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1" r:id="rId2"/>
    <p:sldId id="262" r:id="rId3"/>
    <p:sldId id="263" r:id="rId4"/>
    <p:sldId id="265" r:id="rId5"/>
    <p:sldId id="264" r:id="rId6"/>
    <p:sldId id="266" r:id="rId7"/>
    <p:sldId id="267" r:id="rId8"/>
    <p:sldId id="271" r:id="rId9"/>
    <p:sldId id="272" r:id="rId10"/>
    <p:sldId id="269" r:id="rId11"/>
    <p:sldId id="257" r:id="rId12"/>
    <p:sldId id="258" r:id="rId13"/>
    <p:sldId id="259"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42" autoAdjust="0"/>
  </p:normalViewPr>
  <p:slideViewPr>
    <p:cSldViewPr>
      <p:cViewPr varScale="1">
        <p:scale>
          <a:sx n="67" d="100"/>
          <a:sy n="67" d="100"/>
        </p:scale>
        <p:origin x="-1896"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796C8-BD63-45F7-9258-D04EC6EEB243}" type="datetimeFigureOut">
              <a:rPr lang="en-GB" smtClean="0"/>
              <a:pPr/>
              <a:t>13/03/2012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D00715-0630-497B-8D94-585EBCF89EF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endParaRPr lang="en-GB" dirty="0"/>
          </a:p>
        </p:txBody>
      </p:sp>
      <p:sp>
        <p:nvSpPr>
          <p:cNvPr id="4" name="Slide Number Placeholder 3"/>
          <p:cNvSpPr>
            <a:spLocks noGrp="1"/>
          </p:cNvSpPr>
          <p:nvPr>
            <p:ph type="sldNum" sz="quarter" idx="10"/>
          </p:nvPr>
        </p:nvSpPr>
        <p:spPr/>
        <p:txBody>
          <a:bodyPr/>
          <a:lstStyle/>
          <a:p>
            <a:fld id="{7CD00715-0630-497B-8D94-585EBCF89EFC}"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7CD00715-0630-497B-8D94-585EBCF89EFC}"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CD00715-0630-497B-8D94-585EBCF89EFC}"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CD00715-0630-497B-8D94-585EBCF89EFC}"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CD00715-0630-497B-8D94-585EBCF89EFC}"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CD00715-0630-497B-8D94-585EBCF89EFC}" type="slidenum">
              <a:rPr lang="en-GB" smtClean="0"/>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CD00715-0630-497B-8D94-585EBCF89EFC}"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65CB9A-658E-4FC3-82E1-8794996A3362}" type="datetimeFigureOut">
              <a:rPr lang="en-GB" smtClean="0"/>
              <a:pPr/>
              <a:t>13/03/2012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E2293ED-B201-41C7-A936-6F740D3CF52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5CB9A-658E-4FC3-82E1-8794996A3362}" type="datetimeFigureOut">
              <a:rPr lang="en-GB" smtClean="0"/>
              <a:pPr/>
              <a:t>13/03/2012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E2293ED-B201-41C7-A936-6F740D3CF52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5CB9A-658E-4FC3-82E1-8794996A3362}" type="datetimeFigureOut">
              <a:rPr lang="en-GB" smtClean="0"/>
              <a:pPr/>
              <a:t>13/03/2012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E2293ED-B201-41C7-A936-6F740D3CF52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5CB9A-658E-4FC3-82E1-8794996A3362}" type="datetimeFigureOut">
              <a:rPr lang="en-GB" smtClean="0"/>
              <a:pPr/>
              <a:t>13/03/2012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E2293ED-B201-41C7-A936-6F740D3CF529}"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65CB9A-658E-4FC3-82E1-8794996A3362}" type="datetimeFigureOut">
              <a:rPr lang="en-GB" smtClean="0"/>
              <a:pPr/>
              <a:t>13/03/2012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E2293ED-B201-41C7-A936-6F740D3CF529}"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5CB9A-658E-4FC3-82E1-8794996A3362}" type="datetimeFigureOut">
              <a:rPr lang="en-GB" smtClean="0"/>
              <a:pPr/>
              <a:t>13/03/2012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BE2293ED-B201-41C7-A936-6F740D3CF529}"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65CB9A-658E-4FC3-82E1-8794996A3362}" type="datetimeFigureOut">
              <a:rPr lang="en-GB" smtClean="0"/>
              <a:pPr/>
              <a:t>13/03/2012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BE2293ED-B201-41C7-A936-6F740D3CF52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F65CB9A-658E-4FC3-82E1-8794996A3362}" type="datetimeFigureOut">
              <a:rPr lang="en-GB" smtClean="0"/>
              <a:pPr/>
              <a:t>13/03/2012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BE2293ED-B201-41C7-A936-6F740D3CF529}"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65CB9A-658E-4FC3-82E1-8794996A3362}" type="datetimeFigureOut">
              <a:rPr lang="en-GB" smtClean="0"/>
              <a:pPr/>
              <a:t>13/03/2012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BE2293ED-B201-41C7-A936-6F740D3CF52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F65CB9A-658E-4FC3-82E1-8794996A3362}" type="datetimeFigureOut">
              <a:rPr lang="en-GB" smtClean="0"/>
              <a:pPr/>
              <a:t>13/03/2012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BE2293ED-B201-41C7-A936-6F740D3CF52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F65CB9A-658E-4FC3-82E1-8794996A3362}" type="datetimeFigureOut">
              <a:rPr lang="en-GB" smtClean="0"/>
              <a:pPr/>
              <a:t>13/03/2012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E2293ED-B201-41C7-A936-6F740D3CF529}"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65CB9A-658E-4FC3-82E1-8794996A3362}" type="datetimeFigureOut">
              <a:rPr lang="en-GB" smtClean="0"/>
              <a:pPr/>
              <a:t>13/03/2012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2293ED-B201-41C7-A936-6F740D3CF52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solidFill>
                  <a:schemeClr val="tx2"/>
                </a:solidFill>
              </a:rPr>
              <a:t>E</a:t>
            </a:r>
            <a:r>
              <a:rPr lang="en-GB" dirty="0" smtClean="0"/>
              <a:t>vidence-base for </a:t>
            </a:r>
            <a:r>
              <a:rPr lang="en-GB" dirty="0" smtClean="0">
                <a:solidFill>
                  <a:schemeClr val="tx2"/>
                </a:solidFill>
              </a:rPr>
              <a:t>P</a:t>
            </a:r>
            <a:r>
              <a:rPr lang="en-GB" dirty="0" smtClean="0"/>
              <a:t>ublic </a:t>
            </a:r>
            <a:r>
              <a:rPr lang="en-GB" dirty="0" smtClean="0">
                <a:solidFill>
                  <a:schemeClr val="tx2"/>
                </a:solidFill>
              </a:rPr>
              <a:t>I</a:t>
            </a:r>
            <a:r>
              <a:rPr lang="en-GB" dirty="0" smtClean="0"/>
              <a:t>nvolvement in </a:t>
            </a:r>
            <a:r>
              <a:rPr lang="en-GB" dirty="0" smtClean="0">
                <a:solidFill>
                  <a:schemeClr val="tx2"/>
                </a:solidFill>
              </a:rPr>
              <a:t>C</a:t>
            </a:r>
            <a:r>
              <a:rPr lang="en-GB" dirty="0" smtClean="0"/>
              <a:t>linical trials (</a:t>
            </a:r>
            <a:r>
              <a:rPr lang="en-GB" dirty="0" smtClean="0">
                <a:solidFill>
                  <a:schemeClr val="tx2"/>
                </a:solidFill>
              </a:rPr>
              <a:t>EPIC</a:t>
            </a:r>
            <a:r>
              <a:rPr lang="en-GB" dirty="0" smtClean="0"/>
              <a:t>)</a:t>
            </a:r>
            <a:endParaRPr lang="en-GB" dirty="0"/>
          </a:p>
        </p:txBody>
      </p:sp>
      <p:sp>
        <p:nvSpPr>
          <p:cNvPr id="4" name="Subtitle 3"/>
          <p:cNvSpPr>
            <a:spLocks noGrp="1"/>
          </p:cNvSpPr>
          <p:nvPr>
            <p:ph type="subTitle" idx="1"/>
          </p:nvPr>
        </p:nvSpPr>
        <p:spPr/>
        <p:txBody>
          <a:bodyPr>
            <a:normAutofit fontScale="70000" lnSpcReduction="20000"/>
          </a:bodyPr>
          <a:lstStyle/>
          <a:p>
            <a:r>
              <a:rPr lang="en-GB" b="1" dirty="0" smtClean="0">
                <a:solidFill>
                  <a:schemeClr val="tx1"/>
                </a:solidFill>
              </a:rPr>
              <a:t>Carrol Gamble</a:t>
            </a:r>
          </a:p>
          <a:p>
            <a:r>
              <a:rPr lang="en-GB" b="1" dirty="0" smtClean="0">
                <a:solidFill>
                  <a:schemeClr val="tx1"/>
                </a:solidFill>
              </a:rPr>
              <a:t>Jenny Newman</a:t>
            </a:r>
          </a:p>
          <a:p>
            <a:r>
              <a:rPr lang="en-GB" b="1" dirty="0" smtClean="0">
                <a:solidFill>
                  <a:schemeClr val="tx2"/>
                </a:solidFill>
              </a:rPr>
              <a:t>Heather Bagley</a:t>
            </a:r>
          </a:p>
          <a:p>
            <a:r>
              <a:rPr lang="en-GB" b="1" dirty="0" smtClean="0">
                <a:solidFill>
                  <a:schemeClr val="tx2"/>
                </a:solidFill>
              </a:rPr>
              <a:t>Bec Hanley</a:t>
            </a:r>
            <a:endParaRPr lang="en-GB"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25344"/>
            <a:ext cx="8507288" cy="5188032"/>
          </a:xfrm>
        </p:spPr>
        <p:txBody>
          <a:bodyPr>
            <a:normAutofit/>
          </a:bodyPr>
          <a:lstStyle/>
          <a:p>
            <a:r>
              <a:rPr lang="en-GB" sz="2400" dirty="0" smtClean="0"/>
              <a:t>Trials coordinated by a RCTU flagged in Phase 1</a:t>
            </a:r>
          </a:p>
          <a:p>
            <a:r>
              <a:rPr lang="en-GB" sz="2400" dirty="0" smtClean="0"/>
              <a:t>Identify current RCTU approach to PPI in terms of the level of PPI, identification of PPI reps, support offered, and costing models used</a:t>
            </a:r>
          </a:p>
          <a:p>
            <a:r>
              <a:rPr lang="en-GB" sz="2400" dirty="0" smtClean="0"/>
              <a:t>Trials grouped by RCTU to look for commonality or differences of approaches used across trials within a RCTU.</a:t>
            </a:r>
          </a:p>
          <a:p>
            <a:pPr lvl="1"/>
            <a:r>
              <a:rPr lang="en-GB" sz="2000" dirty="0" smtClean="0"/>
              <a:t>Is the level of PPI in response to a risk assessment of the trial characteristics</a:t>
            </a:r>
          </a:p>
          <a:p>
            <a:pPr lvl="1"/>
            <a:r>
              <a:rPr lang="en-GB" sz="2000" dirty="0" smtClean="0"/>
              <a:t>RCTU has a policy on PPI</a:t>
            </a:r>
          </a:p>
          <a:p>
            <a:r>
              <a:rPr lang="en-GB" sz="2400" dirty="0" smtClean="0"/>
              <a:t>Working group to strengthen the role RCTUs undertake in PPI in the trials they coordinate and identify training needs within RCTUs to facilitate PPI</a:t>
            </a:r>
          </a:p>
        </p:txBody>
      </p:sp>
      <p:sp>
        <p:nvSpPr>
          <p:cNvPr id="3" name="Title 2"/>
          <p:cNvSpPr>
            <a:spLocks noGrp="1"/>
          </p:cNvSpPr>
          <p:nvPr>
            <p:ph type="title"/>
          </p:nvPr>
        </p:nvSpPr>
        <p:spPr/>
        <p:txBody>
          <a:bodyPr>
            <a:noAutofit/>
          </a:bodyPr>
          <a:lstStyle/>
          <a:p>
            <a:r>
              <a:rPr lang="en-GB" sz="2800" dirty="0" smtClean="0"/>
              <a:t>Phase 4: Examining the existing role and identifying future role of RCTUs in identifying and supporting PPI needs</a:t>
            </a:r>
            <a:endParaRPr lang="en-GB"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r>
              <a:rPr lang="en-GB" sz="6000" dirty="0" smtClean="0">
                <a:solidFill>
                  <a:srgbClr val="002060"/>
                </a:solidFill>
              </a:rPr>
              <a:t>PPI Structure</a:t>
            </a:r>
            <a:endParaRPr lang="en-GB" sz="6000" dirty="0">
              <a:solidFill>
                <a:srgbClr val="002060"/>
              </a:solidFill>
            </a:endParaRPr>
          </a:p>
        </p:txBody>
      </p:sp>
      <p:sp>
        <p:nvSpPr>
          <p:cNvPr id="4" name="Oval 3"/>
          <p:cNvSpPr/>
          <p:nvPr/>
        </p:nvSpPr>
        <p:spPr>
          <a:xfrm>
            <a:off x="899592" y="1556793"/>
            <a:ext cx="5328592" cy="48965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098" name="Group 2"/>
          <p:cNvGrpSpPr>
            <a:grpSpLocks/>
          </p:cNvGrpSpPr>
          <p:nvPr/>
        </p:nvGrpSpPr>
        <p:grpSpPr bwMode="auto">
          <a:xfrm>
            <a:off x="1403648" y="2132857"/>
            <a:ext cx="7056784" cy="3752528"/>
            <a:chOff x="1769" y="2264"/>
            <a:chExt cx="10259" cy="5344"/>
          </a:xfrm>
        </p:grpSpPr>
        <p:sp>
          <p:nvSpPr>
            <p:cNvPr id="4099" name="AutoShape 3"/>
            <p:cNvSpPr>
              <a:spLocks noChangeArrowheads="1"/>
            </p:cNvSpPr>
            <p:nvPr/>
          </p:nvSpPr>
          <p:spPr bwMode="auto">
            <a:xfrm>
              <a:off x="1769" y="3674"/>
              <a:ext cx="2344" cy="2801"/>
            </a:xfrm>
            <a:prstGeom prst="roundRect">
              <a:avLst>
                <a:gd name="adj" fmla="val 16667"/>
              </a:avLst>
            </a:prstGeom>
            <a:solidFill>
              <a:srgbClr val="4BACC6"/>
            </a:solidFill>
            <a:ln w="38100">
              <a:solidFill>
                <a:srgbClr val="F2F2F2"/>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100" b="1" i="0" u="none" strike="noStrike" cap="none" normalizeH="0" baseline="0" dirty="0" smtClean="0">
                  <a:ln>
                    <a:noFill/>
                  </a:ln>
                  <a:solidFill>
                    <a:srgbClr val="002060"/>
                  </a:solidFill>
                  <a:effectLst/>
                  <a:latin typeface="Calibri" pitchFamily="34" charset="0"/>
                  <a:cs typeface="Arial" pitchFamily="34" charset="0"/>
                </a:rPr>
                <a:t>Project Management Group</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dirty="0" smtClean="0">
                  <a:ln>
                    <a:noFill/>
                  </a:ln>
                  <a:solidFill>
                    <a:srgbClr val="FFFFFF"/>
                  </a:solidFill>
                  <a:effectLst/>
                  <a:latin typeface="Calibri" pitchFamily="34" charset="0"/>
                  <a:cs typeface="Arial" pitchFamily="34" charset="0"/>
                </a:rPr>
                <a:t>Dr Carrol Gamble; Prof Paula Williamson; Prof Bridget Young; Jenny Newman; Heather Bagley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0" name="AutoShape 4"/>
            <p:cNvSpPr>
              <a:spLocks noChangeArrowheads="1"/>
            </p:cNvSpPr>
            <p:nvPr/>
          </p:nvSpPr>
          <p:spPr bwMode="auto">
            <a:xfrm>
              <a:off x="4807" y="3903"/>
              <a:ext cx="2253" cy="1659"/>
            </a:xfrm>
            <a:prstGeom prst="roundRect">
              <a:avLst>
                <a:gd name="adj" fmla="val 16667"/>
              </a:avLst>
            </a:prstGeom>
            <a:solidFill>
              <a:srgbClr val="4BACC6"/>
            </a:solidFill>
            <a:ln w="38100">
              <a:solidFill>
                <a:srgbClr val="F2F2F2"/>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100" b="1" i="0" u="none" strike="noStrike" cap="none" normalizeH="0" baseline="0" smtClean="0">
                  <a:ln>
                    <a:noFill/>
                  </a:ln>
                  <a:solidFill>
                    <a:srgbClr val="002060"/>
                  </a:solidFill>
                  <a:effectLst/>
                  <a:latin typeface="Calibri" pitchFamily="34" charset="0"/>
                  <a:cs typeface="Arial" pitchFamily="34" charset="0"/>
                </a:rPr>
                <a:t>PPI Project Advisors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rgbClr val="FFFFFF"/>
                  </a:solidFill>
                  <a:effectLst/>
                  <a:latin typeface="Calibri" pitchFamily="34" charset="0"/>
                  <a:cs typeface="Arial" pitchFamily="34" charset="0"/>
                </a:rPr>
                <a:t>Bec Hanley; Heather Bagley; Gill Gyte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1" name="AutoShape 5"/>
            <p:cNvSpPr>
              <a:spLocks noChangeArrowheads="1"/>
            </p:cNvSpPr>
            <p:nvPr/>
          </p:nvSpPr>
          <p:spPr bwMode="auto">
            <a:xfrm>
              <a:off x="4807" y="6068"/>
              <a:ext cx="2253" cy="1540"/>
            </a:xfrm>
            <a:prstGeom prst="roundRect">
              <a:avLst>
                <a:gd name="adj" fmla="val 16667"/>
              </a:avLst>
            </a:prstGeom>
            <a:solidFill>
              <a:srgbClr val="4BACC6"/>
            </a:solidFill>
            <a:ln w="38100">
              <a:solidFill>
                <a:srgbClr val="F2F2F2"/>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100" b="1" i="0" u="none" strike="noStrike" cap="none" normalizeH="0" baseline="0" smtClean="0">
                  <a:ln>
                    <a:noFill/>
                  </a:ln>
                  <a:solidFill>
                    <a:srgbClr val="002060"/>
                  </a:solidFill>
                  <a:effectLst/>
                  <a:latin typeface="Calibri" pitchFamily="34" charset="0"/>
                  <a:cs typeface="Arial" pitchFamily="34" charset="0"/>
                </a:rPr>
                <a:t>PPI Advisory Group</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rgbClr val="FFFFFF"/>
                  </a:solidFill>
                  <a:effectLst/>
                  <a:latin typeface="Calibri" pitchFamily="34" charset="0"/>
                  <a:cs typeface="Arial" pitchFamily="34" charset="0"/>
                </a:rPr>
                <a:t>Heather Bagley (Chair) 5 PPI Reps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02" name="AutoShape 6"/>
            <p:cNvSpPr>
              <a:spLocks noChangeArrowheads="1"/>
            </p:cNvSpPr>
            <p:nvPr/>
          </p:nvSpPr>
          <p:spPr bwMode="auto">
            <a:xfrm>
              <a:off x="9595" y="3852"/>
              <a:ext cx="2433" cy="1938"/>
            </a:xfrm>
            <a:prstGeom prst="roundRect">
              <a:avLst>
                <a:gd name="adj" fmla="val 16667"/>
              </a:avLst>
            </a:prstGeom>
            <a:solidFill>
              <a:srgbClr val="4BACC6"/>
            </a:solidFill>
            <a:ln w="38100">
              <a:solidFill>
                <a:srgbClr val="F2F2F2"/>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100" b="1" i="0" u="none" strike="noStrike" cap="none" normalizeH="0" baseline="0" dirty="0" smtClean="0">
                  <a:ln>
                    <a:noFill/>
                  </a:ln>
                  <a:solidFill>
                    <a:srgbClr val="002060"/>
                  </a:solidFill>
                  <a:effectLst/>
                  <a:latin typeface="Calibri" pitchFamily="34" charset="0"/>
                  <a:cs typeface="Arial" pitchFamily="34" charset="0"/>
                </a:rPr>
                <a:t>Project Steering Group</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dirty="0" smtClean="0">
                  <a:ln>
                    <a:noFill/>
                  </a:ln>
                  <a:solidFill>
                    <a:srgbClr val="FFFFFF"/>
                  </a:solidFill>
                  <a:effectLst/>
                  <a:latin typeface="Calibri" pitchFamily="34" charset="0"/>
                  <a:cs typeface="Arial" pitchFamily="34" charset="0"/>
                </a:rPr>
                <a:t>Prof Ann Jacoby; Prof Jennie Popay; 2 PPI Reps; CTU Director; Clinician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3" name="AutoShape 7"/>
            <p:cNvSpPr>
              <a:spLocks noChangeArrowheads="1"/>
            </p:cNvSpPr>
            <p:nvPr/>
          </p:nvSpPr>
          <p:spPr bwMode="auto">
            <a:xfrm>
              <a:off x="4738" y="2264"/>
              <a:ext cx="2253" cy="1013"/>
            </a:xfrm>
            <a:prstGeom prst="roundRect">
              <a:avLst>
                <a:gd name="adj" fmla="val 16667"/>
              </a:avLst>
            </a:prstGeom>
            <a:solidFill>
              <a:srgbClr val="4BACC6"/>
            </a:solidFill>
            <a:ln w="38100">
              <a:solidFill>
                <a:srgbClr val="F2F2F2"/>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100" b="1" i="0" u="none" strike="noStrike" cap="none" normalizeH="0" baseline="0" dirty="0" smtClean="0">
                  <a:ln>
                    <a:noFill/>
                  </a:ln>
                  <a:solidFill>
                    <a:srgbClr val="002060"/>
                  </a:solidFill>
                  <a:effectLst/>
                  <a:latin typeface="Calibri" pitchFamily="34" charset="0"/>
                  <a:cs typeface="Arial" pitchFamily="34" charset="0"/>
                </a:rPr>
                <a:t>PPI Coordinator</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dirty="0" smtClean="0">
                  <a:ln>
                    <a:noFill/>
                  </a:ln>
                  <a:solidFill>
                    <a:srgbClr val="FFFFFF"/>
                  </a:solidFill>
                  <a:effectLst/>
                  <a:latin typeface="Calibri" pitchFamily="34" charset="0"/>
                  <a:cs typeface="Arial" pitchFamily="34" charset="0"/>
                </a:rPr>
                <a:t>Jenny Newman </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104" name="AutoShape 8"/>
            <p:cNvCxnSpPr>
              <a:cxnSpLocks noChangeShapeType="1"/>
            </p:cNvCxnSpPr>
            <p:nvPr/>
          </p:nvCxnSpPr>
          <p:spPr bwMode="auto">
            <a:xfrm flipV="1">
              <a:off x="4171" y="4787"/>
              <a:ext cx="636" cy="10"/>
            </a:xfrm>
            <a:prstGeom prst="straightConnector1">
              <a:avLst/>
            </a:prstGeom>
            <a:noFill/>
            <a:ln w="38100">
              <a:solidFill>
                <a:srgbClr val="FFFFFF"/>
              </a:solidFill>
              <a:round/>
              <a:headEnd type="triangle" w="med" len="med"/>
              <a:tailEnd type="triangle" w="med" len="med"/>
            </a:ln>
          </p:spPr>
        </p:cxnSp>
        <p:cxnSp>
          <p:nvCxnSpPr>
            <p:cNvPr id="4105" name="AutoShape 9"/>
            <p:cNvCxnSpPr>
              <a:cxnSpLocks noChangeShapeType="1"/>
            </p:cNvCxnSpPr>
            <p:nvPr/>
          </p:nvCxnSpPr>
          <p:spPr bwMode="auto">
            <a:xfrm>
              <a:off x="5929" y="3377"/>
              <a:ext cx="0" cy="476"/>
            </a:xfrm>
            <a:prstGeom prst="straightConnector1">
              <a:avLst/>
            </a:prstGeom>
            <a:noFill/>
            <a:ln w="38100">
              <a:solidFill>
                <a:srgbClr val="FFFFFF"/>
              </a:solidFill>
              <a:round/>
              <a:headEnd type="triangle" w="med" len="med"/>
              <a:tailEnd type="triangle" w="med" len="med"/>
            </a:ln>
          </p:spPr>
        </p:cxnSp>
        <p:cxnSp>
          <p:nvCxnSpPr>
            <p:cNvPr id="4106" name="AutoShape 10"/>
            <p:cNvCxnSpPr>
              <a:cxnSpLocks noChangeShapeType="1"/>
            </p:cNvCxnSpPr>
            <p:nvPr/>
          </p:nvCxnSpPr>
          <p:spPr bwMode="auto">
            <a:xfrm>
              <a:off x="5929" y="5592"/>
              <a:ext cx="0" cy="476"/>
            </a:xfrm>
            <a:prstGeom prst="straightConnector1">
              <a:avLst/>
            </a:prstGeom>
            <a:noFill/>
            <a:ln w="38100">
              <a:solidFill>
                <a:srgbClr val="FFFFFF"/>
              </a:solidFill>
              <a:round/>
              <a:headEnd type="triangle" w="med" len="med"/>
              <a:tailEnd type="triangle" w="med" len="med"/>
            </a:ln>
          </p:spPr>
        </p:cxnSp>
        <p:sp>
          <p:nvSpPr>
            <p:cNvPr id="4107" name="AutoShape 11"/>
            <p:cNvSpPr>
              <a:spLocks noChangeArrowheads="1"/>
            </p:cNvSpPr>
            <p:nvPr/>
          </p:nvSpPr>
          <p:spPr bwMode="auto">
            <a:xfrm>
              <a:off x="8915" y="4759"/>
              <a:ext cx="641" cy="143"/>
            </a:xfrm>
            <a:prstGeom prst="leftRightArrow">
              <a:avLst>
                <a:gd name="adj1" fmla="val 50000"/>
                <a:gd name="adj2" fmla="val 89650"/>
              </a:avLst>
            </a:prstGeom>
            <a:solidFill>
              <a:srgbClr val="00206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57200" y="1600201"/>
            <a:ext cx="8229600" cy="991041"/>
          </a:xfrm>
          <a:prstGeom prst="rect">
            <a:avLst/>
          </a:prstGeom>
          <a:noFill/>
        </p:spPr>
        <p:txBody>
          <a:bodyPr wrap="square" rtlCol="0">
            <a:spAutoFit/>
          </a:bodyPr>
          <a:lstStyle/>
          <a:p>
            <a:endParaRPr lang="en-GB" sz="2000" dirty="0" smtClean="0">
              <a:latin typeface="Calibri" pitchFamily="34" charset="0"/>
            </a:endParaRPr>
          </a:p>
          <a:p>
            <a:pPr>
              <a:buFont typeface="Arial" pitchFamily="34" charset="0"/>
              <a:buChar char="•"/>
            </a:pPr>
            <a:endParaRPr lang="en-GB" dirty="0"/>
          </a:p>
        </p:txBody>
      </p:sp>
      <p:sp>
        <p:nvSpPr>
          <p:cNvPr id="2" name="Title 1"/>
          <p:cNvSpPr>
            <a:spLocks noGrp="1"/>
          </p:cNvSpPr>
          <p:nvPr>
            <p:ph type="title"/>
          </p:nvPr>
        </p:nvSpPr>
        <p:spPr>
          <a:xfrm>
            <a:off x="395536" y="0"/>
            <a:ext cx="8229600" cy="1143000"/>
          </a:xfrm>
        </p:spPr>
        <p:txBody>
          <a:bodyPr>
            <a:normAutofit fontScale="90000"/>
          </a:bodyPr>
          <a:lstStyle/>
          <a:p>
            <a:r>
              <a:rPr lang="en-GB" dirty="0" smtClean="0">
                <a:solidFill>
                  <a:srgbClr val="002060"/>
                </a:solidFill>
              </a:rPr>
              <a:t>Proposed roles of the PPI Advisory Group</a:t>
            </a:r>
            <a:endParaRPr lang="en-GB" dirty="0">
              <a:solidFill>
                <a:srgbClr val="002060"/>
              </a:solidFill>
            </a:endParaRPr>
          </a:p>
        </p:txBody>
      </p:sp>
      <p:sp>
        <p:nvSpPr>
          <p:cNvPr id="6" name="Rectangle 5"/>
          <p:cNvSpPr/>
          <p:nvPr/>
        </p:nvSpPr>
        <p:spPr>
          <a:xfrm>
            <a:off x="251520" y="980729"/>
            <a:ext cx="8640960" cy="5693866"/>
          </a:xfrm>
          <a:prstGeom prst="rect">
            <a:avLst/>
          </a:prstGeom>
        </p:spPr>
        <p:txBody>
          <a:bodyPr wrap="square">
            <a:spAutoFit/>
          </a:bodyPr>
          <a:lstStyle/>
          <a:p>
            <a:pPr lvl="0" fontAlgn="base">
              <a:spcBef>
                <a:spcPct val="0"/>
              </a:spcBef>
              <a:spcAft>
                <a:spcPct val="0"/>
              </a:spcAft>
            </a:pPr>
            <a:r>
              <a:rPr kumimoji="0" lang="en-GB"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Phase 1 </a:t>
            </a:r>
            <a:r>
              <a:rPr lang="en-GB" b="1" dirty="0">
                <a:solidFill>
                  <a:srgbClr val="002060"/>
                </a:solidFill>
                <a:ea typeface="Times New Roman" pitchFamily="18" charset="0"/>
                <a:cs typeface="Arial" pitchFamily="34" charset="0"/>
              </a:rPr>
              <a:t>–</a:t>
            </a:r>
            <a:r>
              <a:rPr kumimoji="0" lang="en-GB"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 study</a:t>
            </a:r>
          </a:p>
          <a:p>
            <a:pPr lvl="0" fontAlgn="base">
              <a:spcBef>
                <a:spcPct val="0"/>
              </a:spcBef>
              <a:spcAft>
                <a:spcPct val="0"/>
              </a:spcAft>
            </a:pPr>
            <a:endParaRPr kumimoji="0" lang="en-GB" sz="12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Meet the team</a:t>
            </a: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Learn about the project and look at a selection of Health Technology Assessment (HTA) Applications and</a:t>
            </a:r>
            <a:r>
              <a:rPr kumimoji="0" lang="en-GB" sz="1600" b="0" i="0" u="none" strike="noStrike" cap="none" normalizeH="0" dirty="0" smtClean="0">
                <a:ln>
                  <a:noFill/>
                </a:ln>
                <a:solidFill>
                  <a:srgbClr val="002060"/>
                </a:solidFill>
                <a:effectLst/>
                <a:latin typeface="Arial" pitchFamily="34" charset="0"/>
                <a:ea typeface="Times New Roman" pitchFamily="18" charset="0"/>
                <a:cs typeface="Arial" pitchFamily="34" charset="0"/>
              </a:rPr>
              <a:t> y</a:t>
            </a: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early reports focusing on PPI progress within studies</a:t>
            </a: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Comment on the framework for analysis of PPI</a:t>
            </a: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Consider how PPI in this project should be evaluated</a:t>
            </a:r>
          </a:p>
          <a:p>
            <a:pPr lvl="0" eaLnBrk="0" fontAlgn="base" hangingPunct="0">
              <a:spcBef>
                <a:spcPct val="0"/>
              </a:spcBef>
              <a:spcAft>
                <a:spcPct val="0"/>
              </a:spcAft>
            </a:pP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pPr>
            <a:r>
              <a:rPr kumimoji="0" lang="en-GB"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Phase 2- questionnaire survey</a:t>
            </a:r>
          </a:p>
          <a:p>
            <a:pPr lvl="0" eaLnBrk="0" fontAlgn="base" hangingPunct="0">
              <a:spcBef>
                <a:spcPct val="0"/>
              </a:spcBef>
              <a:spcAft>
                <a:spcPct val="0"/>
              </a:spcAft>
            </a:pPr>
            <a:endParaRPr kumimoji="0" lang="en-GB" sz="12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Help develop content of the survey</a:t>
            </a: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Comment on analysis</a:t>
            </a:r>
          </a:p>
          <a:p>
            <a:pPr lvl="0" eaLnBrk="0" fontAlgn="base" hangingPunct="0">
              <a:spcBef>
                <a:spcPct val="0"/>
              </a:spcBef>
              <a:spcAft>
                <a:spcPct val="0"/>
              </a:spcAft>
              <a:buFontTx/>
              <a:buChar char="•"/>
            </a:pP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pPr>
            <a:r>
              <a:rPr kumimoji="0" lang="en-GB"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Phase 3 </a:t>
            </a:r>
            <a:r>
              <a:rPr lang="en-GB" b="1" dirty="0">
                <a:solidFill>
                  <a:srgbClr val="002060"/>
                </a:solidFill>
                <a:ea typeface="Times New Roman" pitchFamily="18" charset="0"/>
                <a:cs typeface="Arial" pitchFamily="34" charset="0"/>
              </a:rPr>
              <a:t>–</a:t>
            </a:r>
            <a:r>
              <a:rPr kumimoji="0" lang="en-GB"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qualitative exploration of PPI with sample of respondents </a:t>
            </a:r>
          </a:p>
          <a:p>
            <a:pPr lvl="0" eaLnBrk="0" fontAlgn="base" hangingPunct="0">
              <a:spcBef>
                <a:spcPct val="0"/>
              </a:spcBef>
              <a:spcAft>
                <a:spcPct val="0"/>
              </a:spcAft>
            </a:pPr>
            <a:endParaRPr kumimoji="0" lang="en-GB" sz="12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Comment on interview schedule</a:t>
            </a: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Comment on analysis</a:t>
            </a:r>
          </a:p>
          <a:p>
            <a:pPr lvl="0" eaLnBrk="0" fontAlgn="base" hangingPunct="0">
              <a:spcBef>
                <a:spcPct val="0"/>
              </a:spcBef>
              <a:spcAft>
                <a:spcPct val="0"/>
              </a:spcAft>
              <a:buFontTx/>
              <a:buChar char="•"/>
            </a:pP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pPr>
            <a:r>
              <a:rPr kumimoji="0" lang="en-GB"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Phase 4-current and future role of CTU</a:t>
            </a:r>
            <a:r>
              <a:rPr lang="en-GB" b="1" dirty="0">
                <a:solidFill>
                  <a:srgbClr val="002060"/>
                </a:solidFill>
                <a:ea typeface="Times New Roman" pitchFamily="18" charset="0"/>
                <a:cs typeface="Arial" pitchFamily="34" charset="0"/>
              </a:rPr>
              <a:t>’</a:t>
            </a:r>
            <a:r>
              <a:rPr kumimoji="0" lang="en-GB"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s in supporting PPI</a:t>
            </a:r>
            <a:endParaRPr kumimoji="0" lang="en-GB" sz="12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Map PPI activities in CTU</a:t>
            </a:r>
            <a:r>
              <a:rPr lang="en-GB" sz="1600" dirty="0">
                <a:solidFill>
                  <a:srgbClr val="002060"/>
                </a:solidFill>
                <a:ea typeface="Times New Roman" pitchFamily="18" charset="0"/>
                <a:cs typeface="Arial" pitchFamily="34" charset="0"/>
              </a:rPr>
              <a:t>’</a:t>
            </a: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s/strategies/remit etc</a:t>
            </a: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Attend CTU meetings</a:t>
            </a: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Review CTU reports on PPI</a:t>
            </a: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en-GB" sz="16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Key role in the dissemination event</a:t>
            </a:r>
            <a:endParaRPr kumimoji="0" lang="en-GB" sz="16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solidFill>
                  <a:srgbClr val="002060"/>
                </a:solidFill>
              </a:rPr>
              <a:t>Regular emails and teleconferences held to discuss project and set up of PPI Advisory Group</a:t>
            </a:r>
          </a:p>
          <a:p>
            <a:r>
              <a:rPr lang="en-GB" dirty="0" smtClean="0">
                <a:solidFill>
                  <a:srgbClr val="002060"/>
                </a:solidFill>
              </a:rPr>
              <a:t>Remit &amp; Role Description developed for PPI Advisory Group</a:t>
            </a:r>
          </a:p>
          <a:p>
            <a:r>
              <a:rPr lang="en-GB" dirty="0" smtClean="0">
                <a:solidFill>
                  <a:srgbClr val="002060"/>
                </a:solidFill>
              </a:rPr>
              <a:t>Currently recruiting for PPI Advisory Group</a:t>
            </a:r>
            <a:endParaRPr lang="en-GB" dirty="0">
              <a:solidFill>
                <a:srgbClr val="002060"/>
              </a:solidFill>
            </a:endParaRPr>
          </a:p>
        </p:txBody>
      </p:sp>
      <p:sp>
        <p:nvSpPr>
          <p:cNvPr id="2" name="Title 1"/>
          <p:cNvSpPr>
            <a:spLocks noGrp="1"/>
          </p:cNvSpPr>
          <p:nvPr>
            <p:ph type="title"/>
          </p:nvPr>
        </p:nvSpPr>
        <p:spPr/>
        <p:txBody>
          <a:bodyPr/>
          <a:lstStyle/>
          <a:p>
            <a:r>
              <a:rPr lang="en-GB" b="1" dirty="0" smtClean="0">
                <a:solidFill>
                  <a:srgbClr val="002060"/>
                </a:solidFill>
              </a:rPr>
              <a:t>Progress so far</a:t>
            </a:r>
            <a:endParaRPr lang="en-GB" b="1"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ChangeAspect="1"/>
          </p:cNvGraphicFramePr>
          <p:nvPr>
            <p:ph idx="1"/>
          </p:nvPr>
        </p:nvGraphicFramePr>
        <p:xfrm>
          <a:off x="1957388" y="188913"/>
          <a:ext cx="4951412" cy="6556375"/>
        </p:xfrm>
        <a:graphic>
          <a:graphicData uri="http://schemas.openxmlformats.org/presentationml/2006/ole">
            <p:oleObj spid="_x0000_s9218" name="Document" r:id="rId3" imgW="6883627" imgH="9115654" progId="Word.Documen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5365"/>
            <a:ext cx="8229600" cy="4525963"/>
          </a:xfrm>
        </p:spPr>
        <p:txBody>
          <a:bodyPr/>
          <a:lstStyle/>
          <a:p>
            <a:r>
              <a:rPr lang="en-GB" dirty="0" smtClean="0"/>
              <a:t>Why this project?</a:t>
            </a:r>
          </a:p>
          <a:p>
            <a:endParaRPr lang="en-GB" dirty="0" smtClean="0"/>
          </a:p>
          <a:p>
            <a:r>
              <a:rPr lang="en-GB" dirty="0" smtClean="0"/>
              <a:t>Project phases and aims</a:t>
            </a:r>
          </a:p>
          <a:p>
            <a:endParaRPr lang="en-GB" dirty="0" smtClean="0"/>
          </a:p>
          <a:p>
            <a:r>
              <a:rPr lang="en-GB" dirty="0" smtClean="0"/>
              <a:t>Project model of PPI </a:t>
            </a:r>
            <a:endParaRPr lang="en-GB" dirty="0"/>
          </a:p>
        </p:txBody>
      </p:sp>
      <p:sp>
        <p:nvSpPr>
          <p:cNvPr id="2" name="Title 1"/>
          <p:cNvSpPr>
            <a:spLocks noGrp="1"/>
          </p:cNvSpPr>
          <p:nvPr>
            <p:ph type="title"/>
          </p:nvPr>
        </p:nvSpPr>
        <p:spPr/>
        <p:txBody>
          <a:bodyPr/>
          <a:lstStyle/>
          <a:p>
            <a:r>
              <a:rPr lang="en-GB" dirty="0" smtClean="0"/>
              <a:t>Outline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99381"/>
            <a:ext cx="8229600" cy="4525963"/>
          </a:xfrm>
        </p:spPr>
        <p:txBody>
          <a:bodyPr/>
          <a:lstStyle/>
          <a:p>
            <a:r>
              <a:rPr lang="en-GB" dirty="0" smtClean="0"/>
              <a:t>Experience of applying for clinical trials funding</a:t>
            </a:r>
          </a:p>
          <a:p>
            <a:endParaRPr lang="en-GB" dirty="0" smtClean="0"/>
          </a:p>
          <a:p>
            <a:r>
              <a:rPr lang="en-GB" dirty="0" smtClean="0"/>
              <a:t>What do we expect PPI to bring?</a:t>
            </a:r>
          </a:p>
          <a:p>
            <a:endParaRPr lang="en-GB" dirty="0" smtClean="0"/>
          </a:p>
          <a:p>
            <a:r>
              <a:rPr lang="en-GB" dirty="0" smtClean="0"/>
              <a:t>What role can/should CTUs play in optimising PPI?</a:t>
            </a:r>
          </a:p>
          <a:p>
            <a:endParaRPr lang="en-GB" dirty="0" smtClean="0"/>
          </a:p>
          <a:p>
            <a:endParaRPr lang="en-GB" dirty="0"/>
          </a:p>
        </p:txBody>
      </p:sp>
      <p:sp>
        <p:nvSpPr>
          <p:cNvPr id="3" name="Title 2"/>
          <p:cNvSpPr>
            <a:spLocks noGrp="1"/>
          </p:cNvSpPr>
          <p:nvPr>
            <p:ph type="title"/>
          </p:nvPr>
        </p:nvSpPr>
        <p:spPr/>
        <p:txBody>
          <a:bodyPr/>
          <a:lstStyle/>
          <a:p>
            <a:r>
              <a:rPr lang="en-GB" dirty="0" smtClean="0"/>
              <a:t>Why this project?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4888" y="1481328"/>
            <a:ext cx="8229600" cy="4972008"/>
          </a:xfrm>
        </p:spPr>
        <p:txBody>
          <a:bodyPr>
            <a:normAutofit fontScale="85000" lnSpcReduction="20000"/>
          </a:bodyPr>
          <a:lstStyle/>
          <a:p>
            <a:r>
              <a:rPr lang="en-GB" sz="2800" dirty="0" smtClean="0"/>
              <a:t>To really understand how to optimise PPI we need to understand current PPI processes to determine whether there is overall impact. </a:t>
            </a:r>
          </a:p>
          <a:p>
            <a:endParaRPr lang="en-GB" sz="2800" dirty="0" smtClean="0"/>
          </a:p>
          <a:p>
            <a:r>
              <a:rPr lang="en-GB" sz="2800" dirty="0" smtClean="0"/>
              <a:t>There is a need to link levels and quality of involvement to impact. </a:t>
            </a:r>
          </a:p>
          <a:p>
            <a:endParaRPr lang="en-GB" sz="2800" dirty="0" smtClean="0"/>
          </a:p>
          <a:p>
            <a:r>
              <a:rPr lang="en-GB" sz="2800" dirty="0" smtClean="0"/>
              <a:t>The assessment of impact is difficult due to the complexity of PPI. </a:t>
            </a:r>
          </a:p>
          <a:p>
            <a:endParaRPr lang="en-GB" sz="2800" dirty="0" smtClean="0"/>
          </a:p>
          <a:p>
            <a:r>
              <a:rPr lang="en-GB" sz="2800" dirty="0" smtClean="0"/>
              <a:t>Establish empirical evidence on how PPI was actually implemented in its broadest form. </a:t>
            </a:r>
          </a:p>
          <a:p>
            <a:endParaRPr lang="en-GB" sz="2800" dirty="0" smtClean="0"/>
          </a:p>
          <a:p>
            <a:pPr lvl="1"/>
            <a:r>
              <a:rPr lang="en-GB" sz="2400" dirty="0" smtClean="0"/>
              <a:t>Selective reporting of PPI aimed to ‘make the case’ or ‘convince the sceptics’ about PPI</a:t>
            </a:r>
          </a:p>
          <a:p>
            <a:pPr lvl="1"/>
            <a:endParaRPr lang="en-GB" sz="2000" dirty="0" smtClean="0"/>
          </a:p>
          <a:p>
            <a:endParaRPr lang="en-GB" sz="2400" dirty="0" smtClean="0"/>
          </a:p>
          <a:p>
            <a:endParaRPr lang="en-GB" dirty="0"/>
          </a:p>
        </p:txBody>
      </p:sp>
      <p:sp>
        <p:nvSpPr>
          <p:cNvPr id="3" name="Title 2"/>
          <p:cNvSpPr>
            <a:spLocks noGrp="1"/>
          </p:cNvSpPr>
          <p:nvPr>
            <p:ph type="title"/>
          </p:nvPr>
        </p:nvSpPr>
        <p:spPr/>
        <p:txBody>
          <a:bodyPr>
            <a:noAutofit/>
          </a:bodyPr>
          <a:lstStyle/>
          <a:p>
            <a:r>
              <a:rPr lang="en-GB" sz="2400" dirty="0" smtClean="0"/>
              <a:t>An evidence base to optimise methods for involving patient and public representatives in clinical trials</a:t>
            </a:r>
            <a:endParaRPr lang="en-GB"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760640"/>
          </a:xfrm>
        </p:spPr>
        <p:txBody>
          <a:bodyPr>
            <a:normAutofit fontScale="92500" lnSpcReduction="10000"/>
          </a:bodyPr>
          <a:lstStyle/>
          <a:p>
            <a:r>
              <a:rPr lang="en-GB" sz="2800" dirty="0" smtClean="0"/>
              <a:t>Full title of project: </a:t>
            </a:r>
            <a:r>
              <a:rPr lang="en-GB" sz="2600" dirty="0" smtClean="0"/>
              <a:t>An evidence base to optimise methods for involving patient and public representatives in clinical trials:  a systematic investigation of a cohort of Health Technology Assessment funded clinical trials.</a:t>
            </a:r>
          </a:p>
          <a:p>
            <a:endParaRPr lang="en-GB" sz="2800" dirty="0" smtClean="0"/>
          </a:p>
          <a:p>
            <a:r>
              <a:rPr lang="en-GB" sz="2800" dirty="0" smtClean="0"/>
              <a:t>Aims : </a:t>
            </a:r>
            <a:r>
              <a:rPr lang="en-GB" sz="2600" dirty="0" smtClean="0"/>
              <a:t>To increase knowledge of PPI within RCTs by systematically describing and critically evaluating the process and impact of PPI from the perspectives of the PPI representative, chief investigator and clinical trials unit (CTU) staff. To analyse features of RCTs and the processes of PPI associated with PPI impact. </a:t>
            </a:r>
          </a:p>
          <a:p>
            <a:endParaRPr lang="en-GB" sz="2800" dirty="0" smtClean="0"/>
          </a:p>
          <a:p>
            <a:r>
              <a:rPr lang="en-GB" sz="2800" dirty="0" smtClean="0"/>
              <a:t>Our overall aim is to provide an evidence base that will inform the optimisation of PPI. </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56792"/>
            <a:ext cx="8229600" cy="4824536"/>
          </a:xfrm>
        </p:spPr>
        <p:txBody>
          <a:bodyPr>
            <a:normAutofit lnSpcReduction="10000"/>
          </a:bodyPr>
          <a:lstStyle/>
          <a:p>
            <a:r>
              <a:rPr lang="en-GB" dirty="0" smtClean="0"/>
              <a:t>Systematically review PPI as it is described in RCT applications funded by the Health Technology Assessment (HTA).</a:t>
            </a:r>
          </a:p>
          <a:p>
            <a:endParaRPr lang="en-GB" dirty="0" smtClean="0"/>
          </a:p>
          <a:p>
            <a:r>
              <a:rPr lang="en-GB" dirty="0" smtClean="0"/>
              <a:t>Determine whether peer reviewers of HTA applications comment on proposed PPI by examining reviewers’ and Board comments and subsequent responses.</a:t>
            </a:r>
          </a:p>
          <a:p>
            <a:endParaRPr lang="en-GB" dirty="0" smtClean="0"/>
          </a:p>
          <a:p>
            <a:r>
              <a:rPr lang="en-GB" dirty="0" smtClean="0"/>
              <a:t>Extracting data from HTA funded applications between 2006-2010</a:t>
            </a:r>
          </a:p>
          <a:p>
            <a:pPr lvl="1"/>
            <a:r>
              <a:rPr lang="en-GB" dirty="0" smtClean="0"/>
              <a:t>PPI and trial descriptors</a:t>
            </a:r>
          </a:p>
          <a:p>
            <a:endParaRPr lang="en-GB" b="1" dirty="0" smtClean="0"/>
          </a:p>
          <a:p>
            <a:endParaRPr lang="en-GB" dirty="0"/>
          </a:p>
        </p:txBody>
      </p:sp>
      <p:sp>
        <p:nvSpPr>
          <p:cNvPr id="3" name="Title 2"/>
          <p:cNvSpPr>
            <a:spLocks noGrp="1"/>
          </p:cNvSpPr>
          <p:nvPr>
            <p:ph type="title"/>
          </p:nvPr>
        </p:nvSpPr>
        <p:spPr/>
        <p:txBody>
          <a:bodyPr>
            <a:normAutofit fontScale="90000"/>
          </a:bodyPr>
          <a:lstStyle/>
          <a:p>
            <a:r>
              <a:rPr lang="en-GB" sz="3100" dirty="0" smtClean="0"/>
              <a:t>Phase 1: Systematic investigation of levels of PPI planned in trials funded by the Health Technology Assessment</a:t>
            </a:r>
            <a:endParaRPr lang="en-GB" sz="3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84576"/>
          </a:xfrm>
        </p:spPr>
        <p:txBody>
          <a:bodyPr>
            <a:normAutofit fontScale="85000" lnSpcReduction="20000"/>
          </a:bodyPr>
          <a:lstStyle/>
          <a:p>
            <a:r>
              <a:rPr lang="en-GB" dirty="0" smtClean="0"/>
              <a:t>Survey of PPI representatives, Chief Investigators, trial coordinators</a:t>
            </a:r>
          </a:p>
          <a:p>
            <a:endParaRPr lang="en-GB" dirty="0" smtClean="0"/>
          </a:p>
          <a:p>
            <a:r>
              <a:rPr lang="en-GB" dirty="0" smtClean="0"/>
              <a:t>How PPI rep identified. Characteristics</a:t>
            </a:r>
          </a:p>
          <a:p>
            <a:r>
              <a:rPr lang="en-GB" dirty="0" smtClean="0"/>
              <a:t>Ongoing PPI process. Have plans changed?</a:t>
            </a:r>
          </a:p>
          <a:p>
            <a:endParaRPr lang="en-GB" dirty="0" smtClean="0"/>
          </a:p>
          <a:p>
            <a:r>
              <a:rPr lang="en-GB" dirty="0" smtClean="0"/>
              <a:t>Previous experience of providing PPI</a:t>
            </a:r>
          </a:p>
          <a:p>
            <a:r>
              <a:rPr lang="en-GB" dirty="0" smtClean="0"/>
              <a:t>Training and support given to PPI rep and measure of its usefulness</a:t>
            </a:r>
          </a:p>
          <a:p>
            <a:endParaRPr lang="en-GB" dirty="0" smtClean="0"/>
          </a:p>
          <a:p>
            <a:r>
              <a:rPr lang="en-GB" sz="2800" dirty="0" smtClean="0"/>
              <a:t>Views on the areas of the trial that PPI impacted upon</a:t>
            </a:r>
          </a:p>
          <a:p>
            <a:pPr lvl="1"/>
            <a:r>
              <a:rPr lang="en-GB" sz="2400" dirty="0" smtClean="0"/>
              <a:t>design, conduct, analysis and dissemination. Including specification of the research question and comparators, outcomes, data collection procedures, consent process and patient information sheets, visit schedules and length and nature of follow up.</a:t>
            </a:r>
            <a:endParaRPr lang="en-GB"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t>Phase 2: Questionnaire Survey</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Purposive sample based on Phases 1 and 2</a:t>
            </a:r>
          </a:p>
          <a:p>
            <a:pPr lvl="1">
              <a:lnSpc>
                <a:spcPct val="150000"/>
              </a:lnSpc>
            </a:pPr>
            <a:r>
              <a:rPr lang="en-GB" dirty="0" smtClean="0"/>
              <a:t>RCTs with contrasting features;</a:t>
            </a:r>
          </a:p>
          <a:p>
            <a:pPr lvl="1">
              <a:lnSpc>
                <a:spcPct val="150000"/>
              </a:lnSpc>
            </a:pPr>
            <a:endParaRPr lang="en-GB" dirty="0" smtClean="0"/>
          </a:p>
          <a:p>
            <a:pPr lvl="1"/>
            <a:r>
              <a:rPr lang="en-GB" dirty="0" smtClean="0"/>
              <a:t>PPI representatives and CIs with different experiences of PPI; </a:t>
            </a:r>
          </a:p>
          <a:p>
            <a:pPr lvl="1"/>
            <a:endParaRPr lang="en-GB" dirty="0" smtClean="0"/>
          </a:p>
          <a:p>
            <a:pPr lvl="1"/>
            <a:r>
              <a:rPr lang="en-GB" dirty="0" smtClean="0"/>
              <a:t>Triangulate the accounts at a trio level (TC, CI and PPI) and participant group level regarding the PPI process and impact. </a:t>
            </a:r>
            <a:endParaRPr lang="en-GB" dirty="0"/>
          </a:p>
        </p:txBody>
      </p:sp>
      <p:sp>
        <p:nvSpPr>
          <p:cNvPr id="3" name="Title 2"/>
          <p:cNvSpPr>
            <a:spLocks noGrp="1"/>
          </p:cNvSpPr>
          <p:nvPr>
            <p:ph type="title"/>
          </p:nvPr>
        </p:nvSpPr>
        <p:spPr/>
        <p:txBody>
          <a:bodyPr/>
          <a:lstStyle/>
          <a:p>
            <a:r>
              <a:rPr lang="en-GB" dirty="0" smtClean="0"/>
              <a:t>Phase 3-Interviews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6773"/>
            <a:ext cx="8229600" cy="4810539"/>
          </a:xfrm>
        </p:spPr>
        <p:txBody>
          <a:bodyPr>
            <a:normAutofit fontScale="62500" lnSpcReduction="20000"/>
          </a:bodyPr>
          <a:lstStyle/>
          <a:p>
            <a:r>
              <a:rPr lang="en-GB" dirty="0" smtClean="0"/>
              <a:t>Does PPI differ from that planned, in what ways and why?</a:t>
            </a:r>
          </a:p>
          <a:p>
            <a:endParaRPr lang="en-GB" dirty="0" smtClean="0"/>
          </a:p>
          <a:p>
            <a:pPr lvl="1"/>
            <a:r>
              <a:rPr lang="en-GB" dirty="0" smtClean="0"/>
              <a:t>Investigate researchers’ views and experiences of PPI, including how they selected PPI reps to be involved, which aspects of the trial they sought PPI input on, which areas of the trial had been influenced as a result of PPI.</a:t>
            </a:r>
          </a:p>
          <a:p>
            <a:endParaRPr lang="en-GB" dirty="0" smtClean="0"/>
          </a:p>
          <a:p>
            <a:pPr lvl="1"/>
            <a:r>
              <a:rPr lang="en-GB" dirty="0" smtClean="0"/>
              <a:t>Explore PPI reps views and experiences of  involvement in research within the HTA cohort, including the ways in which they perceive their contribution to RCTs and whether their involvement led to changes in design (including outcome measurement), conduct, analysis or dissemination plans. </a:t>
            </a:r>
          </a:p>
          <a:p>
            <a:pPr lvl="1"/>
            <a:endParaRPr lang="en-GB" dirty="0" smtClean="0"/>
          </a:p>
          <a:p>
            <a:pPr lvl="1"/>
            <a:r>
              <a:rPr lang="en-GB" dirty="0" smtClean="0"/>
              <a:t>identify perceived barriers to PPI and impact of PPI on trial design.</a:t>
            </a:r>
          </a:p>
          <a:p>
            <a:endParaRPr lang="en-GB" dirty="0" smtClean="0"/>
          </a:p>
          <a:p>
            <a:r>
              <a:rPr lang="en-GB" dirty="0" smtClean="0"/>
              <a:t>Explore PPI reps prior experience of contributing to research, and whether this influences their views of their impact on the trial concerned.</a:t>
            </a:r>
          </a:p>
          <a:p>
            <a:endParaRPr lang="en-GB" dirty="0" smtClean="0"/>
          </a:p>
          <a:p>
            <a:r>
              <a:rPr lang="en-GB" dirty="0" smtClean="0"/>
              <a:t>Ascertain what training or support is offered to PPI representatives and its value, including whether they are provided with INVOLVE guidance documents or other materials. Use this information to establish a minimum core set of materials to facilitate PPI.  </a:t>
            </a:r>
          </a:p>
          <a:p>
            <a:endParaRPr lang="en-GB" dirty="0"/>
          </a:p>
        </p:txBody>
      </p:sp>
      <p:sp>
        <p:nvSpPr>
          <p:cNvPr id="3" name="Title 2"/>
          <p:cNvSpPr>
            <a:spLocks noGrp="1"/>
          </p:cNvSpPr>
          <p:nvPr>
            <p:ph type="title"/>
          </p:nvPr>
        </p:nvSpPr>
        <p:spPr/>
        <p:txBody>
          <a:bodyPr/>
          <a:lstStyle/>
          <a:p>
            <a:r>
              <a:rPr lang="en-GB" dirty="0" smtClean="0"/>
              <a:t>Phase 2 and 3 </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501</TotalTime>
  <Words>1012</Words>
  <Application>Microsoft Office PowerPoint</Application>
  <PresentationFormat>On-screen Show (4:3)</PresentationFormat>
  <Paragraphs>123</Paragraphs>
  <Slides>14</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Concourse</vt:lpstr>
      <vt:lpstr>Document</vt:lpstr>
      <vt:lpstr>Evidence-base for Public Involvement in Clinical trials (EPIC)</vt:lpstr>
      <vt:lpstr>Outline</vt:lpstr>
      <vt:lpstr>Why this project?</vt:lpstr>
      <vt:lpstr>An evidence base to optimise methods for involving patient and public representatives in clinical trials</vt:lpstr>
      <vt:lpstr>Slide 5</vt:lpstr>
      <vt:lpstr>Phase 1: Systematic investigation of levels of PPI planned in trials funded by the Health Technology Assessment</vt:lpstr>
      <vt:lpstr>Phase 2: Questionnaire Survey</vt:lpstr>
      <vt:lpstr>Phase 3-Interviews</vt:lpstr>
      <vt:lpstr>Phase 2 and 3 </vt:lpstr>
      <vt:lpstr>Phase 4: Examining the existing role and identifying future role of RCTUs in identifying and supporting PPI needs</vt:lpstr>
      <vt:lpstr>PPI Structure</vt:lpstr>
      <vt:lpstr>Proposed roles of the PPI Advisory Group</vt:lpstr>
      <vt:lpstr>Progress so far</vt:lpstr>
      <vt:lpstr>Slide 14</vt:lpstr>
    </vt:vector>
  </TitlesOfParts>
  <Company>The 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PPI Structure</dc:title>
  <dc:creator>prestonj</dc:creator>
  <cp:lastModifiedBy>gillwren</cp:lastModifiedBy>
  <cp:revision>38</cp:revision>
  <dcterms:created xsi:type="dcterms:W3CDTF">2012-02-20T10:20:13Z</dcterms:created>
  <dcterms:modified xsi:type="dcterms:W3CDTF">2012-03-13T15:45:21Z</dcterms:modified>
</cp:coreProperties>
</file>