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62" r:id="rId2"/>
    <p:sldId id="386" r:id="rId3"/>
    <p:sldId id="258" r:id="rId4"/>
    <p:sldId id="440" r:id="rId5"/>
    <p:sldId id="441" r:id="rId6"/>
    <p:sldId id="332" r:id="rId7"/>
    <p:sldId id="329" r:id="rId8"/>
    <p:sldId id="330" r:id="rId9"/>
    <p:sldId id="259" r:id="rId10"/>
    <p:sldId id="387" r:id="rId11"/>
    <p:sldId id="437" r:id="rId12"/>
    <p:sldId id="333" r:id="rId13"/>
    <p:sldId id="427" r:id="rId14"/>
    <p:sldId id="442" r:id="rId15"/>
    <p:sldId id="365" r:id="rId16"/>
    <p:sldId id="348" r:id="rId17"/>
    <p:sldId id="267" r:id="rId18"/>
    <p:sldId id="396" r:id="rId19"/>
    <p:sldId id="395" r:id="rId20"/>
    <p:sldId id="413" r:id="rId21"/>
    <p:sldId id="411" r:id="rId22"/>
    <p:sldId id="414" r:id="rId23"/>
    <p:sldId id="415" r:id="rId24"/>
    <p:sldId id="417" r:id="rId25"/>
    <p:sldId id="416" r:id="rId26"/>
    <p:sldId id="418" r:id="rId27"/>
    <p:sldId id="419" r:id="rId28"/>
    <p:sldId id="372" r:id="rId29"/>
    <p:sldId id="269" r:id="rId30"/>
    <p:sldId id="373" r:id="rId31"/>
    <p:sldId id="374" r:id="rId32"/>
    <p:sldId id="375" r:id="rId33"/>
    <p:sldId id="376" r:id="rId34"/>
    <p:sldId id="378" r:id="rId35"/>
    <p:sldId id="379" r:id="rId36"/>
    <p:sldId id="380" r:id="rId37"/>
    <p:sldId id="381" r:id="rId38"/>
    <p:sldId id="382" r:id="rId39"/>
    <p:sldId id="383" r:id="rId40"/>
    <p:sldId id="265" r:id="rId41"/>
    <p:sldId id="389" r:id="rId42"/>
    <p:sldId id="426" r:id="rId43"/>
    <p:sldId id="429" r:id="rId44"/>
    <p:sldId id="433" r:id="rId45"/>
    <p:sldId id="434" r:id="rId46"/>
    <p:sldId id="438" r:id="rId47"/>
    <p:sldId id="435" r:id="rId48"/>
    <p:sldId id="439" r:id="rId49"/>
    <p:sldId id="436" r:id="rId50"/>
    <p:sldId id="443" r:id="rId51"/>
    <p:sldId id="384" r:id="rId52"/>
    <p:sldId id="399" r:id="rId53"/>
    <p:sldId id="401" r:id="rId54"/>
    <p:sldId id="403" r:id="rId55"/>
    <p:sldId id="404" r:id="rId56"/>
    <p:sldId id="405" r:id="rId57"/>
    <p:sldId id="406" r:id="rId58"/>
    <p:sldId id="407" r:id="rId59"/>
    <p:sldId id="409" r:id="rId60"/>
    <p:sldId id="420" r:id="rId61"/>
    <p:sldId id="421" r:id="rId62"/>
    <p:sldId id="422" r:id="rId63"/>
    <p:sldId id="423" r:id="rId64"/>
    <p:sldId id="425" r:id="rId65"/>
    <p:sldId id="335" r:id="rId66"/>
  </p:sldIdLst>
  <p:sldSz cx="12192000" cy="6858000"/>
  <p:notesSz cx="6797675" cy="9926638"/>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ff A.R." initials="RA" lastIdx="0" clrIdx="0">
    <p:extLst>
      <p:ext uri="{19B8F6BF-5375-455C-9EA6-DF929625EA0E}">
        <p15:presenceInfo xmlns:p15="http://schemas.microsoft.com/office/powerpoint/2012/main" userId="S-1-5-21-2015846570-11164191-355810188-287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C43"/>
    <a:srgbClr val="F08C21"/>
    <a:srgbClr val="0083BF"/>
    <a:srgbClr val="E12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29" autoAdjust="0"/>
    <p:restoredTop sz="82042" autoAdjust="0"/>
  </p:normalViewPr>
  <p:slideViewPr>
    <p:cSldViewPr snapToGrid="0">
      <p:cViewPr varScale="1">
        <p:scale>
          <a:sx n="63" d="100"/>
          <a:sy n="63" d="100"/>
        </p:scale>
        <p:origin x="90" y="57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4" d="100"/>
          <a:sy n="74" d="100"/>
        </p:scale>
        <p:origin x="212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8C75568-42DC-4669-A602-0A5CE3F7CFF5}" type="slidenum">
              <a:rPr lang="en-GB" smtClean="0"/>
              <a:t>‹#›</a:t>
            </a:fld>
            <a:endParaRPr lang="en-GB"/>
          </a:p>
        </p:txBody>
      </p:sp>
    </p:spTree>
    <p:extLst>
      <p:ext uri="{BB962C8B-B14F-4D97-AF65-F5344CB8AC3E}">
        <p14:creationId xmlns:p14="http://schemas.microsoft.com/office/powerpoint/2010/main" val="37024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C00B558-A8AD-4F3E-A801-1AFD97446B85}" type="datetimeFigureOut">
              <a:rPr lang="en-GB" smtClean="0"/>
              <a:t>03/12/2019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ADFC5BB-4C59-4353-A460-55E0855B6352}" type="slidenum">
              <a:rPr lang="en-GB" smtClean="0"/>
              <a:t>‹#›</a:t>
            </a:fld>
            <a:endParaRPr lang="en-GB"/>
          </a:p>
        </p:txBody>
      </p:sp>
    </p:spTree>
    <p:extLst>
      <p:ext uri="{BB962C8B-B14F-4D97-AF65-F5344CB8AC3E}">
        <p14:creationId xmlns:p14="http://schemas.microsoft.com/office/powerpoint/2010/main" val="7128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a:t>
            </a:fld>
            <a:endParaRPr lang="en-GB"/>
          </a:p>
        </p:txBody>
      </p:sp>
    </p:spTree>
    <p:extLst>
      <p:ext uri="{BB962C8B-B14F-4D97-AF65-F5344CB8AC3E}">
        <p14:creationId xmlns:p14="http://schemas.microsoft.com/office/powerpoint/2010/main" val="255521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13</a:t>
            </a:fld>
            <a:endParaRPr lang="en-GB"/>
          </a:p>
        </p:txBody>
      </p:sp>
    </p:spTree>
    <p:extLst>
      <p:ext uri="{BB962C8B-B14F-4D97-AF65-F5344CB8AC3E}">
        <p14:creationId xmlns:p14="http://schemas.microsoft.com/office/powerpoint/2010/main" val="2650230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14</a:t>
            </a:fld>
            <a:endParaRPr lang="en-GB"/>
          </a:p>
        </p:txBody>
      </p:sp>
    </p:spTree>
    <p:extLst>
      <p:ext uri="{BB962C8B-B14F-4D97-AF65-F5344CB8AC3E}">
        <p14:creationId xmlns:p14="http://schemas.microsoft.com/office/powerpoint/2010/main" val="98613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15</a:t>
            </a:fld>
            <a:endParaRPr lang="en-GB"/>
          </a:p>
        </p:txBody>
      </p:sp>
    </p:spTree>
    <p:extLst>
      <p:ext uri="{BB962C8B-B14F-4D97-AF65-F5344CB8AC3E}">
        <p14:creationId xmlns:p14="http://schemas.microsoft.com/office/powerpoint/2010/main" val="2886638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16</a:t>
            </a:fld>
            <a:endParaRPr lang="en-GB"/>
          </a:p>
        </p:txBody>
      </p:sp>
    </p:spTree>
    <p:extLst>
      <p:ext uri="{BB962C8B-B14F-4D97-AF65-F5344CB8AC3E}">
        <p14:creationId xmlns:p14="http://schemas.microsoft.com/office/powerpoint/2010/main" val="132679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ADFC5BB-4C59-4353-A460-55E0855B6352}" type="slidenum">
              <a:rPr lang="en-GB" smtClean="0"/>
              <a:t>17</a:t>
            </a:fld>
            <a:endParaRPr lang="en-GB"/>
          </a:p>
        </p:txBody>
      </p:sp>
    </p:spTree>
    <p:extLst>
      <p:ext uri="{BB962C8B-B14F-4D97-AF65-F5344CB8AC3E}">
        <p14:creationId xmlns:p14="http://schemas.microsoft.com/office/powerpoint/2010/main" val="3247775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18</a:t>
            </a:fld>
            <a:endParaRPr lang="en-GB"/>
          </a:p>
        </p:txBody>
      </p:sp>
    </p:spTree>
    <p:extLst>
      <p:ext uri="{BB962C8B-B14F-4D97-AF65-F5344CB8AC3E}">
        <p14:creationId xmlns:p14="http://schemas.microsoft.com/office/powerpoint/2010/main" val="2375338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19</a:t>
            </a:fld>
            <a:endParaRPr lang="en-GB"/>
          </a:p>
        </p:txBody>
      </p:sp>
    </p:spTree>
    <p:extLst>
      <p:ext uri="{BB962C8B-B14F-4D97-AF65-F5344CB8AC3E}">
        <p14:creationId xmlns:p14="http://schemas.microsoft.com/office/powerpoint/2010/main" val="389842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20</a:t>
            </a:fld>
            <a:endParaRPr lang="en-GB"/>
          </a:p>
        </p:txBody>
      </p:sp>
    </p:spTree>
    <p:extLst>
      <p:ext uri="{BB962C8B-B14F-4D97-AF65-F5344CB8AC3E}">
        <p14:creationId xmlns:p14="http://schemas.microsoft.com/office/powerpoint/2010/main" val="1781543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Phot</a:t>
            </a:r>
            <a:r>
              <a:rPr lang="en-GB" baseline="0" dirty="0" smtClean="0"/>
              <a:t>o in NIHR Shutterstock collection</a:t>
            </a:r>
            <a:endParaRPr lang="en-GB" dirty="0" smtClean="0"/>
          </a:p>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21</a:t>
            </a:fld>
            <a:endParaRPr lang="en-GB"/>
          </a:p>
        </p:txBody>
      </p:sp>
    </p:spTree>
    <p:extLst>
      <p:ext uri="{BB962C8B-B14F-4D97-AF65-F5344CB8AC3E}">
        <p14:creationId xmlns:p14="http://schemas.microsoft.com/office/powerpoint/2010/main" val="77677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22</a:t>
            </a:fld>
            <a:endParaRPr lang="en-GB"/>
          </a:p>
        </p:txBody>
      </p:sp>
    </p:spTree>
    <p:extLst>
      <p:ext uri="{BB962C8B-B14F-4D97-AF65-F5344CB8AC3E}">
        <p14:creationId xmlns:p14="http://schemas.microsoft.com/office/powerpoint/2010/main" val="176840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a:t>
            </a:fld>
            <a:endParaRPr lang="en-GB"/>
          </a:p>
        </p:txBody>
      </p:sp>
    </p:spTree>
    <p:extLst>
      <p:ext uri="{BB962C8B-B14F-4D97-AF65-F5344CB8AC3E}">
        <p14:creationId xmlns:p14="http://schemas.microsoft.com/office/powerpoint/2010/main" val="186445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23</a:t>
            </a:fld>
            <a:endParaRPr lang="en-GB"/>
          </a:p>
        </p:txBody>
      </p:sp>
    </p:spTree>
    <p:extLst>
      <p:ext uri="{BB962C8B-B14F-4D97-AF65-F5344CB8AC3E}">
        <p14:creationId xmlns:p14="http://schemas.microsoft.com/office/powerpoint/2010/main" val="2591736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24</a:t>
            </a:fld>
            <a:endParaRPr lang="en-GB"/>
          </a:p>
        </p:txBody>
      </p:sp>
    </p:spTree>
    <p:extLst>
      <p:ext uri="{BB962C8B-B14F-4D97-AF65-F5344CB8AC3E}">
        <p14:creationId xmlns:p14="http://schemas.microsoft.com/office/powerpoint/2010/main" val="3356997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25</a:t>
            </a:fld>
            <a:endParaRPr lang="en-GB"/>
          </a:p>
        </p:txBody>
      </p:sp>
    </p:spTree>
    <p:extLst>
      <p:ext uri="{BB962C8B-B14F-4D97-AF65-F5344CB8AC3E}">
        <p14:creationId xmlns:p14="http://schemas.microsoft.com/office/powerpoint/2010/main" val="162677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26</a:t>
            </a:fld>
            <a:endParaRPr lang="en-GB"/>
          </a:p>
        </p:txBody>
      </p:sp>
    </p:spTree>
    <p:extLst>
      <p:ext uri="{BB962C8B-B14F-4D97-AF65-F5344CB8AC3E}">
        <p14:creationId xmlns:p14="http://schemas.microsoft.com/office/powerpoint/2010/main" val="273623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27</a:t>
            </a:fld>
            <a:endParaRPr lang="en-GB"/>
          </a:p>
        </p:txBody>
      </p:sp>
    </p:spTree>
    <p:extLst>
      <p:ext uri="{BB962C8B-B14F-4D97-AF65-F5344CB8AC3E}">
        <p14:creationId xmlns:p14="http://schemas.microsoft.com/office/powerpoint/2010/main" val="4670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28</a:t>
            </a:fld>
            <a:endParaRPr lang="en-GB"/>
          </a:p>
        </p:txBody>
      </p:sp>
    </p:spTree>
    <p:extLst>
      <p:ext uri="{BB962C8B-B14F-4D97-AF65-F5344CB8AC3E}">
        <p14:creationId xmlns:p14="http://schemas.microsoft.com/office/powerpoint/2010/main" val="867071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29</a:t>
            </a:fld>
            <a:endParaRPr lang="en-GB"/>
          </a:p>
        </p:txBody>
      </p:sp>
    </p:spTree>
    <p:extLst>
      <p:ext uri="{BB962C8B-B14F-4D97-AF65-F5344CB8AC3E}">
        <p14:creationId xmlns:p14="http://schemas.microsoft.com/office/powerpoint/2010/main" val="696406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30</a:t>
            </a:fld>
            <a:endParaRPr lang="en-GB"/>
          </a:p>
        </p:txBody>
      </p:sp>
    </p:spTree>
    <p:extLst>
      <p:ext uri="{BB962C8B-B14F-4D97-AF65-F5344CB8AC3E}">
        <p14:creationId xmlns:p14="http://schemas.microsoft.com/office/powerpoint/2010/main" val="347109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31</a:t>
            </a:fld>
            <a:endParaRPr lang="en-GB"/>
          </a:p>
        </p:txBody>
      </p:sp>
    </p:spTree>
    <p:extLst>
      <p:ext uri="{BB962C8B-B14F-4D97-AF65-F5344CB8AC3E}">
        <p14:creationId xmlns:p14="http://schemas.microsoft.com/office/powerpoint/2010/main" val="520510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32</a:t>
            </a:fld>
            <a:endParaRPr lang="en-GB" dirty="0"/>
          </a:p>
        </p:txBody>
      </p:sp>
    </p:spTree>
    <p:extLst>
      <p:ext uri="{BB962C8B-B14F-4D97-AF65-F5344CB8AC3E}">
        <p14:creationId xmlns:p14="http://schemas.microsoft.com/office/powerpoint/2010/main" val="12727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a:t>
            </a:fld>
            <a:endParaRPr lang="en-GB"/>
          </a:p>
        </p:txBody>
      </p:sp>
    </p:spTree>
    <p:extLst>
      <p:ext uri="{BB962C8B-B14F-4D97-AF65-F5344CB8AC3E}">
        <p14:creationId xmlns:p14="http://schemas.microsoft.com/office/powerpoint/2010/main" val="3339263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33</a:t>
            </a:fld>
            <a:endParaRPr lang="en-GB" dirty="0"/>
          </a:p>
        </p:txBody>
      </p:sp>
    </p:spTree>
    <p:extLst>
      <p:ext uri="{BB962C8B-B14F-4D97-AF65-F5344CB8AC3E}">
        <p14:creationId xmlns:p14="http://schemas.microsoft.com/office/powerpoint/2010/main" val="4130840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34</a:t>
            </a:fld>
            <a:endParaRPr lang="en-GB" dirty="0"/>
          </a:p>
        </p:txBody>
      </p:sp>
    </p:spTree>
    <p:extLst>
      <p:ext uri="{BB962C8B-B14F-4D97-AF65-F5344CB8AC3E}">
        <p14:creationId xmlns:p14="http://schemas.microsoft.com/office/powerpoint/2010/main" val="307527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35</a:t>
            </a:fld>
            <a:endParaRPr lang="en-GB" dirty="0"/>
          </a:p>
        </p:txBody>
      </p:sp>
    </p:spTree>
    <p:extLst>
      <p:ext uri="{BB962C8B-B14F-4D97-AF65-F5344CB8AC3E}">
        <p14:creationId xmlns:p14="http://schemas.microsoft.com/office/powerpoint/2010/main" val="3422078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36</a:t>
            </a:fld>
            <a:endParaRPr lang="en-GB" dirty="0"/>
          </a:p>
        </p:txBody>
      </p:sp>
    </p:spTree>
    <p:extLst>
      <p:ext uri="{BB962C8B-B14F-4D97-AF65-F5344CB8AC3E}">
        <p14:creationId xmlns:p14="http://schemas.microsoft.com/office/powerpoint/2010/main" val="883262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37</a:t>
            </a:fld>
            <a:endParaRPr lang="en-GB" dirty="0"/>
          </a:p>
        </p:txBody>
      </p:sp>
    </p:spTree>
    <p:extLst>
      <p:ext uri="{BB962C8B-B14F-4D97-AF65-F5344CB8AC3E}">
        <p14:creationId xmlns:p14="http://schemas.microsoft.com/office/powerpoint/2010/main" val="3171941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38</a:t>
            </a:fld>
            <a:endParaRPr lang="en-GB" dirty="0"/>
          </a:p>
        </p:txBody>
      </p:sp>
    </p:spTree>
    <p:extLst>
      <p:ext uri="{BB962C8B-B14F-4D97-AF65-F5344CB8AC3E}">
        <p14:creationId xmlns:p14="http://schemas.microsoft.com/office/powerpoint/2010/main" val="1514169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39</a:t>
            </a:fld>
            <a:endParaRPr lang="en-GB" dirty="0"/>
          </a:p>
        </p:txBody>
      </p:sp>
    </p:spTree>
    <p:extLst>
      <p:ext uri="{BB962C8B-B14F-4D97-AF65-F5344CB8AC3E}">
        <p14:creationId xmlns:p14="http://schemas.microsoft.com/office/powerpoint/2010/main" val="2349054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40</a:t>
            </a:fld>
            <a:endParaRPr lang="en-GB" dirty="0"/>
          </a:p>
        </p:txBody>
      </p:sp>
    </p:spTree>
    <p:extLst>
      <p:ext uri="{BB962C8B-B14F-4D97-AF65-F5344CB8AC3E}">
        <p14:creationId xmlns:p14="http://schemas.microsoft.com/office/powerpoint/2010/main" val="713306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41</a:t>
            </a:fld>
            <a:endParaRPr lang="en-GB" dirty="0"/>
          </a:p>
        </p:txBody>
      </p:sp>
    </p:spTree>
    <p:extLst>
      <p:ext uri="{BB962C8B-B14F-4D97-AF65-F5344CB8AC3E}">
        <p14:creationId xmlns:p14="http://schemas.microsoft.com/office/powerpoint/2010/main" val="2037998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42</a:t>
            </a:fld>
            <a:endParaRPr lang="en-GB" dirty="0"/>
          </a:p>
        </p:txBody>
      </p:sp>
    </p:spTree>
    <p:extLst>
      <p:ext uri="{BB962C8B-B14F-4D97-AF65-F5344CB8AC3E}">
        <p14:creationId xmlns:p14="http://schemas.microsoft.com/office/powerpoint/2010/main" val="41670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a:t>
            </a:fld>
            <a:endParaRPr lang="en-GB"/>
          </a:p>
        </p:txBody>
      </p:sp>
    </p:spTree>
    <p:extLst>
      <p:ext uri="{BB962C8B-B14F-4D97-AF65-F5344CB8AC3E}">
        <p14:creationId xmlns:p14="http://schemas.microsoft.com/office/powerpoint/2010/main" val="4195539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43</a:t>
            </a:fld>
            <a:endParaRPr lang="en-GB" dirty="0"/>
          </a:p>
        </p:txBody>
      </p:sp>
    </p:spTree>
    <p:extLst>
      <p:ext uri="{BB962C8B-B14F-4D97-AF65-F5344CB8AC3E}">
        <p14:creationId xmlns:p14="http://schemas.microsoft.com/office/powerpoint/2010/main" val="812074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44</a:t>
            </a:fld>
            <a:endParaRPr lang="en-GB" dirty="0"/>
          </a:p>
        </p:txBody>
      </p:sp>
    </p:spTree>
    <p:extLst>
      <p:ext uri="{BB962C8B-B14F-4D97-AF65-F5344CB8AC3E}">
        <p14:creationId xmlns:p14="http://schemas.microsoft.com/office/powerpoint/2010/main" val="2820237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45</a:t>
            </a:fld>
            <a:endParaRPr lang="en-GB" dirty="0"/>
          </a:p>
        </p:txBody>
      </p:sp>
    </p:spTree>
    <p:extLst>
      <p:ext uri="{BB962C8B-B14F-4D97-AF65-F5344CB8AC3E}">
        <p14:creationId xmlns:p14="http://schemas.microsoft.com/office/powerpoint/2010/main" val="1262052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46</a:t>
            </a:fld>
            <a:endParaRPr lang="en-GB" dirty="0"/>
          </a:p>
        </p:txBody>
      </p:sp>
    </p:spTree>
    <p:extLst>
      <p:ext uri="{BB962C8B-B14F-4D97-AF65-F5344CB8AC3E}">
        <p14:creationId xmlns:p14="http://schemas.microsoft.com/office/powerpoint/2010/main" val="9160770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47</a:t>
            </a:fld>
            <a:endParaRPr lang="en-GB" dirty="0"/>
          </a:p>
        </p:txBody>
      </p:sp>
    </p:spTree>
    <p:extLst>
      <p:ext uri="{BB962C8B-B14F-4D97-AF65-F5344CB8AC3E}">
        <p14:creationId xmlns:p14="http://schemas.microsoft.com/office/powerpoint/2010/main" val="34781201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48</a:t>
            </a:fld>
            <a:endParaRPr lang="en-GB" dirty="0"/>
          </a:p>
        </p:txBody>
      </p:sp>
    </p:spTree>
    <p:extLst>
      <p:ext uri="{BB962C8B-B14F-4D97-AF65-F5344CB8AC3E}">
        <p14:creationId xmlns:p14="http://schemas.microsoft.com/office/powerpoint/2010/main" val="3872611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49</a:t>
            </a:fld>
            <a:endParaRPr lang="en-GB" dirty="0"/>
          </a:p>
        </p:txBody>
      </p:sp>
    </p:spTree>
    <p:extLst>
      <p:ext uri="{BB962C8B-B14F-4D97-AF65-F5344CB8AC3E}">
        <p14:creationId xmlns:p14="http://schemas.microsoft.com/office/powerpoint/2010/main" val="723993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59</a:t>
            </a:fld>
            <a:endParaRPr lang="en-GB"/>
          </a:p>
        </p:txBody>
      </p:sp>
    </p:spTree>
    <p:extLst>
      <p:ext uri="{BB962C8B-B14F-4D97-AF65-F5344CB8AC3E}">
        <p14:creationId xmlns:p14="http://schemas.microsoft.com/office/powerpoint/2010/main" val="587537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60</a:t>
            </a:fld>
            <a:endParaRPr lang="en-GB"/>
          </a:p>
        </p:txBody>
      </p:sp>
    </p:spTree>
    <p:extLst>
      <p:ext uri="{BB962C8B-B14F-4D97-AF65-F5344CB8AC3E}">
        <p14:creationId xmlns:p14="http://schemas.microsoft.com/office/powerpoint/2010/main" val="3058249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61</a:t>
            </a:fld>
            <a:endParaRPr lang="en-GB"/>
          </a:p>
        </p:txBody>
      </p:sp>
    </p:spTree>
    <p:extLst>
      <p:ext uri="{BB962C8B-B14F-4D97-AF65-F5344CB8AC3E}">
        <p14:creationId xmlns:p14="http://schemas.microsoft.com/office/powerpoint/2010/main" val="365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5</a:t>
            </a:fld>
            <a:endParaRPr lang="en-GB"/>
          </a:p>
        </p:txBody>
      </p:sp>
    </p:spTree>
    <p:extLst>
      <p:ext uri="{BB962C8B-B14F-4D97-AF65-F5344CB8AC3E}">
        <p14:creationId xmlns:p14="http://schemas.microsoft.com/office/powerpoint/2010/main" val="28696719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62</a:t>
            </a:fld>
            <a:endParaRPr lang="en-GB"/>
          </a:p>
        </p:txBody>
      </p:sp>
    </p:spTree>
    <p:extLst>
      <p:ext uri="{BB962C8B-B14F-4D97-AF65-F5344CB8AC3E}">
        <p14:creationId xmlns:p14="http://schemas.microsoft.com/office/powerpoint/2010/main" val="2177565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63</a:t>
            </a:fld>
            <a:endParaRPr lang="en-GB"/>
          </a:p>
        </p:txBody>
      </p:sp>
    </p:spTree>
    <p:extLst>
      <p:ext uri="{BB962C8B-B14F-4D97-AF65-F5344CB8AC3E}">
        <p14:creationId xmlns:p14="http://schemas.microsoft.com/office/powerpoint/2010/main" val="1962001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64</a:t>
            </a:fld>
            <a:endParaRPr lang="en-GB"/>
          </a:p>
        </p:txBody>
      </p:sp>
    </p:spTree>
    <p:extLst>
      <p:ext uri="{BB962C8B-B14F-4D97-AF65-F5344CB8AC3E}">
        <p14:creationId xmlns:p14="http://schemas.microsoft.com/office/powerpoint/2010/main" val="32671405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65</a:t>
            </a:fld>
            <a:endParaRPr lang="en-GB"/>
          </a:p>
        </p:txBody>
      </p:sp>
    </p:spTree>
    <p:extLst>
      <p:ext uri="{BB962C8B-B14F-4D97-AF65-F5344CB8AC3E}">
        <p14:creationId xmlns:p14="http://schemas.microsoft.com/office/powerpoint/2010/main" val="2413676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6</a:t>
            </a:fld>
            <a:endParaRPr lang="en-GB"/>
          </a:p>
        </p:txBody>
      </p:sp>
    </p:spTree>
    <p:extLst>
      <p:ext uri="{BB962C8B-B14F-4D97-AF65-F5344CB8AC3E}">
        <p14:creationId xmlns:p14="http://schemas.microsoft.com/office/powerpoint/2010/main" val="278525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GB" sz="1200" baseline="0" dirty="0"/>
          </a:p>
        </p:txBody>
      </p:sp>
      <p:sp>
        <p:nvSpPr>
          <p:cNvPr id="4" name="Slide Number Placeholder 3"/>
          <p:cNvSpPr>
            <a:spLocks noGrp="1"/>
          </p:cNvSpPr>
          <p:nvPr>
            <p:ph type="sldNum" sz="quarter" idx="10"/>
          </p:nvPr>
        </p:nvSpPr>
        <p:spPr/>
        <p:txBody>
          <a:bodyPr/>
          <a:lstStyle/>
          <a:p>
            <a:fld id="{8F3C1F45-14E1-44A4-9AE0-020F0DE47F15}" type="slidenum">
              <a:rPr lang="en-GB" smtClean="0"/>
              <a:pPr/>
              <a:t>7</a:t>
            </a:fld>
            <a:endParaRPr lang="en-GB"/>
          </a:p>
        </p:txBody>
      </p:sp>
    </p:spTree>
    <p:extLst>
      <p:ext uri="{BB962C8B-B14F-4D97-AF65-F5344CB8AC3E}">
        <p14:creationId xmlns:p14="http://schemas.microsoft.com/office/powerpoint/2010/main" val="2455613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r>
              <a:rPr lang="en-US" b="0" dirty="0" smtClean="0">
                <a:effectLst/>
              </a:rPr>
              <a:t/>
            </a:r>
            <a:br>
              <a:rPr lang="en-US" b="0" dirty="0" smtClean="0">
                <a:effectLst/>
              </a:rPr>
            </a:br>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9</a:t>
            </a:fld>
            <a:endParaRPr lang="en-GB"/>
          </a:p>
        </p:txBody>
      </p:sp>
    </p:spTree>
    <p:extLst>
      <p:ext uri="{BB962C8B-B14F-4D97-AF65-F5344CB8AC3E}">
        <p14:creationId xmlns:p14="http://schemas.microsoft.com/office/powerpoint/2010/main" val="168302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GB" dirty="0"/>
          </a:p>
        </p:txBody>
      </p:sp>
      <p:sp>
        <p:nvSpPr>
          <p:cNvPr id="4" name="Slide Number Placeholder 3"/>
          <p:cNvSpPr>
            <a:spLocks noGrp="1"/>
          </p:cNvSpPr>
          <p:nvPr>
            <p:ph type="sldNum" sz="quarter" idx="10"/>
          </p:nvPr>
        </p:nvSpPr>
        <p:spPr/>
        <p:txBody>
          <a:bodyPr/>
          <a:lstStyle/>
          <a:p>
            <a:fld id="{5ADFC5BB-4C59-4353-A460-55E0855B6352}" type="slidenum">
              <a:rPr lang="en-GB" smtClean="0"/>
              <a:t>10</a:t>
            </a:fld>
            <a:endParaRPr lang="en-GB"/>
          </a:p>
        </p:txBody>
      </p:sp>
    </p:spTree>
    <p:extLst>
      <p:ext uri="{BB962C8B-B14F-4D97-AF65-F5344CB8AC3E}">
        <p14:creationId xmlns:p14="http://schemas.microsoft.com/office/powerpoint/2010/main" val="9212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42934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278984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303609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95432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F823F-534B-4544-9A88-CF6B66DCBBE7}"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263335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5F823F-534B-4544-9A88-CF6B66DCBBE7}"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265981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5F823F-534B-4544-9A88-CF6B66DCBBE7}" type="datetimeFigureOut">
              <a:rPr lang="en-GB" smtClean="0"/>
              <a:t>03/12/2019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272939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5F823F-534B-4544-9A88-CF6B66DCBBE7}" type="datetimeFigureOut">
              <a:rPr lang="en-GB" smtClean="0"/>
              <a:t>03/12/2019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371358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F823F-534B-4544-9A88-CF6B66DCBBE7}" type="datetimeFigureOut">
              <a:rPr lang="en-GB" smtClean="0"/>
              <a:t>03/12/2019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69963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F823F-534B-4544-9A88-CF6B66DCBBE7}"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7158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F823F-534B-4544-9A88-CF6B66DCBBE7}"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4F2354-021B-4567-BBA6-E37F260C10C3}" type="slidenum">
              <a:rPr lang="en-GB" smtClean="0"/>
              <a:t>‹#›</a:t>
            </a:fld>
            <a:endParaRPr lang="en-GB"/>
          </a:p>
        </p:txBody>
      </p:sp>
    </p:spTree>
    <p:extLst>
      <p:ext uri="{BB962C8B-B14F-4D97-AF65-F5344CB8AC3E}">
        <p14:creationId xmlns:p14="http://schemas.microsoft.com/office/powerpoint/2010/main" val="325716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F823F-534B-4544-9A88-CF6B66DCBBE7}" type="datetimeFigureOut">
              <a:rPr lang="en-GB" smtClean="0"/>
              <a:t>03/12/2019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F2354-021B-4567-BBA6-E37F260C10C3}" type="slidenum">
              <a:rPr lang="en-GB" smtClean="0"/>
              <a:t>‹#›</a:t>
            </a:fld>
            <a:endParaRPr lang="en-GB"/>
          </a:p>
        </p:txBody>
      </p:sp>
    </p:spTree>
    <p:extLst>
      <p:ext uri="{BB962C8B-B14F-4D97-AF65-F5344CB8AC3E}">
        <p14:creationId xmlns:p14="http://schemas.microsoft.com/office/powerpoint/2010/main" val="186267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x2scfCCIIhQ" TargetMode="External"/><Relationship Id="rId2" Type="http://schemas.openxmlformats.org/officeDocument/2006/relationships/hyperlink" Target="https://youtu.be/HrvG6Qukteg" TargetMode="External"/><Relationship Id="rId1" Type="http://schemas.openxmlformats.org/officeDocument/2006/relationships/slideLayout" Target="../slideLayouts/slideLayout2.xml"/><Relationship Id="rId5" Type="http://schemas.openxmlformats.org/officeDocument/2006/relationships/hyperlink" Target="https://youtu.be/-JOcnj1P6ho" TargetMode="External"/><Relationship Id="rId4" Type="http://schemas.openxmlformats.org/officeDocument/2006/relationships/hyperlink" Target="https://youtu.be/o8LjeuVSMdc"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www.understandinghealthresearch.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eupati.eu/glossary/" TargetMode="External"/><Relationship Id="rId4" Type="http://schemas.openxmlformats.org/officeDocument/2006/relationships/hyperlink" Target="https://www.epaponline.org/what-is-epap/course-cont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1033760" cy="4917440"/>
          </a:xfrm>
        </p:spPr>
        <p:txBody>
          <a:bodyPr>
            <a:noAutofit/>
          </a:bodyPr>
          <a:lstStyle/>
          <a:p>
            <a:pPr marL="0" lvl="0" indent="0" eaLnBrk="0" fontAlgn="base" hangingPunct="0">
              <a:lnSpc>
                <a:spcPct val="100000"/>
              </a:lnSpc>
              <a:spcBef>
                <a:spcPct val="0"/>
              </a:spcBef>
              <a:spcAft>
                <a:spcPct val="0"/>
              </a:spcAft>
              <a:buNone/>
            </a:pPr>
            <a:r>
              <a:rPr lang="en-US" altLang="en-US" dirty="0">
                <a:solidFill>
                  <a:prstClr val="black"/>
                </a:solidFill>
              </a:rPr>
              <a:t>Learning </a:t>
            </a:r>
            <a:r>
              <a:rPr lang="en-US" altLang="en-US" dirty="0" smtClean="0">
                <a:solidFill>
                  <a:prstClr val="black"/>
                </a:solidFill>
              </a:rPr>
              <a:t>outcomes</a:t>
            </a:r>
          </a:p>
          <a:p>
            <a:pPr marL="514350" lvl="0" indent="-514350" eaLnBrk="0" fontAlgn="base" hangingPunct="0">
              <a:lnSpc>
                <a:spcPct val="100000"/>
              </a:lnSpc>
              <a:spcBef>
                <a:spcPct val="0"/>
              </a:spcBef>
              <a:spcAft>
                <a:spcPct val="0"/>
              </a:spcAft>
              <a:buFont typeface="+mj-lt"/>
              <a:buAutoNum type="arabicPeriod"/>
            </a:pPr>
            <a:r>
              <a:rPr lang="en-US" altLang="en-US" dirty="0" smtClean="0">
                <a:solidFill>
                  <a:prstClr val="black"/>
                </a:solidFill>
              </a:rPr>
              <a:t>Define </a:t>
            </a:r>
            <a:r>
              <a:rPr lang="en-US" altLang="en-US" dirty="0">
                <a:solidFill>
                  <a:prstClr val="black"/>
                </a:solidFill>
              </a:rPr>
              <a:t>what a review </a:t>
            </a:r>
            <a:r>
              <a:rPr lang="en-US" altLang="en-US" dirty="0" smtClean="0">
                <a:solidFill>
                  <a:prstClr val="black"/>
                </a:solidFill>
              </a:rPr>
              <a:t>is.</a:t>
            </a:r>
            <a:endParaRPr lang="en-US" altLang="en-US" dirty="0">
              <a:solidFill>
                <a:prstClr val="black"/>
              </a:solidFill>
            </a:endParaRPr>
          </a:p>
          <a:p>
            <a:pPr marL="514350" lvl="0" indent="-514350" eaLnBrk="0" fontAlgn="base" hangingPunct="0">
              <a:lnSpc>
                <a:spcPct val="100000"/>
              </a:lnSpc>
              <a:spcBef>
                <a:spcPct val="0"/>
              </a:spcBef>
              <a:spcAft>
                <a:spcPct val="0"/>
              </a:spcAft>
              <a:buFont typeface="+mj-lt"/>
              <a:buAutoNum type="arabicPeriod"/>
            </a:pPr>
            <a:r>
              <a:rPr lang="en-US" altLang="en-US" dirty="0" err="1" smtClean="0">
                <a:solidFill>
                  <a:prstClr val="black"/>
                </a:solidFill>
              </a:rPr>
              <a:t>Recognise</a:t>
            </a:r>
            <a:r>
              <a:rPr lang="en-US" altLang="en-US" dirty="0" smtClean="0">
                <a:solidFill>
                  <a:prstClr val="black"/>
                </a:solidFill>
              </a:rPr>
              <a:t> </a:t>
            </a:r>
            <a:r>
              <a:rPr lang="en-US" altLang="en-US" dirty="0">
                <a:solidFill>
                  <a:prstClr val="black"/>
                </a:solidFill>
              </a:rPr>
              <a:t>what public reviewing roles there are in the research </a:t>
            </a:r>
            <a:r>
              <a:rPr lang="en-US" altLang="en-US" dirty="0" smtClean="0">
                <a:solidFill>
                  <a:prstClr val="black"/>
                </a:solidFill>
              </a:rPr>
              <a:t>project life cycle.</a:t>
            </a:r>
            <a:endParaRPr lang="en-US" altLang="en-US" dirty="0">
              <a:solidFill>
                <a:prstClr val="black"/>
              </a:solidFill>
            </a:endParaRPr>
          </a:p>
          <a:p>
            <a:pPr marL="514350" lvl="0" indent="-514350" eaLnBrk="0" fontAlgn="base" hangingPunct="0">
              <a:lnSpc>
                <a:spcPct val="100000"/>
              </a:lnSpc>
              <a:spcBef>
                <a:spcPct val="0"/>
              </a:spcBef>
              <a:spcAft>
                <a:spcPct val="0"/>
              </a:spcAft>
              <a:buFont typeface="+mj-lt"/>
              <a:buAutoNum type="arabicPeriod"/>
            </a:pPr>
            <a:r>
              <a:rPr lang="en-US" altLang="en-US" dirty="0" smtClean="0">
                <a:solidFill>
                  <a:prstClr val="black"/>
                </a:solidFill>
              </a:rPr>
              <a:t>Identify the different </a:t>
            </a:r>
            <a:r>
              <a:rPr lang="en-US" altLang="en-US" dirty="0">
                <a:solidFill>
                  <a:prstClr val="black"/>
                </a:solidFill>
              </a:rPr>
              <a:t>research </a:t>
            </a:r>
            <a:r>
              <a:rPr lang="en-US" altLang="en-US" dirty="0" smtClean="0">
                <a:solidFill>
                  <a:prstClr val="black"/>
                </a:solidFill>
              </a:rPr>
              <a:t>documents </a:t>
            </a:r>
            <a:r>
              <a:rPr lang="en-US" altLang="en-US" dirty="0">
                <a:solidFill>
                  <a:prstClr val="black"/>
                </a:solidFill>
              </a:rPr>
              <a:t>including a research </a:t>
            </a:r>
            <a:r>
              <a:rPr lang="en-US" altLang="en-US" dirty="0" smtClean="0">
                <a:solidFill>
                  <a:prstClr val="black"/>
                </a:solidFill>
              </a:rPr>
              <a:t>or </a:t>
            </a:r>
            <a:r>
              <a:rPr lang="en-US" altLang="en-US" dirty="0">
                <a:solidFill>
                  <a:prstClr val="black"/>
                </a:solidFill>
              </a:rPr>
              <a:t>commissioning brief, a research proposal, </a:t>
            </a:r>
            <a:r>
              <a:rPr lang="en-US" altLang="en-US" dirty="0" smtClean="0">
                <a:solidFill>
                  <a:prstClr val="black"/>
                </a:solidFill>
              </a:rPr>
              <a:t>a protocol </a:t>
            </a:r>
            <a:r>
              <a:rPr lang="en-US" altLang="en-US" dirty="0">
                <a:solidFill>
                  <a:prstClr val="black"/>
                </a:solidFill>
              </a:rPr>
              <a:t>and a funding </a:t>
            </a:r>
            <a:r>
              <a:rPr lang="en-US" altLang="en-US" dirty="0" smtClean="0">
                <a:solidFill>
                  <a:prstClr val="black"/>
                </a:solidFill>
              </a:rPr>
              <a:t>application.</a:t>
            </a:r>
            <a:endParaRPr lang="en-US" altLang="en-US" dirty="0">
              <a:solidFill>
                <a:prstClr val="black"/>
              </a:solidFill>
            </a:endParaRPr>
          </a:p>
          <a:p>
            <a:pPr marL="514350" lvl="0" indent="-514350" eaLnBrk="0" fontAlgn="base" hangingPunct="0">
              <a:lnSpc>
                <a:spcPct val="100000"/>
              </a:lnSpc>
              <a:spcBef>
                <a:spcPct val="0"/>
              </a:spcBef>
              <a:spcAft>
                <a:spcPct val="0"/>
              </a:spcAft>
              <a:buFont typeface="+mj-lt"/>
              <a:buAutoNum type="arabicPeriod"/>
            </a:pPr>
            <a:r>
              <a:rPr lang="en-US" altLang="en-US" dirty="0" smtClean="0">
                <a:solidFill>
                  <a:prstClr val="black"/>
                </a:solidFill>
              </a:rPr>
              <a:t>Start working with </a:t>
            </a:r>
            <a:r>
              <a:rPr lang="en-US" altLang="en-US" dirty="0">
                <a:solidFill>
                  <a:prstClr val="black"/>
                </a:solidFill>
              </a:rPr>
              <a:t>complex research </a:t>
            </a:r>
            <a:r>
              <a:rPr lang="en-US" altLang="en-US" dirty="0" smtClean="0">
                <a:solidFill>
                  <a:prstClr val="black"/>
                </a:solidFill>
              </a:rPr>
              <a:t>documents.</a:t>
            </a:r>
            <a:endParaRPr lang="en-US" altLang="en-US" dirty="0">
              <a:solidFill>
                <a:prstClr val="black"/>
              </a:solidFill>
            </a:endParaRPr>
          </a:p>
          <a:p>
            <a:pPr marL="514350" lvl="0" indent="-514350" eaLnBrk="0" fontAlgn="base" hangingPunct="0">
              <a:lnSpc>
                <a:spcPct val="100000"/>
              </a:lnSpc>
              <a:spcBef>
                <a:spcPct val="0"/>
              </a:spcBef>
              <a:spcAft>
                <a:spcPct val="0"/>
              </a:spcAft>
              <a:buFont typeface="+mj-lt"/>
              <a:buAutoNum type="arabicPeriod"/>
            </a:pPr>
            <a:r>
              <a:rPr lang="en-US" altLang="en-US" dirty="0" smtClean="0">
                <a:solidFill>
                  <a:prstClr val="black"/>
                </a:solidFill>
              </a:rPr>
              <a:t>Provide constructive feedback.</a:t>
            </a:r>
            <a:endParaRPr lang="en-US" altLang="en-US" dirty="0">
              <a:solidFill>
                <a:prstClr val="black"/>
              </a:solidFill>
            </a:endParaRPr>
          </a:p>
          <a:p>
            <a:pPr marL="514350" lvl="0" indent="-514350" eaLnBrk="0" fontAlgn="base" hangingPunct="0">
              <a:lnSpc>
                <a:spcPct val="100000"/>
              </a:lnSpc>
              <a:spcBef>
                <a:spcPct val="0"/>
              </a:spcBef>
              <a:spcAft>
                <a:spcPct val="0"/>
              </a:spcAft>
              <a:buFont typeface="+mj-lt"/>
              <a:buAutoNum type="arabicPeriod"/>
            </a:pPr>
            <a:r>
              <a:rPr lang="en-US" altLang="en-US" dirty="0" smtClean="0">
                <a:solidFill>
                  <a:prstClr val="black"/>
                </a:solidFill>
              </a:rPr>
              <a:t>Review your meeting and interview skills which are useful for </a:t>
            </a:r>
            <a:r>
              <a:rPr lang="en-US" altLang="en-US" dirty="0">
                <a:solidFill>
                  <a:prstClr val="black"/>
                </a:solidFill>
              </a:rPr>
              <a:t>advisory committee </a:t>
            </a:r>
            <a:r>
              <a:rPr lang="en-US" altLang="en-US" dirty="0" smtClean="0">
                <a:solidFill>
                  <a:prstClr val="black"/>
                </a:solidFill>
              </a:rPr>
              <a:t>meetings.</a:t>
            </a:r>
            <a:endParaRPr lang="en-US" altLang="en-US" dirty="0">
              <a:solidFill>
                <a:prstClr val="black"/>
              </a:solidFill>
            </a:endParaRPr>
          </a:p>
          <a:p>
            <a:endParaRPr lang="en-GB" dirty="0"/>
          </a:p>
        </p:txBody>
      </p:sp>
      <p:sp>
        <p:nvSpPr>
          <p:cNvPr id="2" name="Title 1"/>
          <p:cNvSpPr>
            <a:spLocks noGrp="1"/>
          </p:cNvSpPr>
          <p:nvPr>
            <p:ph type="title"/>
          </p:nvPr>
        </p:nvSpPr>
        <p:spPr/>
        <p:txBody>
          <a:bodyPr>
            <a:noAutofit/>
          </a:bodyPr>
          <a:lstStyle/>
          <a:p>
            <a:r>
              <a:rPr lang="en-US" sz="4000" b="1" dirty="0" smtClean="0"/>
              <a:t>Module 2: Introduction </a:t>
            </a:r>
            <a:r>
              <a:rPr lang="en-US" sz="4000" b="1" dirty="0"/>
              <a:t>to public reviewing roles and skills</a:t>
            </a:r>
            <a:endParaRPr lang="en-GB" sz="4000" dirty="0"/>
          </a:p>
        </p:txBody>
      </p:sp>
    </p:spTree>
    <p:extLst>
      <p:ext uri="{BB962C8B-B14F-4D97-AF65-F5344CB8AC3E}">
        <p14:creationId xmlns:p14="http://schemas.microsoft.com/office/powerpoint/2010/main" val="195649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ircular Arrow 31"/>
          <p:cNvSpPr/>
          <p:nvPr/>
        </p:nvSpPr>
        <p:spPr>
          <a:xfrm rot="17285912">
            <a:off x="4418797" y="886981"/>
            <a:ext cx="516168" cy="53025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Oval 24"/>
          <p:cNvSpPr/>
          <p:nvPr/>
        </p:nvSpPr>
        <p:spPr>
          <a:xfrm>
            <a:off x="2642761" y="1152107"/>
            <a:ext cx="1879379" cy="128060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smtClean="0"/>
              <a:t>Monitoring and evaluating studies</a:t>
            </a:r>
            <a:endParaRPr lang="en-GB" sz="1600" dirty="0"/>
          </a:p>
        </p:txBody>
      </p:sp>
      <p:sp>
        <p:nvSpPr>
          <p:cNvPr id="14" name="Circular Arrow 31"/>
          <p:cNvSpPr/>
          <p:nvPr/>
        </p:nvSpPr>
        <p:spPr>
          <a:xfrm rot="17357237">
            <a:off x="1831168" y="1655151"/>
            <a:ext cx="516168" cy="530251"/>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Oval 23"/>
          <p:cNvSpPr/>
          <p:nvPr/>
        </p:nvSpPr>
        <p:spPr>
          <a:xfrm>
            <a:off x="345821" y="2200763"/>
            <a:ext cx="1879379" cy="128060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smtClean="0"/>
              <a:t>Putting research into practice</a:t>
            </a:r>
            <a:endParaRPr lang="en-GB" sz="1600" dirty="0"/>
          </a:p>
        </p:txBody>
      </p:sp>
      <p:sp>
        <p:nvSpPr>
          <p:cNvPr id="13" name="Circular Arrow 31"/>
          <p:cNvSpPr/>
          <p:nvPr/>
        </p:nvSpPr>
        <p:spPr>
          <a:xfrm rot="13140017">
            <a:off x="238582" y="3459783"/>
            <a:ext cx="509094" cy="551160"/>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Oval 22"/>
          <p:cNvSpPr/>
          <p:nvPr/>
        </p:nvSpPr>
        <p:spPr>
          <a:xfrm>
            <a:off x="345821" y="4021360"/>
            <a:ext cx="1879379" cy="128060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smtClean="0"/>
              <a:t>Sharing research</a:t>
            </a:r>
            <a:endParaRPr lang="en-GB" sz="1600" dirty="0"/>
          </a:p>
        </p:txBody>
      </p:sp>
      <p:sp>
        <p:nvSpPr>
          <p:cNvPr id="12" name="Circular Arrow 31"/>
          <p:cNvSpPr/>
          <p:nvPr/>
        </p:nvSpPr>
        <p:spPr>
          <a:xfrm rot="10119273">
            <a:off x="2034781" y="5165686"/>
            <a:ext cx="509094" cy="551160"/>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Oval 21"/>
          <p:cNvSpPr/>
          <p:nvPr/>
        </p:nvSpPr>
        <p:spPr>
          <a:xfrm>
            <a:off x="2642762" y="5029615"/>
            <a:ext cx="1879379" cy="128060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Undertaking the research</a:t>
            </a:r>
            <a:endParaRPr lang="en-GB" sz="1600" dirty="0"/>
          </a:p>
        </p:txBody>
      </p:sp>
      <p:sp>
        <p:nvSpPr>
          <p:cNvPr id="11" name="Circular Arrow 31"/>
          <p:cNvSpPr/>
          <p:nvPr/>
        </p:nvSpPr>
        <p:spPr>
          <a:xfrm rot="8667883">
            <a:off x="4444375" y="6028706"/>
            <a:ext cx="509094" cy="551160"/>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Oval 20"/>
          <p:cNvSpPr/>
          <p:nvPr/>
        </p:nvSpPr>
        <p:spPr>
          <a:xfrm>
            <a:off x="5080945" y="5441267"/>
            <a:ext cx="1879379" cy="128060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Managing research</a:t>
            </a:r>
            <a:endParaRPr lang="en-GB" sz="1600" dirty="0"/>
          </a:p>
        </p:txBody>
      </p:sp>
      <p:sp>
        <p:nvSpPr>
          <p:cNvPr id="10" name="Circular Arrow 31"/>
          <p:cNvSpPr/>
          <p:nvPr/>
        </p:nvSpPr>
        <p:spPr>
          <a:xfrm rot="7273501">
            <a:off x="7088329" y="6055573"/>
            <a:ext cx="550950" cy="509288"/>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Flowchart: Decision 32"/>
          <p:cNvSpPr/>
          <p:nvPr/>
        </p:nvSpPr>
        <p:spPr>
          <a:xfrm>
            <a:off x="6257244" y="4259342"/>
            <a:ext cx="1926206" cy="1270135"/>
          </a:xfrm>
          <a:prstGeom prst="flowChartDecision">
            <a:avLst/>
          </a:prstGeom>
          <a:solidFill>
            <a:srgbClr val="E1261C"/>
          </a:solidFill>
          <a:ln>
            <a:solidFill>
              <a:srgbClr val="E1261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oAutofit/>
          </a:bodyPr>
          <a:lstStyle/>
          <a:p>
            <a:pPr algn="ctr"/>
            <a:r>
              <a:rPr lang="en-GB" sz="1500" dirty="0" smtClean="0"/>
              <a:t>D: Review a </a:t>
            </a:r>
          </a:p>
          <a:p>
            <a:pPr algn="ctr"/>
            <a:r>
              <a:rPr lang="en-GB" sz="1500" dirty="0" smtClean="0"/>
              <a:t>group of funding</a:t>
            </a:r>
          </a:p>
          <a:p>
            <a:pPr algn="ctr"/>
            <a:r>
              <a:rPr lang="en-GB" sz="1500" dirty="0" smtClean="0"/>
              <a:t>applications </a:t>
            </a:r>
          </a:p>
        </p:txBody>
      </p:sp>
      <p:sp>
        <p:nvSpPr>
          <p:cNvPr id="20" name="Oval 19"/>
          <p:cNvSpPr/>
          <p:nvPr/>
        </p:nvSpPr>
        <p:spPr>
          <a:xfrm>
            <a:off x="7519127" y="5029615"/>
            <a:ext cx="1879379" cy="1280601"/>
          </a:xfrm>
          <a:prstGeom prst="ellipse">
            <a:avLst/>
          </a:prstGeom>
          <a:solidFill>
            <a:srgbClr val="E1261C"/>
          </a:solidFill>
          <a:ln>
            <a:solidFill>
              <a:srgbClr val="E12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Making funding decisions</a:t>
            </a:r>
            <a:endParaRPr lang="en-GB" sz="1600" dirty="0"/>
          </a:p>
        </p:txBody>
      </p:sp>
      <p:sp>
        <p:nvSpPr>
          <p:cNvPr id="9" name="Circular Arrow 31"/>
          <p:cNvSpPr/>
          <p:nvPr/>
        </p:nvSpPr>
        <p:spPr>
          <a:xfrm rot="6140619">
            <a:off x="9610498" y="5284726"/>
            <a:ext cx="550950" cy="509288"/>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Flowchart: Decision 31"/>
          <p:cNvSpPr/>
          <p:nvPr/>
        </p:nvSpPr>
        <p:spPr>
          <a:xfrm>
            <a:off x="7914662" y="3714953"/>
            <a:ext cx="1926206" cy="1270135"/>
          </a:xfrm>
          <a:prstGeom prst="flowChartDecision">
            <a:avLst/>
          </a:prstGeom>
          <a:solidFill>
            <a:srgbClr val="E1261C"/>
          </a:solidFill>
          <a:ln>
            <a:solidFill>
              <a:srgbClr val="E1261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oAutofit/>
          </a:bodyPr>
          <a:lstStyle/>
          <a:p>
            <a:pPr algn="ctr"/>
            <a:r>
              <a:rPr lang="en-GB" sz="1500" dirty="0" smtClean="0"/>
              <a:t>C: Review a </a:t>
            </a:r>
          </a:p>
          <a:p>
            <a:pPr algn="ctr"/>
            <a:r>
              <a:rPr lang="en-GB" sz="1500" dirty="0" smtClean="0"/>
              <a:t>funding</a:t>
            </a:r>
          </a:p>
          <a:p>
            <a:pPr algn="ctr"/>
            <a:r>
              <a:rPr lang="en-GB" sz="1500" dirty="0" smtClean="0"/>
              <a:t>application</a:t>
            </a:r>
            <a:endParaRPr lang="en-GB" sz="1500" dirty="0"/>
          </a:p>
        </p:txBody>
      </p:sp>
      <p:sp>
        <p:nvSpPr>
          <p:cNvPr id="19" name="Oval 18"/>
          <p:cNvSpPr/>
          <p:nvPr/>
        </p:nvSpPr>
        <p:spPr>
          <a:xfrm>
            <a:off x="9773708" y="4021360"/>
            <a:ext cx="1879379" cy="1280601"/>
          </a:xfrm>
          <a:prstGeom prst="ellipse">
            <a:avLst/>
          </a:prstGeom>
          <a:solidFill>
            <a:srgbClr val="E1261C"/>
          </a:solidFill>
          <a:ln>
            <a:solidFill>
              <a:srgbClr val="E12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Reviewing funding applications</a:t>
            </a:r>
            <a:endParaRPr lang="en-GB" sz="1600" dirty="0"/>
          </a:p>
        </p:txBody>
      </p:sp>
      <p:sp>
        <p:nvSpPr>
          <p:cNvPr id="8" name="Circular Arrow 31"/>
          <p:cNvSpPr/>
          <p:nvPr/>
        </p:nvSpPr>
        <p:spPr>
          <a:xfrm rot="3066836">
            <a:off x="11210507" y="3513513"/>
            <a:ext cx="550950" cy="509288"/>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Flowchart: Decision 30"/>
          <p:cNvSpPr/>
          <p:nvPr/>
        </p:nvSpPr>
        <p:spPr>
          <a:xfrm>
            <a:off x="7643459" y="2458955"/>
            <a:ext cx="1926206" cy="1270135"/>
          </a:xfrm>
          <a:prstGeom prst="flowChartDecision">
            <a:avLst/>
          </a:prstGeom>
          <a:solidFill>
            <a:srgbClr val="E1261C"/>
          </a:solidFill>
          <a:ln>
            <a:solidFill>
              <a:srgbClr val="E1261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oAutofit/>
          </a:bodyPr>
          <a:lstStyle/>
          <a:p>
            <a:pPr algn="ctr"/>
            <a:r>
              <a:rPr lang="en-GB" sz="1500" dirty="0" smtClean="0"/>
              <a:t>B: Review a draft </a:t>
            </a:r>
          </a:p>
          <a:p>
            <a:pPr algn="ctr"/>
            <a:r>
              <a:rPr lang="en-GB" sz="1500" dirty="0" smtClean="0"/>
              <a:t>research proposal</a:t>
            </a:r>
            <a:endParaRPr lang="en-GB" sz="1500" dirty="0"/>
          </a:p>
        </p:txBody>
      </p:sp>
      <p:sp>
        <p:nvSpPr>
          <p:cNvPr id="18" name="Oval 17"/>
          <p:cNvSpPr/>
          <p:nvPr/>
        </p:nvSpPr>
        <p:spPr>
          <a:xfrm>
            <a:off x="9773709" y="2234354"/>
            <a:ext cx="1879379" cy="1280601"/>
          </a:xfrm>
          <a:prstGeom prst="ellipse">
            <a:avLst/>
          </a:prstGeom>
          <a:solidFill>
            <a:srgbClr val="E1261C"/>
          </a:solidFill>
          <a:ln>
            <a:solidFill>
              <a:srgbClr val="E12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Developing the funding grant proposal</a:t>
            </a:r>
            <a:endParaRPr lang="en-GB" sz="1600" dirty="0"/>
          </a:p>
        </p:txBody>
      </p:sp>
      <p:sp>
        <p:nvSpPr>
          <p:cNvPr id="7" name="Circular Arrow 31"/>
          <p:cNvSpPr/>
          <p:nvPr/>
        </p:nvSpPr>
        <p:spPr>
          <a:xfrm rot="20878044">
            <a:off x="9519161" y="1810202"/>
            <a:ext cx="509094" cy="551160"/>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Oval 16"/>
          <p:cNvSpPr/>
          <p:nvPr/>
        </p:nvSpPr>
        <p:spPr>
          <a:xfrm>
            <a:off x="7519126" y="1132135"/>
            <a:ext cx="1879379" cy="1280601"/>
          </a:xfrm>
          <a:prstGeom prst="ellipse">
            <a:avLst/>
          </a:prstGeom>
          <a:solidFill>
            <a:srgbClr val="0083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Designing research</a:t>
            </a:r>
            <a:endParaRPr lang="en-GB" sz="1600" dirty="0"/>
          </a:p>
        </p:txBody>
      </p:sp>
      <p:sp>
        <p:nvSpPr>
          <p:cNvPr id="6" name="Circular Arrow 31"/>
          <p:cNvSpPr/>
          <p:nvPr/>
        </p:nvSpPr>
        <p:spPr>
          <a:xfrm rot="19390550">
            <a:off x="7119439" y="973225"/>
            <a:ext cx="509094" cy="551160"/>
          </a:xfrm>
          <a:custGeom>
            <a:avLst/>
            <a:gdLst>
              <a:gd name="connsiteX0" fmla="*/ 400333 w 710829"/>
              <a:gd name="connsiteY0" fmla="*/ 47840 h 739741"/>
              <a:gd name="connsiteX1" fmla="*/ 654972 w 710829"/>
              <a:gd name="connsiteY1" fmla="*/ 282450 h 739741"/>
              <a:gd name="connsiteX2" fmla="*/ 697602 w 710829"/>
              <a:gd name="connsiteY2" fmla="*/ 282449 h 739741"/>
              <a:gd name="connsiteX3" fmla="*/ 621975 w 710829"/>
              <a:gd name="connsiteY3" fmla="*/ 369870 h 739741"/>
              <a:gd name="connsiteX4" fmla="*/ 519895 w 710829"/>
              <a:gd name="connsiteY4" fmla="*/ 282449 h 739741"/>
              <a:gd name="connsiteX5" fmla="*/ 561828 w 710829"/>
              <a:gd name="connsiteY5" fmla="*/ 282449 h 739741"/>
              <a:gd name="connsiteX6" fmla="*/ 388058 w 710829"/>
              <a:gd name="connsiteY6" fmla="*/ 135849 h 739741"/>
              <a:gd name="connsiteX7" fmla="*/ 400333 w 710829"/>
              <a:gd name="connsiteY7" fmla="*/ 47840 h 739741"/>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31837 w 318597"/>
              <a:gd name="connsiteY4" fmla="*/ 234609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40891 w 318597"/>
              <a:gd name="connsiteY4" fmla="*/ 264787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66914 w 318597"/>
              <a:gd name="connsiteY1" fmla="*/ 234610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2030"/>
              <a:gd name="connsiteX1" fmla="*/ 257861 w 318597"/>
              <a:gd name="connsiteY1" fmla="*/ 213485 h 322030"/>
              <a:gd name="connsiteX2" fmla="*/ 318597 w 318597"/>
              <a:gd name="connsiteY2" fmla="*/ 198395 h 322030"/>
              <a:gd name="connsiteX3" fmla="*/ 233917 w 318597"/>
              <a:gd name="connsiteY3" fmla="*/ 322030 h 322030"/>
              <a:gd name="connsiteX4" fmla="*/ 113731 w 318597"/>
              <a:gd name="connsiteY4" fmla="*/ 276858 h 322030"/>
              <a:gd name="connsiteX5" fmla="*/ 173770 w 318597"/>
              <a:gd name="connsiteY5" fmla="*/ 234609 h 322030"/>
              <a:gd name="connsiteX6" fmla="*/ 0 w 318597"/>
              <a:gd name="connsiteY6" fmla="*/ 88009 h 322030"/>
              <a:gd name="connsiteX7" fmla="*/ 12275 w 318597"/>
              <a:gd name="connsiteY7" fmla="*/ 0 h 322030"/>
              <a:gd name="connsiteX0" fmla="*/ 12275 w 318597"/>
              <a:gd name="connsiteY0" fmla="*/ 0 h 325048"/>
              <a:gd name="connsiteX1" fmla="*/ 257861 w 318597"/>
              <a:gd name="connsiteY1" fmla="*/ 213485 h 325048"/>
              <a:gd name="connsiteX2" fmla="*/ 318597 w 318597"/>
              <a:gd name="connsiteY2" fmla="*/ 198395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42740"/>
              <a:gd name="connsiteY0" fmla="*/ 0 h 325048"/>
              <a:gd name="connsiteX1" fmla="*/ 257861 w 342740"/>
              <a:gd name="connsiteY1" fmla="*/ 213485 h 325048"/>
              <a:gd name="connsiteX2" fmla="*/ 342740 w 342740"/>
              <a:gd name="connsiteY2" fmla="*/ 168217 h 325048"/>
              <a:gd name="connsiteX3" fmla="*/ 267113 w 342740"/>
              <a:gd name="connsiteY3" fmla="*/ 325048 h 325048"/>
              <a:gd name="connsiteX4" fmla="*/ 113731 w 342740"/>
              <a:gd name="connsiteY4" fmla="*/ 276858 h 325048"/>
              <a:gd name="connsiteX5" fmla="*/ 173770 w 342740"/>
              <a:gd name="connsiteY5" fmla="*/ 234609 h 325048"/>
              <a:gd name="connsiteX6" fmla="*/ 0 w 342740"/>
              <a:gd name="connsiteY6" fmla="*/ 88009 h 325048"/>
              <a:gd name="connsiteX7" fmla="*/ 12275 w 342740"/>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173770 w 318597"/>
              <a:gd name="connsiteY5" fmla="*/ 234609 h 325048"/>
              <a:gd name="connsiteX6" fmla="*/ 0 w 318597"/>
              <a:gd name="connsiteY6" fmla="*/ 88009 h 325048"/>
              <a:gd name="connsiteX7" fmla="*/ 12275 w 318597"/>
              <a:gd name="connsiteY7" fmla="*/ 0 h 325048"/>
              <a:gd name="connsiteX0" fmla="*/ 12275 w 318597"/>
              <a:gd name="connsiteY0" fmla="*/ 0 h 325048"/>
              <a:gd name="connsiteX1" fmla="*/ 257861 w 318597"/>
              <a:gd name="connsiteY1" fmla="*/ 213485 h 325048"/>
              <a:gd name="connsiteX2" fmla="*/ 318597 w 318597"/>
              <a:gd name="connsiteY2" fmla="*/ 168217 h 325048"/>
              <a:gd name="connsiteX3" fmla="*/ 267113 w 318597"/>
              <a:gd name="connsiteY3" fmla="*/ 325048 h 325048"/>
              <a:gd name="connsiteX4" fmla="*/ 113731 w 318597"/>
              <a:gd name="connsiteY4" fmla="*/ 276858 h 325048"/>
              <a:gd name="connsiteX5" fmla="*/ 200930 w 318597"/>
              <a:gd name="connsiteY5" fmla="*/ 237626 h 325048"/>
              <a:gd name="connsiteX6" fmla="*/ 0 w 318597"/>
              <a:gd name="connsiteY6" fmla="*/ 88009 h 325048"/>
              <a:gd name="connsiteX7" fmla="*/ 12275 w 318597"/>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67113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12275 w 333686"/>
              <a:gd name="connsiteY0" fmla="*/ 0 h 325048"/>
              <a:gd name="connsiteX1" fmla="*/ 257861 w 333686"/>
              <a:gd name="connsiteY1" fmla="*/ 213485 h 325048"/>
              <a:gd name="connsiteX2" fmla="*/ 333686 w 333686"/>
              <a:gd name="connsiteY2" fmla="*/ 159164 h 325048"/>
              <a:gd name="connsiteX3" fmla="*/ 282202 w 333686"/>
              <a:gd name="connsiteY3" fmla="*/ 325048 h 325048"/>
              <a:gd name="connsiteX4" fmla="*/ 113731 w 333686"/>
              <a:gd name="connsiteY4" fmla="*/ 276858 h 325048"/>
              <a:gd name="connsiteX5" fmla="*/ 200930 w 333686"/>
              <a:gd name="connsiteY5" fmla="*/ 237626 h 325048"/>
              <a:gd name="connsiteX6" fmla="*/ 0 w 333686"/>
              <a:gd name="connsiteY6" fmla="*/ 88009 h 325048"/>
              <a:gd name="connsiteX7" fmla="*/ 12275 w 333686"/>
              <a:gd name="connsiteY7" fmla="*/ 0 h 325048"/>
              <a:gd name="connsiteX0" fmla="*/ 38888 w 333686"/>
              <a:gd name="connsiteY0" fmla="*/ 0 h 317809"/>
              <a:gd name="connsiteX1" fmla="*/ 257861 w 333686"/>
              <a:gd name="connsiteY1" fmla="*/ 206246 h 317809"/>
              <a:gd name="connsiteX2" fmla="*/ 333686 w 333686"/>
              <a:gd name="connsiteY2" fmla="*/ 151925 h 317809"/>
              <a:gd name="connsiteX3" fmla="*/ 282202 w 333686"/>
              <a:gd name="connsiteY3" fmla="*/ 317809 h 317809"/>
              <a:gd name="connsiteX4" fmla="*/ 113731 w 333686"/>
              <a:gd name="connsiteY4" fmla="*/ 269619 h 317809"/>
              <a:gd name="connsiteX5" fmla="*/ 200930 w 333686"/>
              <a:gd name="connsiteY5" fmla="*/ 230387 h 317809"/>
              <a:gd name="connsiteX6" fmla="*/ 0 w 333686"/>
              <a:gd name="connsiteY6" fmla="*/ 80770 h 317809"/>
              <a:gd name="connsiteX7" fmla="*/ 38888 w 333686"/>
              <a:gd name="connsiteY7" fmla="*/ 0 h 3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86" h="317809">
                <a:moveTo>
                  <a:pt x="38888" y="0"/>
                </a:moveTo>
                <a:cubicBezTo>
                  <a:pt x="160645" y="18599"/>
                  <a:pt x="224808" y="82212"/>
                  <a:pt x="257861" y="206246"/>
                </a:cubicBezTo>
                <a:lnTo>
                  <a:pt x="333686" y="151925"/>
                </a:lnTo>
                <a:lnTo>
                  <a:pt x="282202" y="317809"/>
                </a:lnTo>
                <a:lnTo>
                  <a:pt x="113731" y="269619"/>
                </a:lnTo>
                <a:lnTo>
                  <a:pt x="200930" y="230387"/>
                </a:lnTo>
                <a:cubicBezTo>
                  <a:pt x="171675" y="152029"/>
                  <a:pt x="78313" y="93161"/>
                  <a:pt x="0" y="80770"/>
                </a:cubicBezTo>
                <a:lnTo>
                  <a:pt x="38888" y="0"/>
                </a:lnTo>
                <a:close/>
              </a:path>
            </a:pathLst>
          </a:custGeom>
          <a:solidFill>
            <a:srgbClr val="76B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Flowchart: Decision 27"/>
          <p:cNvSpPr/>
          <p:nvPr/>
        </p:nvSpPr>
        <p:spPr>
          <a:xfrm>
            <a:off x="5111177" y="2085782"/>
            <a:ext cx="1926206" cy="1270135"/>
          </a:xfrm>
          <a:prstGeom prst="flowChartDecision">
            <a:avLst/>
          </a:prstGeom>
          <a:solidFill>
            <a:srgbClr val="E1261C"/>
          </a:solidFill>
          <a:ln>
            <a:solidFill>
              <a:srgbClr val="E1261C"/>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noAutofit/>
          </a:bodyPr>
          <a:lstStyle/>
          <a:p>
            <a:pPr algn="ctr"/>
            <a:r>
              <a:rPr lang="en-GB" sz="1500" dirty="0" smtClean="0"/>
              <a:t>A: Review a </a:t>
            </a:r>
          </a:p>
          <a:p>
            <a:pPr algn="ctr"/>
            <a:r>
              <a:rPr lang="en-GB" sz="1500" dirty="0" smtClean="0"/>
              <a:t>research brief</a:t>
            </a:r>
            <a:endParaRPr lang="en-GB" sz="1500" dirty="0"/>
          </a:p>
        </p:txBody>
      </p:sp>
      <p:sp>
        <p:nvSpPr>
          <p:cNvPr id="16" name="Oval 15"/>
          <p:cNvSpPr/>
          <p:nvPr/>
        </p:nvSpPr>
        <p:spPr>
          <a:xfrm>
            <a:off x="5080946" y="683598"/>
            <a:ext cx="1879379" cy="1280601"/>
          </a:xfrm>
          <a:prstGeom prst="ellipse">
            <a:avLst/>
          </a:prstGeom>
          <a:solidFill>
            <a:srgbClr val="E1261C"/>
          </a:solidFill>
          <a:ln>
            <a:solidFill>
              <a:srgbClr val="E1261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smtClean="0"/>
              <a:t>Identifying </a:t>
            </a:r>
          </a:p>
          <a:p>
            <a:pPr algn="ctr"/>
            <a:r>
              <a:rPr lang="en-GB" sz="1600" dirty="0" smtClean="0"/>
              <a:t>and prioritising research topics</a:t>
            </a:r>
            <a:endParaRPr lang="en-GB" sz="1600" dirty="0"/>
          </a:p>
        </p:txBody>
      </p:sp>
      <p:sp>
        <p:nvSpPr>
          <p:cNvPr id="29" name="Title 1"/>
          <p:cNvSpPr>
            <a:spLocks noGrp="1"/>
          </p:cNvSpPr>
          <p:nvPr>
            <p:ph type="title"/>
          </p:nvPr>
        </p:nvSpPr>
        <p:spPr>
          <a:xfrm>
            <a:off x="463139" y="352208"/>
            <a:ext cx="11052930" cy="662781"/>
          </a:xfrm>
        </p:spPr>
        <p:txBody>
          <a:bodyPr>
            <a:noAutofit/>
          </a:bodyPr>
          <a:lstStyle/>
          <a:p>
            <a:r>
              <a:rPr lang="en-US" sz="4000" dirty="0" smtClean="0"/>
              <a:t>2.5 Reviewing roles in the research project life cycle</a:t>
            </a:r>
            <a:br>
              <a:rPr lang="en-US" sz="4000" dirty="0" smtClean="0"/>
            </a:br>
            <a:endParaRPr lang="en-GB" sz="4000" dirty="0"/>
          </a:p>
        </p:txBody>
      </p:sp>
      <p:sp>
        <p:nvSpPr>
          <p:cNvPr id="26" name="Rectangle 25"/>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6927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14792"/>
            <a:ext cx="10408920" cy="4351338"/>
          </a:xfrm>
        </p:spPr>
        <p:txBody>
          <a:bodyPr>
            <a:noAutofit/>
          </a:bodyPr>
          <a:lstStyle/>
          <a:p>
            <a:pPr marL="0" indent="0">
              <a:buNone/>
            </a:pPr>
            <a:r>
              <a:rPr lang="en-GB" dirty="0" smtClean="0"/>
              <a:t>The videos below show Simon </a:t>
            </a:r>
            <a:r>
              <a:rPr lang="en-GB" dirty="0" err="1" smtClean="0"/>
              <a:t>Denegri</a:t>
            </a:r>
            <a:r>
              <a:rPr lang="en-GB" dirty="0" smtClean="0"/>
              <a:t>, the NIHR Director for patients, carers and the public in research, talking with some of our public reviewers:</a:t>
            </a:r>
          </a:p>
          <a:p>
            <a:pPr>
              <a:buClr>
                <a:srgbClr val="E1261C"/>
              </a:buClr>
            </a:pPr>
            <a:r>
              <a:rPr lang="en-GB" dirty="0" smtClean="0"/>
              <a:t>Our public </a:t>
            </a:r>
            <a:r>
              <a:rPr lang="en-GB" dirty="0"/>
              <a:t>reviewing </a:t>
            </a:r>
            <a:r>
              <a:rPr lang="en-GB" dirty="0" smtClean="0"/>
              <a:t>stories </a:t>
            </a:r>
            <a:r>
              <a:rPr lang="en-GB" dirty="0">
                <a:hlinkClick r:id="rId2"/>
              </a:rPr>
              <a:t>https://</a:t>
            </a:r>
            <a:r>
              <a:rPr lang="en-GB" dirty="0" smtClean="0">
                <a:hlinkClick r:id="rId2"/>
              </a:rPr>
              <a:t>youtu.be/HrvG6Qukteg</a:t>
            </a:r>
            <a:endParaRPr lang="en-GB" dirty="0" smtClean="0"/>
          </a:p>
          <a:p>
            <a:pPr>
              <a:buClr>
                <a:srgbClr val="E1261C"/>
              </a:buClr>
            </a:pPr>
            <a:r>
              <a:rPr lang="en-GB" dirty="0" smtClean="0"/>
              <a:t>What do public reviewers </a:t>
            </a:r>
            <a:r>
              <a:rPr lang="en-GB" dirty="0"/>
              <a:t>do? </a:t>
            </a:r>
            <a:r>
              <a:rPr lang="en-GB" dirty="0">
                <a:hlinkClick r:id="rId3"/>
              </a:rPr>
              <a:t>https://</a:t>
            </a:r>
            <a:r>
              <a:rPr lang="en-GB" dirty="0" smtClean="0">
                <a:hlinkClick r:id="rId3"/>
              </a:rPr>
              <a:t>youtu.be/x2scfCCIIhQ</a:t>
            </a:r>
            <a:r>
              <a:rPr lang="en-GB" dirty="0" smtClean="0"/>
              <a:t> </a:t>
            </a:r>
          </a:p>
          <a:p>
            <a:pPr>
              <a:buClr>
                <a:srgbClr val="E1261C"/>
              </a:buClr>
            </a:pPr>
            <a:r>
              <a:rPr lang="en-GB" dirty="0" smtClean="0"/>
              <a:t>Why is it important to get a public </a:t>
            </a:r>
            <a:r>
              <a:rPr lang="en-GB" dirty="0"/>
              <a:t>viewpoint? </a:t>
            </a:r>
            <a:r>
              <a:rPr lang="en-GB" dirty="0">
                <a:hlinkClick r:id="rId4"/>
              </a:rPr>
              <a:t>https://</a:t>
            </a:r>
            <a:r>
              <a:rPr lang="en-GB" dirty="0" smtClean="0">
                <a:hlinkClick r:id="rId4"/>
              </a:rPr>
              <a:t>youtu.be/o8LjeuVSMdc</a:t>
            </a:r>
            <a:r>
              <a:rPr lang="en-GB" dirty="0" smtClean="0"/>
              <a:t> </a:t>
            </a:r>
          </a:p>
          <a:p>
            <a:pPr>
              <a:buClr>
                <a:srgbClr val="E1261C"/>
              </a:buClr>
            </a:pPr>
            <a:r>
              <a:rPr lang="en-GB" dirty="0" smtClean="0"/>
              <a:t>Examples of making </a:t>
            </a:r>
            <a:r>
              <a:rPr lang="en-GB" dirty="0"/>
              <a:t>a difference </a:t>
            </a:r>
            <a:r>
              <a:rPr lang="en-GB" dirty="0">
                <a:hlinkClick r:id="rId5"/>
              </a:rPr>
              <a:t>https://youtu.be/-</a:t>
            </a:r>
            <a:r>
              <a:rPr lang="en-GB" dirty="0" smtClean="0">
                <a:hlinkClick r:id="rId5"/>
              </a:rPr>
              <a:t>JOcnj1P6ho</a:t>
            </a:r>
            <a:r>
              <a:rPr lang="en-GB" dirty="0" smtClean="0"/>
              <a:t> </a:t>
            </a:r>
          </a:p>
        </p:txBody>
      </p:sp>
      <p:sp>
        <p:nvSpPr>
          <p:cNvPr id="2" name="Title 1"/>
          <p:cNvSpPr>
            <a:spLocks noGrp="1"/>
          </p:cNvSpPr>
          <p:nvPr>
            <p:ph type="title"/>
          </p:nvPr>
        </p:nvSpPr>
        <p:spPr/>
        <p:txBody>
          <a:bodyPr>
            <a:noAutofit/>
          </a:bodyPr>
          <a:lstStyle/>
          <a:p>
            <a:r>
              <a:rPr lang="en-GB" sz="4000" dirty="0" smtClean="0"/>
              <a:t>2.6 Hear from our public reviewers</a:t>
            </a:r>
            <a:endParaRPr lang="en-GB" sz="4000" dirty="0"/>
          </a:p>
        </p:txBody>
      </p:sp>
      <p:sp>
        <p:nvSpPr>
          <p:cNvPr id="5" name="Rectangle 4"/>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9603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Clr>
                <a:srgbClr val="E1261C"/>
              </a:buClr>
            </a:pPr>
            <a:r>
              <a:rPr lang="en-GB" dirty="0" smtClean="0"/>
              <a:t>We have now covered our key public reviewing roles.</a:t>
            </a:r>
          </a:p>
          <a:p>
            <a:pPr>
              <a:buClr>
                <a:srgbClr val="E1261C"/>
              </a:buClr>
            </a:pPr>
            <a:r>
              <a:rPr lang="en-US" dirty="0"/>
              <a:t>The next few sections may appeal to users who are </a:t>
            </a:r>
            <a:r>
              <a:rPr lang="en-US" dirty="0" smtClean="0"/>
              <a:t>performing </a:t>
            </a:r>
            <a:r>
              <a:rPr lang="en-US" dirty="0"/>
              <a:t>specific roles. The sections on types of research documents, working with complex </a:t>
            </a:r>
            <a:r>
              <a:rPr lang="en-US" dirty="0" smtClean="0"/>
              <a:t>documents and </a:t>
            </a:r>
            <a:r>
              <a:rPr lang="en-US" dirty="0"/>
              <a:t>providing constructive </a:t>
            </a:r>
            <a:r>
              <a:rPr lang="en-US" dirty="0" smtClean="0"/>
              <a:t>feedback </a:t>
            </a:r>
            <a:r>
              <a:rPr lang="en-US" dirty="0"/>
              <a:t>are aimed at </a:t>
            </a:r>
            <a:r>
              <a:rPr lang="en-US" dirty="0" smtClean="0"/>
              <a:t>people </a:t>
            </a:r>
            <a:r>
              <a:rPr lang="en-US" dirty="0"/>
              <a:t>new to public reviewing, </a:t>
            </a:r>
            <a:r>
              <a:rPr lang="en-US" dirty="0" smtClean="0"/>
              <a:t>or who are </a:t>
            </a:r>
            <a:r>
              <a:rPr lang="en-US" dirty="0"/>
              <a:t>looking for advice to improve their approach to what they currently do.</a:t>
            </a:r>
          </a:p>
          <a:p>
            <a:pPr>
              <a:buClr>
                <a:srgbClr val="E1261C"/>
              </a:buClr>
            </a:pPr>
            <a:r>
              <a:rPr lang="en-GB" dirty="0" smtClean="0"/>
              <a:t>However, meeting and interview skills may be of particular interest to those who review as public members of funding advisory committees.</a:t>
            </a:r>
          </a:p>
        </p:txBody>
      </p:sp>
      <p:sp>
        <p:nvSpPr>
          <p:cNvPr id="2" name="Title 1"/>
          <p:cNvSpPr>
            <a:spLocks noGrp="1"/>
          </p:cNvSpPr>
          <p:nvPr>
            <p:ph type="title"/>
          </p:nvPr>
        </p:nvSpPr>
        <p:spPr/>
        <p:txBody>
          <a:bodyPr>
            <a:noAutofit/>
          </a:bodyPr>
          <a:lstStyle/>
          <a:p>
            <a:r>
              <a:rPr lang="en-GB" sz="4000" dirty="0" smtClean="0"/>
              <a:t>2.7 The rest of the module: useful reviewing skills</a:t>
            </a:r>
            <a:endParaRPr lang="en-GB" sz="4000" dirty="0"/>
          </a:p>
        </p:txBody>
      </p:sp>
      <p:sp>
        <p:nvSpPr>
          <p:cNvPr id="4" name="Rectangle 3"/>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96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3 Reviewing </a:t>
            </a:r>
            <a:r>
              <a:rPr lang="en-GB" sz="4000" dirty="0"/>
              <a:t>research documents and providing feedback</a:t>
            </a:r>
          </a:p>
        </p:txBody>
      </p:sp>
      <p:sp>
        <p:nvSpPr>
          <p:cNvPr id="12" name="Rectangle 11"/>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953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Image of flow cha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592" y="3706307"/>
            <a:ext cx="2151128" cy="2151128"/>
          </a:xfrm>
          <a:prstGeom prst="rect">
            <a:avLst/>
          </a:prstGeom>
        </p:spPr>
      </p:pic>
      <p:sp>
        <p:nvSpPr>
          <p:cNvPr id="10" name="TextBox 9"/>
          <p:cNvSpPr txBox="1"/>
          <p:nvPr/>
        </p:nvSpPr>
        <p:spPr>
          <a:xfrm>
            <a:off x="9134475" y="2465262"/>
            <a:ext cx="2495550" cy="3729894"/>
          </a:xfrm>
          <a:prstGeom prst="rect">
            <a:avLst/>
          </a:prstGeom>
          <a:noFill/>
          <a:ln>
            <a:solidFill>
              <a:srgbClr val="0070C0"/>
            </a:solidFill>
          </a:ln>
        </p:spPr>
        <p:txBody>
          <a:bodyPr wrap="square" rtlCol="0">
            <a:noAutofit/>
          </a:bodyPr>
          <a:lstStyle/>
          <a:p>
            <a:pPr algn="ctr"/>
            <a:r>
              <a:rPr lang="en-US" sz="2000" b="1" dirty="0" smtClean="0">
                <a:solidFill>
                  <a:srgbClr val="76BC43"/>
                </a:solidFill>
              </a:rPr>
              <a:t>Research protocol</a:t>
            </a:r>
            <a:endParaRPr lang="en-GB" sz="2000" dirty="0">
              <a:solidFill>
                <a:srgbClr val="76BC43"/>
              </a:solidFill>
            </a:endParaRPr>
          </a:p>
        </p:txBody>
      </p:sp>
      <p:pic>
        <p:nvPicPr>
          <p:cNvPr id="5" name="Picture 4" title="Image of magnifying glass over cog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2622" y="3652139"/>
            <a:ext cx="2214757" cy="2152835"/>
          </a:xfrm>
          <a:prstGeom prst="rect">
            <a:avLst/>
          </a:prstGeom>
        </p:spPr>
      </p:pic>
      <p:sp>
        <p:nvSpPr>
          <p:cNvPr id="9" name="TextBox 8"/>
          <p:cNvSpPr txBox="1"/>
          <p:nvPr/>
        </p:nvSpPr>
        <p:spPr>
          <a:xfrm>
            <a:off x="6372225" y="2442306"/>
            <a:ext cx="2495550" cy="3729894"/>
          </a:xfrm>
          <a:prstGeom prst="rect">
            <a:avLst/>
          </a:prstGeom>
          <a:noFill/>
          <a:ln>
            <a:solidFill>
              <a:srgbClr val="0070C0"/>
            </a:solidFill>
          </a:ln>
        </p:spPr>
        <p:txBody>
          <a:bodyPr wrap="square" rtlCol="0">
            <a:noAutofit/>
          </a:bodyPr>
          <a:lstStyle/>
          <a:p>
            <a:pPr algn="ctr"/>
            <a:r>
              <a:rPr lang="en-GB" sz="2000" b="1" dirty="0" smtClean="0">
                <a:solidFill>
                  <a:srgbClr val="76BC43"/>
                </a:solidFill>
              </a:rPr>
              <a:t>Research funding </a:t>
            </a:r>
            <a:r>
              <a:rPr lang="en-GB" sz="2000" b="1" dirty="0">
                <a:solidFill>
                  <a:srgbClr val="76BC43"/>
                </a:solidFill>
              </a:rPr>
              <a:t>or </a:t>
            </a:r>
            <a:r>
              <a:rPr lang="en-GB" sz="2000" b="1" dirty="0" smtClean="0">
                <a:solidFill>
                  <a:srgbClr val="76BC43"/>
                </a:solidFill>
              </a:rPr>
              <a:t>grant application </a:t>
            </a:r>
            <a:endParaRPr lang="en-GB" sz="2000" b="1" dirty="0">
              <a:solidFill>
                <a:srgbClr val="76BC43"/>
              </a:solidFill>
            </a:endParaRPr>
          </a:p>
        </p:txBody>
      </p:sp>
      <p:pic>
        <p:nvPicPr>
          <p:cNvPr id="4" name="Picture 3" title="Image of lightbul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234" y="3652139"/>
            <a:ext cx="2149606" cy="2149606"/>
          </a:xfrm>
          <a:prstGeom prst="rect">
            <a:avLst/>
          </a:prstGeom>
        </p:spPr>
      </p:pic>
      <p:sp>
        <p:nvSpPr>
          <p:cNvPr id="8" name="TextBox 7"/>
          <p:cNvSpPr txBox="1"/>
          <p:nvPr/>
        </p:nvSpPr>
        <p:spPr>
          <a:xfrm>
            <a:off x="3609975" y="2442306"/>
            <a:ext cx="2495550" cy="3729894"/>
          </a:xfrm>
          <a:prstGeom prst="rect">
            <a:avLst/>
          </a:prstGeom>
          <a:noFill/>
          <a:ln>
            <a:solidFill>
              <a:srgbClr val="0070C0"/>
            </a:solidFill>
          </a:ln>
        </p:spPr>
        <p:txBody>
          <a:bodyPr wrap="square" rtlCol="0">
            <a:noAutofit/>
          </a:bodyPr>
          <a:lstStyle/>
          <a:p>
            <a:pPr algn="ctr"/>
            <a:r>
              <a:rPr lang="en-US" sz="2000" b="1" dirty="0" smtClean="0">
                <a:solidFill>
                  <a:srgbClr val="76BC43"/>
                </a:solidFill>
              </a:rPr>
              <a:t>Research proposal</a:t>
            </a:r>
            <a:endParaRPr lang="en-GB" sz="2000" dirty="0">
              <a:solidFill>
                <a:srgbClr val="76BC43"/>
              </a:solidFill>
            </a:endParaRPr>
          </a:p>
        </p:txBody>
      </p:sp>
      <p:pic>
        <p:nvPicPr>
          <p:cNvPr id="3" name="Picture 2" title="Image of loudspeak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4229" y="3628715"/>
            <a:ext cx="2173030" cy="2173030"/>
          </a:xfrm>
          <a:prstGeom prst="rect">
            <a:avLst/>
          </a:prstGeom>
        </p:spPr>
      </p:pic>
      <p:sp>
        <p:nvSpPr>
          <p:cNvPr id="7" name="TextBox 6"/>
          <p:cNvSpPr txBox="1">
            <a:spLocks noChangeAspect="1"/>
          </p:cNvSpPr>
          <p:nvPr/>
        </p:nvSpPr>
        <p:spPr>
          <a:xfrm>
            <a:off x="847725" y="2465262"/>
            <a:ext cx="2495550" cy="3729894"/>
          </a:xfrm>
          <a:prstGeom prst="rect">
            <a:avLst/>
          </a:prstGeom>
          <a:noFill/>
          <a:ln>
            <a:solidFill>
              <a:srgbClr val="0070C0"/>
            </a:solidFill>
          </a:ln>
        </p:spPr>
        <p:txBody>
          <a:bodyPr wrap="square" rtlCol="0">
            <a:noAutofit/>
          </a:bodyPr>
          <a:lstStyle/>
          <a:p>
            <a:pPr algn="ctr"/>
            <a:r>
              <a:rPr lang="en-US" sz="2000" b="1" dirty="0" smtClean="0">
                <a:solidFill>
                  <a:srgbClr val="76BC43"/>
                </a:solidFill>
              </a:rPr>
              <a:t>Research or commissioning brief</a:t>
            </a:r>
          </a:p>
          <a:p>
            <a:endParaRPr lang="en-GB" dirty="0"/>
          </a:p>
        </p:txBody>
      </p:sp>
      <p:sp>
        <p:nvSpPr>
          <p:cNvPr id="17" name="TextBox 16"/>
          <p:cNvSpPr txBox="1"/>
          <p:nvPr/>
        </p:nvSpPr>
        <p:spPr>
          <a:xfrm>
            <a:off x="838200" y="1635703"/>
            <a:ext cx="10515600" cy="400110"/>
          </a:xfrm>
          <a:prstGeom prst="rect">
            <a:avLst/>
          </a:prstGeom>
          <a:noFill/>
        </p:spPr>
        <p:txBody>
          <a:bodyPr wrap="square" rtlCol="0">
            <a:noAutofit/>
          </a:bodyPr>
          <a:lstStyle/>
          <a:p>
            <a:r>
              <a:rPr lang="en-US" sz="2800" dirty="0" smtClean="0"/>
              <a:t>Click on each document to learn more about it</a:t>
            </a:r>
            <a:endParaRPr lang="en-GB" sz="2800" dirty="0"/>
          </a:p>
        </p:txBody>
      </p:sp>
      <p:sp>
        <p:nvSpPr>
          <p:cNvPr id="2" name="Title 1"/>
          <p:cNvSpPr>
            <a:spLocks noGrp="1"/>
          </p:cNvSpPr>
          <p:nvPr>
            <p:ph type="title"/>
          </p:nvPr>
        </p:nvSpPr>
        <p:spPr/>
        <p:txBody>
          <a:bodyPr>
            <a:noAutofit/>
          </a:bodyPr>
          <a:lstStyle/>
          <a:p>
            <a:r>
              <a:rPr lang="en-GB" sz="4000" dirty="0" smtClean="0"/>
              <a:t>3.1</a:t>
            </a:r>
            <a:r>
              <a:rPr lang="en-GB" sz="4000" dirty="0"/>
              <a:t> </a:t>
            </a:r>
            <a:r>
              <a:rPr lang="en-GB" sz="4000" dirty="0" smtClean="0"/>
              <a:t>Reviewing </a:t>
            </a:r>
            <a:r>
              <a:rPr lang="en-GB" sz="4000" dirty="0"/>
              <a:t>research documents and providing feedback</a:t>
            </a:r>
          </a:p>
        </p:txBody>
      </p:sp>
      <p:sp>
        <p:nvSpPr>
          <p:cNvPr id="12" name="Rectangle 11"/>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806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06624"/>
            <a:ext cx="10515600" cy="4351338"/>
          </a:xfrm>
        </p:spPr>
        <p:txBody>
          <a:bodyPr>
            <a:noAutofit/>
          </a:bodyPr>
          <a:lstStyle/>
          <a:p>
            <a:r>
              <a:rPr lang="en-US" dirty="0" smtClean="0"/>
              <a:t>A </a:t>
            </a:r>
            <a:r>
              <a:rPr lang="en-US" b="1" dirty="0" smtClean="0">
                <a:solidFill>
                  <a:srgbClr val="76BC43"/>
                </a:solidFill>
              </a:rPr>
              <a:t>research proposal</a:t>
            </a:r>
            <a:r>
              <a:rPr lang="en-US" b="1" dirty="0" smtClean="0">
                <a:solidFill>
                  <a:srgbClr val="FF0000"/>
                </a:solidFill>
              </a:rPr>
              <a:t> </a:t>
            </a:r>
            <a:r>
              <a:rPr lang="en-US" dirty="0" smtClean="0"/>
              <a:t>is </a:t>
            </a:r>
            <a:r>
              <a:rPr lang="en-US" dirty="0"/>
              <a:t>a </a:t>
            </a:r>
            <a:r>
              <a:rPr lang="en-US" dirty="0" smtClean="0"/>
              <a:t>brief and clear description </a:t>
            </a:r>
            <a:r>
              <a:rPr lang="en-US" dirty="0"/>
              <a:t>of </a:t>
            </a:r>
            <a:r>
              <a:rPr lang="en-US" dirty="0" smtClean="0"/>
              <a:t>the </a:t>
            </a:r>
            <a:r>
              <a:rPr lang="en-US" dirty="0"/>
              <a:t>proposed </a:t>
            </a:r>
            <a:r>
              <a:rPr lang="en-US" dirty="0" smtClean="0"/>
              <a:t>research. </a:t>
            </a:r>
            <a:r>
              <a:rPr lang="en-US" dirty="0"/>
              <a:t>It sets out the central issues or questions </a:t>
            </a:r>
            <a:r>
              <a:rPr lang="en-US" dirty="0" smtClean="0"/>
              <a:t>to be discussed and justifies the need for the research. </a:t>
            </a:r>
          </a:p>
          <a:p>
            <a:r>
              <a:rPr lang="en-US" dirty="0" smtClean="0"/>
              <a:t>A </a:t>
            </a:r>
            <a:r>
              <a:rPr lang="en-US" b="1" dirty="0">
                <a:solidFill>
                  <a:srgbClr val="76BC43"/>
                </a:solidFill>
              </a:rPr>
              <a:t>research protocol</a:t>
            </a:r>
            <a:r>
              <a:rPr lang="en-US" b="1" dirty="0">
                <a:solidFill>
                  <a:srgbClr val="FF0000"/>
                </a:solidFill>
              </a:rPr>
              <a:t> </a:t>
            </a:r>
            <a:r>
              <a:rPr lang="en-US" dirty="0" smtClean="0"/>
              <a:t>is </a:t>
            </a:r>
            <a:r>
              <a:rPr lang="en-US" dirty="0"/>
              <a:t>a full description of the research study and will act as a 'manual' for members of the research team to </a:t>
            </a:r>
            <a:r>
              <a:rPr lang="en-US" dirty="0" smtClean="0"/>
              <a:t>make sure </a:t>
            </a:r>
            <a:r>
              <a:rPr lang="en-US" dirty="0"/>
              <a:t>everyone </a:t>
            </a:r>
            <a:r>
              <a:rPr lang="en-US" dirty="0" smtClean="0"/>
              <a:t>follows </a:t>
            </a:r>
            <a:r>
              <a:rPr lang="en-US" dirty="0"/>
              <a:t>the methods outlined. </a:t>
            </a:r>
          </a:p>
          <a:p>
            <a:r>
              <a:rPr lang="en-US" dirty="0" smtClean="0"/>
              <a:t>A </a:t>
            </a:r>
            <a:r>
              <a:rPr lang="en-US" b="1" dirty="0" smtClean="0">
                <a:solidFill>
                  <a:srgbClr val="76BC43"/>
                </a:solidFill>
              </a:rPr>
              <a:t>research funding or grant application</a:t>
            </a:r>
            <a:r>
              <a:rPr lang="en-US" dirty="0" smtClean="0"/>
              <a:t> is a term sometimes used instead of proposal. It justifies and describes in full the proposed research to be submitted to a research funder (for example, us) in an effort to secure money to run the research project.</a:t>
            </a:r>
          </a:p>
          <a:p>
            <a:pPr>
              <a:tabLst>
                <a:tab pos="1346200" algn="l"/>
              </a:tabLst>
            </a:pPr>
            <a:r>
              <a:rPr lang="en-US" dirty="0" smtClean="0"/>
              <a:t>A </a:t>
            </a:r>
            <a:r>
              <a:rPr lang="en-US" b="1" dirty="0" smtClean="0">
                <a:solidFill>
                  <a:srgbClr val="76BC43"/>
                </a:solidFill>
              </a:rPr>
              <a:t>research or commissioning brief</a:t>
            </a:r>
            <a:r>
              <a:rPr lang="en-US" b="1" dirty="0" smtClean="0">
                <a:solidFill>
                  <a:srgbClr val="FF0000"/>
                </a:solidFill>
              </a:rPr>
              <a:t> </a:t>
            </a:r>
            <a:r>
              <a:rPr lang="en-US" dirty="0" smtClean="0"/>
              <a:t>describes </a:t>
            </a:r>
            <a:r>
              <a:rPr lang="en-US" dirty="0"/>
              <a:t>a </a:t>
            </a:r>
            <a:r>
              <a:rPr lang="en-US" dirty="0" smtClean="0"/>
              <a:t>possible </a:t>
            </a:r>
            <a:r>
              <a:rPr lang="en-US" dirty="0"/>
              <a:t>area of research </a:t>
            </a:r>
            <a:r>
              <a:rPr lang="en-US" dirty="0" smtClean="0"/>
              <a:t>which the funder is </a:t>
            </a:r>
            <a:r>
              <a:rPr lang="en-US" dirty="0"/>
              <a:t>hoping to </a:t>
            </a:r>
            <a:r>
              <a:rPr lang="en-US" dirty="0" smtClean="0"/>
              <a:t>advertise.</a:t>
            </a:r>
            <a:endParaRPr lang="en-GB" dirty="0"/>
          </a:p>
        </p:txBody>
      </p:sp>
      <p:sp>
        <p:nvSpPr>
          <p:cNvPr id="5" name="Title 1"/>
          <p:cNvSpPr>
            <a:spLocks noGrp="1"/>
          </p:cNvSpPr>
          <p:nvPr>
            <p:ph type="title"/>
          </p:nvPr>
        </p:nvSpPr>
        <p:spPr>
          <a:xfrm>
            <a:off x="838200" y="181061"/>
            <a:ext cx="10515600" cy="1325563"/>
          </a:xfrm>
        </p:spPr>
        <p:txBody>
          <a:bodyPr>
            <a:noAutofit/>
          </a:bodyPr>
          <a:lstStyle/>
          <a:p>
            <a:r>
              <a:rPr lang="en-GB" sz="4000" dirty="0" smtClean="0"/>
              <a:t>3.1</a:t>
            </a:r>
            <a:r>
              <a:rPr lang="en-GB" sz="4000" dirty="0"/>
              <a:t> </a:t>
            </a:r>
            <a:r>
              <a:rPr lang="en-GB" sz="4000" dirty="0" smtClean="0"/>
              <a:t>Reviewing </a:t>
            </a:r>
            <a:r>
              <a:rPr lang="en-GB" sz="4000" dirty="0"/>
              <a:t>research documents and providing feedback</a:t>
            </a:r>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828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3484" y="1825625"/>
            <a:ext cx="7780712" cy="4351338"/>
          </a:xfrm>
        </p:spPr>
        <p:txBody>
          <a:bodyPr>
            <a:noAutofit/>
          </a:bodyPr>
          <a:lstStyle/>
          <a:p>
            <a:pPr>
              <a:buClr>
                <a:srgbClr val="76BC43"/>
              </a:buClr>
            </a:pPr>
            <a:r>
              <a:rPr lang="en-GB" dirty="0" smtClean="0"/>
              <a:t>In some research documents the PPI is clearly stated in a separate section.</a:t>
            </a:r>
          </a:p>
          <a:p>
            <a:pPr>
              <a:buClr>
                <a:srgbClr val="76BC43"/>
              </a:buClr>
            </a:pPr>
            <a:r>
              <a:rPr lang="en-GB" dirty="0" smtClean="0"/>
              <a:t>However, you may need to look at the document in more detail as you will increasingly find PPI</a:t>
            </a:r>
            <a:r>
              <a:rPr lang="en-US" dirty="0" smtClean="0"/>
              <a:t> is included throughout a document. This is how researchers are asked to explain their PPI in research funding applications to us, for example.</a:t>
            </a:r>
          </a:p>
          <a:p>
            <a:pPr>
              <a:buClr>
                <a:srgbClr val="76BC43"/>
              </a:buClr>
            </a:pPr>
            <a:r>
              <a:rPr lang="en-US" dirty="0" smtClean="0"/>
              <a:t>It supports the principle that PPI should not be a token effort or something just added on, but a well-developed part of the whole project throughout the research project life cycle.</a:t>
            </a:r>
          </a:p>
          <a:p>
            <a:pPr marL="0" indent="0">
              <a:buNone/>
            </a:pPr>
            <a:endParaRPr lang="en-GB" dirty="0" smtClean="0"/>
          </a:p>
          <a:p>
            <a:endParaRPr lang="en-GB" dirty="0"/>
          </a:p>
          <a:p>
            <a:endParaRPr lang="en-GB" dirty="0"/>
          </a:p>
        </p:txBody>
      </p:sp>
      <p:pic>
        <p:nvPicPr>
          <p:cNvPr id="7" name="Picture 6" title="Image of woman holding up magnifying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494" y="4001294"/>
            <a:ext cx="3139150" cy="2062792"/>
          </a:xfrm>
          <a:prstGeom prst="rect">
            <a:avLst/>
          </a:prstGeom>
        </p:spPr>
      </p:pic>
      <p:pic>
        <p:nvPicPr>
          <p:cNvPr id="5" name="Picture 4" title="Image of magnifying glass over 'find it' tex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571" y="1690688"/>
            <a:ext cx="3178073" cy="1906844"/>
          </a:xfrm>
          <a:prstGeom prst="rect">
            <a:avLst/>
          </a:prstGeom>
        </p:spPr>
      </p:pic>
      <p:sp>
        <p:nvSpPr>
          <p:cNvPr id="2" name="Title 1"/>
          <p:cNvSpPr>
            <a:spLocks noGrp="1"/>
          </p:cNvSpPr>
          <p:nvPr>
            <p:ph type="title"/>
          </p:nvPr>
        </p:nvSpPr>
        <p:spPr/>
        <p:txBody>
          <a:bodyPr>
            <a:noAutofit/>
          </a:bodyPr>
          <a:lstStyle/>
          <a:p>
            <a:r>
              <a:rPr lang="en-GB" sz="4000" dirty="0" smtClean="0"/>
              <a:t>3.2 Finding text about PPI in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1077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dirty="0" smtClean="0"/>
              <a:t>Some advice from other public reviewers.</a:t>
            </a:r>
          </a:p>
          <a:p>
            <a:pPr marL="0" indent="0">
              <a:buNone/>
            </a:pPr>
            <a:r>
              <a:rPr lang="en-US" dirty="0" smtClean="0"/>
              <a:t>You may find this useful if you are reviewing a document from home, if reviewing is new to you or if you are looking for tips from other public reviewers. </a:t>
            </a:r>
          </a:p>
          <a:p>
            <a:pPr marL="0" indent="0">
              <a:buNone/>
            </a:pPr>
            <a:r>
              <a:rPr lang="en-US" dirty="0" smtClean="0"/>
              <a:t>This is practical advice separated into two sections. </a:t>
            </a:r>
          </a:p>
          <a:p>
            <a:pPr marL="457200" lvl="1" indent="0">
              <a:buNone/>
            </a:pPr>
            <a:r>
              <a:rPr lang="en-US" sz="2800" dirty="0" smtClean="0"/>
              <a:t>A) Before you start a review</a:t>
            </a:r>
          </a:p>
          <a:p>
            <a:pPr marL="457200" lvl="1" indent="0">
              <a:buNone/>
            </a:pPr>
            <a:r>
              <a:rPr lang="en-US" sz="2800" dirty="0" smtClean="0"/>
              <a:t>B) During the process</a:t>
            </a:r>
            <a:endParaRPr lang="en-GB" sz="2800" dirty="0"/>
          </a:p>
        </p:txBody>
      </p:sp>
      <p:sp>
        <p:nvSpPr>
          <p:cNvPr id="2" name="Title 1"/>
          <p:cNvSpPr>
            <a:spLocks noGrp="1"/>
          </p:cNvSpPr>
          <p:nvPr>
            <p:ph type="title"/>
          </p:nvPr>
        </p:nvSpPr>
        <p:spPr/>
        <p:txBody>
          <a:bodyPr>
            <a:noAutofit/>
          </a:bodyPr>
          <a:lstStyle/>
          <a:p>
            <a:r>
              <a:rPr lang="en-GB" sz="4000" dirty="0" smtClean="0"/>
              <a:t>3.3 </a:t>
            </a:r>
            <a:r>
              <a:rPr lang="en-US" sz="4000" dirty="0" smtClean="0"/>
              <a:t>Working with complex research documents</a:t>
            </a:r>
            <a:endParaRPr lang="en-GB" sz="4000" dirty="0"/>
          </a:p>
        </p:txBody>
      </p:sp>
      <p:sp>
        <p:nvSpPr>
          <p:cNvPr id="4" name="Rectangle 3"/>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6786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3175461" y="4342559"/>
            <a:ext cx="5627717" cy="1780655"/>
          </a:xfrm>
          <a:prstGeom prst="wedgeRoundRectCallout">
            <a:avLst>
              <a:gd name="adj1" fmla="val 60159"/>
              <a:gd name="adj2" fmla="val -383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en-US" sz="2000" dirty="0">
                <a:solidFill>
                  <a:schemeClr val="tx1"/>
                </a:solidFill>
              </a:rPr>
              <a:t>If you don’t have time or you don’t feel comfortable with the research area the </a:t>
            </a:r>
            <a:r>
              <a:rPr lang="en-US" sz="2000" dirty="0" smtClean="0">
                <a:solidFill>
                  <a:schemeClr val="tx1"/>
                </a:solidFill>
              </a:rPr>
              <a:t>document </a:t>
            </a:r>
            <a:r>
              <a:rPr lang="en-US" sz="2000" dirty="0">
                <a:solidFill>
                  <a:schemeClr val="tx1"/>
                </a:solidFill>
              </a:rPr>
              <a:t>covers, feel free to say no to the review at this time. </a:t>
            </a:r>
          </a:p>
        </p:txBody>
      </p:sp>
      <p:pic>
        <p:nvPicPr>
          <p:cNvPr id="16" name="Picture 15"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0" name="Picture 9"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3" name="Picture 2" title="Photo of woman with yes and no thought bubbl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2855" y="1443040"/>
            <a:ext cx="2752927" cy="2510486"/>
          </a:xfrm>
          <a:prstGeom prst="rect">
            <a:avLst/>
          </a:prstGeom>
        </p:spPr>
      </p:pic>
      <p:sp>
        <p:nvSpPr>
          <p:cNvPr id="13" name="Rectangle 12"/>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2"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9" name="Rectangle 8"/>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0869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175462" y="4339243"/>
            <a:ext cx="5627717" cy="1348739"/>
          </a:xfrm>
          <a:prstGeom prst="wedgeRoundRectCallout">
            <a:avLst>
              <a:gd name="adj1" fmla="val -61454"/>
              <a:gd name="adj2" fmla="val -50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sz="2000" dirty="0">
                <a:solidFill>
                  <a:prstClr val="black"/>
                </a:solidFill>
              </a:rPr>
              <a:t>Make sure you plan ahead with the deadline in mind!</a:t>
            </a:r>
          </a:p>
        </p:txBody>
      </p:sp>
      <p:pic>
        <p:nvPicPr>
          <p:cNvPr id="14" name="Picture 13"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2" name="Picture 11"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2" name="Picture 1" title="Image of deadline circled on calenda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1254" y="1266862"/>
            <a:ext cx="2929226" cy="2929226"/>
          </a:xfrm>
          <a:prstGeom prst="rect">
            <a:avLst/>
          </a:prstGeom>
        </p:spPr>
      </p:pic>
      <p:sp>
        <p:nvSpPr>
          <p:cNvPr id="16" name="Rectangle 15"/>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15"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9" name="Rectangle 8"/>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0235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6216" y="5163548"/>
            <a:ext cx="10515600" cy="792000"/>
          </a:xfrm>
          <a:prstGeom prst="rect">
            <a:avLst/>
          </a:prstGeom>
          <a:noFill/>
          <a:ln w="63500" cap="rnd">
            <a:solidFill>
              <a:srgbClr val="F08C21"/>
            </a:solidFill>
          </a:ln>
        </p:spPr>
        <p:txBody>
          <a:bodyPr wrap="square" rtlCol="0" anchor="ctr" anchorCtr="0">
            <a:noAutofit/>
          </a:bodyPr>
          <a:lstStyle/>
          <a:p>
            <a:r>
              <a:rPr lang="en-US" sz="2800" b="1" dirty="0" smtClean="0"/>
              <a:t>4 </a:t>
            </a:r>
            <a:r>
              <a:rPr lang="en-GB" sz="2800" b="1" dirty="0"/>
              <a:t>Meeting and interview skills </a:t>
            </a:r>
          </a:p>
        </p:txBody>
      </p:sp>
      <p:sp>
        <p:nvSpPr>
          <p:cNvPr id="6" name="TextBox 5"/>
          <p:cNvSpPr txBox="1"/>
          <p:nvPr/>
        </p:nvSpPr>
        <p:spPr>
          <a:xfrm>
            <a:off x="966216" y="4084394"/>
            <a:ext cx="10515600" cy="792000"/>
          </a:xfrm>
          <a:prstGeom prst="rect">
            <a:avLst/>
          </a:prstGeom>
          <a:noFill/>
          <a:ln w="63500" cap="rnd">
            <a:solidFill>
              <a:srgbClr val="76BC43"/>
            </a:solidFill>
          </a:ln>
        </p:spPr>
        <p:txBody>
          <a:bodyPr wrap="square" rtlCol="0" anchor="ctr" anchorCtr="0">
            <a:noAutofit/>
          </a:bodyPr>
          <a:lstStyle/>
          <a:p>
            <a:r>
              <a:rPr lang="en-US" sz="2800" b="1" dirty="0" smtClean="0"/>
              <a:t>3 </a:t>
            </a:r>
            <a:r>
              <a:rPr lang="en-GB" sz="2800" b="1" dirty="0"/>
              <a:t>Reviewing research documents and providing </a:t>
            </a:r>
            <a:r>
              <a:rPr lang="en-GB" sz="2800" b="1" dirty="0" smtClean="0"/>
              <a:t>feedback</a:t>
            </a:r>
            <a:endParaRPr lang="en-GB" sz="2800" b="1" dirty="0"/>
          </a:p>
        </p:txBody>
      </p:sp>
      <p:sp>
        <p:nvSpPr>
          <p:cNvPr id="5" name="TextBox 4"/>
          <p:cNvSpPr txBox="1"/>
          <p:nvPr/>
        </p:nvSpPr>
        <p:spPr>
          <a:xfrm>
            <a:off x="966216" y="3005240"/>
            <a:ext cx="10515600" cy="792000"/>
          </a:xfrm>
          <a:prstGeom prst="rect">
            <a:avLst/>
          </a:prstGeom>
          <a:noFill/>
          <a:ln w="63500" cap="rnd">
            <a:solidFill>
              <a:srgbClr val="FF261C"/>
            </a:solidFill>
          </a:ln>
        </p:spPr>
        <p:txBody>
          <a:bodyPr wrap="square" rtlCol="0" anchor="ctr" anchorCtr="0">
            <a:noAutofit/>
          </a:bodyPr>
          <a:lstStyle/>
          <a:p>
            <a:r>
              <a:rPr lang="en-US" sz="2800" b="1" dirty="0" smtClean="0"/>
              <a:t>2 Our p</a:t>
            </a:r>
            <a:r>
              <a:rPr lang="en-GB" sz="2800" b="1" dirty="0" err="1" smtClean="0"/>
              <a:t>ublic</a:t>
            </a:r>
            <a:r>
              <a:rPr lang="en-GB" sz="2800" b="1" dirty="0" smtClean="0"/>
              <a:t> </a:t>
            </a:r>
            <a:r>
              <a:rPr lang="en-GB" sz="2800" b="1" dirty="0"/>
              <a:t>reviewing </a:t>
            </a:r>
            <a:r>
              <a:rPr lang="en-GB" sz="2800" b="1" dirty="0" smtClean="0"/>
              <a:t>roles</a:t>
            </a:r>
            <a:endParaRPr lang="en-GB" sz="2800" b="1" dirty="0"/>
          </a:p>
        </p:txBody>
      </p:sp>
      <p:sp>
        <p:nvSpPr>
          <p:cNvPr id="4" name="TextBox 3"/>
          <p:cNvSpPr txBox="1"/>
          <p:nvPr/>
        </p:nvSpPr>
        <p:spPr>
          <a:xfrm>
            <a:off x="966216" y="1951964"/>
            <a:ext cx="10515600" cy="792000"/>
          </a:xfrm>
          <a:prstGeom prst="rect">
            <a:avLst/>
          </a:prstGeom>
          <a:noFill/>
          <a:ln w="63500" cap="rnd">
            <a:solidFill>
              <a:srgbClr val="0083BF"/>
            </a:solidFill>
          </a:ln>
        </p:spPr>
        <p:txBody>
          <a:bodyPr wrap="square" rtlCol="0" anchor="ctr" anchorCtr="0">
            <a:noAutofit/>
          </a:bodyPr>
          <a:lstStyle/>
          <a:p>
            <a:r>
              <a:rPr lang="en-GB" sz="2800" b="1" dirty="0" smtClean="0"/>
              <a:t>1 What is a review?</a:t>
            </a:r>
            <a:endParaRPr lang="en-GB" sz="2800" b="1" dirty="0"/>
          </a:p>
        </p:txBody>
      </p:sp>
      <p:sp>
        <p:nvSpPr>
          <p:cNvPr id="2" name="Title 1"/>
          <p:cNvSpPr>
            <a:spLocks noGrp="1"/>
          </p:cNvSpPr>
          <p:nvPr>
            <p:ph type="title"/>
          </p:nvPr>
        </p:nvSpPr>
        <p:spPr/>
        <p:txBody>
          <a:bodyPr>
            <a:normAutofit/>
          </a:bodyPr>
          <a:lstStyle/>
          <a:p>
            <a:r>
              <a:rPr lang="en-US" sz="4000" dirty="0"/>
              <a:t>Module </a:t>
            </a:r>
            <a:r>
              <a:rPr lang="en-US" sz="4000" dirty="0" smtClean="0"/>
              <a:t>2: </a:t>
            </a:r>
            <a:r>
              <a:rPr lang="en-US" sz="4000" dirty="0"/>
              <a:t>Introduction to </a:t>
            </a:r>
            <a:r>
              <a:rPr lang="en-US" sz="4000" dirty="0" smtClean="0"/>
              <a:t>public reviewing roles and skills</a:t>
            </a:r>
            <a:endParaRPr lang="en-GB" sz="4000" dirty="0"/>
          </a:p>
        </p:txBody>
      </p:sp>
    </p:spTree>
    <p:extLst>
      <p:ext uri="{BB962C8B-B14F-4D97-AF65-F5344CB8AC3E}">
        <p14:creationId xmlns:p14="http://schemas.microsoft.com/office/powerpoint/2010/main" val="2029018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3175461" y="4342559"/>
            <a:ext cx="5627717" cy="1845970"/>
          </a:xfrm>
          <a:prstGeom prst="wedgeRoundRectCallout">
            <a:avLst>
              <a:gd name="adj1" fmla="val 60159"/>
              <a:gd name="adj2" fmla="val -383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en-US" sz="2000" dirty="0">
                <a:solidFill>
                  <a:prstClr val="black"/>
                </a:solidFill>
              </a:rPr>
              <a:t>Relax and enjoy the experience as you have a lot to offer. Public reviewers have a unique </a:t>
            </a:r>
            <a:r>
              <a:rPr lang="en-US" sz="2000" dirty="0" smtClean="0">
                <a:solidFill>
                  <a:prstClr val="black"/>
                </a:solidFill>
              </a:rPr>
              <a:t>point of view because of their own personal experience. </a:t>
            </a:r>
            <a:r>
              <a:rPr lang="en-US" sz="2000" dirty="0">
                <a:solidFill>
                  <a:prstClr val="black"/>
                </a:solidFill>
              </a:rPr>
              <a:t>Your view is important! You are part of a team of professional and public reviewers, all with different expertise, which is equally valuable.</a:t>
            </a:r>
            <a:r>
              <a:rPr lang="en-US" sz="2000" dirty="0">
                <a:solidFill>
                  <a:schemeClr val="tx1"/>
                </a:solidFill>
              </a:rPr>
              <a:t> </a:t>
            </a:r>
          </a:p>
        </p:txBody>
      </p:sp>
      <p:pic>
        <p:nvPicPr>
          <p:cNvPr id="16" name="Picture 15"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0" name="Picture 9"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3" name="Picture 2" title="Image of older woman reading on sof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9360" y="1325880"/>
            <a:ext cx="3980658" cy="2657301"/>
          </a:xfrm>
          <a:prstGeom prst="rect">
            <a:avLst/>
          </a:prstGeom>
        </p:spPr>
      </p:pic>
      <p:sp>
        <p:nvSpPr>
          <p:cNvPr id="13" name="Rectangle 12"/>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2"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9" name="Rectangle 8"/>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9004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175462" y="4339243"/>
            <a:ext cx="5627717" cy="1348739"/>
          </a:xfrm>
          <a:prstGeom prst="wedgeRoundRectCallout">
            <a:avLst>
              <a:gd name="adj1" fmla="val -61454"/>
              <a:gd name="adj2" fmla="val -50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sz="2000" dirty="0">
                <a:solidFill>
                  <a:prstClr val="black"/>
                </a:solidFill>
              </a:rPr>
              <a:t>Don’t worry if there are parts of the review process that you don’t understand. Help is at hand when you need it - just get in touch with the person who offered you the review. </a:t>
            </a:r>
          </a:p>
        </p:txBody>
      </p:sp>
      <p:pic>
        <p:nvPicPr>
          <p:cNvPr id="13" name="Picture 12"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2" name="Picture 11"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2" name="Picture 1" title="Image of woman on the pho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9368" y="1497397"/>
            <a:ext cx="3949789" cy="2632938"/>
          </a:xfrm>
          <a:prstGeom prst="rect">
            <a:avLst/>
          </a:prstGeom>
        </p:spPr>
      </p:pic>
      <p:sp>
        <p:nvSpPr>
          <p:cNvPr id="11" name="Rectangle 10"/>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a:t>
            </a:r>
            <a:endParaRPr lang="en-US" sz="2000" dirty="0"/>
          </a:p>
        </p:txBody>
      </p:sp>
      <p:sp>
        <p:nvSpPr>
          <p:cNvPr id="10"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8" name="Rectangle 7"/>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9406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3175461" y="4342559"/>
            <a:ext cx="5627717" cy="1845970"/>
          </a:xfrm>
          <a:prstGeom prst="wedgeRoundRectCallout">
            <a:avLst>
              <a:gd name="adj1" fmla="val 60159"/>
              <a:gd name="adj2" fmla="val -383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lvl="0" algn="ctr">
              <a:lnSpc>
                <a:spcPct val="90000"/>
              </a:lnSpc>
              <a:spcBef>
                <a:spcPts val="1000"/>
              </a:spcBef>
            </a:pPr>
            <a:r>
              <a:rPr lang="en-US" sz="2000" dirty="0">
                <a:solidFill>
                  <a:prstClr val="black"/>
                </a:solidFill>
              </a:rPr>
              <a:t>Read the guidance a couple of times before you start and keep it beside you or open on your computer </a:t>
            </a:r>
            <a:r>
              <a:rPr lang="en-US" sz="2000" dirty="0" smtClean="0">
                <a:solidFill>
                  <a:prstClr val="black"/>
                </a:solidFill>
              </a:rPr>
              <a:t>while </a:t>
            </a:r>
            <a:r>
              <a:rPr lang="en-US" sz="2000" dirty="0">
                <a:solidFill>
                  <a:prstClr val="black"/>
                </a:solidFill>
              </a:rPr>
              <a:t>you read the research document. </a:t>
            </a:r>
          </a:p>
        </p:txBody>
      </p:sp>
      <p:pic>
        <p:nvPicPr>
          <p:cNvPr id="16" name="Picture 15"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0" name="Picture 9"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3" name="Picture 2" title="Image of signpost pointing to help and guida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9096" y="1497397"/>
            <a:ext cx="4020452" cy="2680301"/>
          </a:xfrm>
          <a:prstGeom prst="rect">
            <a:avLst/>
          </a:prstGeom>
        </p:spPr>
      </p:pic>
      <p:sp>
        <p:nvSpPr>
          <p:cNvPr id="13" name="Rectangle 12"/>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2"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9" name="Rectangle 8"/>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439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175462" y="4339243"/>
            <a:ext cx="5627717" cy="1348739"/>
          </a:xfrm>
          <a:prstGeom prst="wedgeRoundRectCallout">
            <a:avLst>
              <a:gd name="adj1" fmla="val -61454"/>
              <a:gd name="adj2" fmla="val -50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sz="2000" dirty="0">
                <a:solidFill>
                  <a:prstClr val="black"/>
                </a:solidFill>
              </a:rPr>
              <a:t>You may find it easier to print out a hard copy of the materials</a:t>
            </a:r>
            <a:r>
              <a:rPr lang="en-US" sz="2000" dirty="0" smtClean="0">
                <a:solidFill>
                  <a:prstClr val="black"/>
                </a:solidFill>
              </a:rPr>
              <a:t>. Ask if you can be sent a hard copy or if you can claim back printing costs.</a:t>
            </a:r>
            <a:endParaRPr lang="en-US" sz="2000" dirty="0">
              <a:solidFill>
                <a:prstClr val="black"/>
              </a:solidFill>
            </a:endParaRPr>
          </a:p>
        </p:txBody>
      </p:sp>
      <p:pic>
        <p:nvPicPr>
          <p:cNvPr id="13" name="Picture 12"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2" name="Picture 11"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2" name="Picture 1" title="Image of print button on computer keyboa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6335" y="1473489"/>
            <a:ext cx="3934665" cy="2625260"/>
          </a:xfrm>
          <a:prstGeom prst="rect">
            <a:avLst/>
          </a:prstGeom>
        </p:spPr>
      </p:pic>
      <p:sp>
        <p:nvSpPr>
          <p:cNvPr id="11" name="Rectangle 10"/>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10"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8" name="Rectangle 7"/>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74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3053443" y="4305300"/>
            <a:ext cx="5749735" cy="1883229"/>
          </a:xfrm>
          <a:prstGeom prst="wedgeRoundRectCallout">
            <a:avLst>
              <a:gd name="adj1" fmla="val 60159"/>
              <a:gd name="adj2" fmla="val -383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lvl="0" algn="ctr">
              <a:lnSpc>
                <a:spcPct val="90000"/>
              </a:lnSpc>
              <a:spcBef>
                <a:spcPts val="1000"/>
              </a:spcBef>
            </a:pPr>
            <a:r>
              <a:rPr lang="en-US" sz="2000" dirty="0">
                <a:solidFill>
                  <a:prstClr val="black"/>
                </a:solidFill>
              </a:rPr>
              <a:t>Bear in mind that </a:t>
            </a:r>
            <a:r>
              <a:rPr lang="en-US" sz="2000" dirty="0" smtClean="0">
                <a:solidFill>
                  <a:prstClr val="black"/>
                </a:solidFill>
              </a:rPr>
              <a:t>your review </a:t>
            </a:r>
            <a:r>
              <a:rPr lang="en-US" sz="2000" dirty="0">
                <a:solidFill>
                  <a:prstClr val="black"/>
                </a:solidFill>
              </a:rPr>
              <a:t>may contribute to the </a:t>
            </a:r>
            <a:r>
              <a:rPr lang="en-US" sz="2000" dirty="0" smtClean="0">
                <a:solidFill>
                  <a:prstClr val="black"/>
                </a:solidFill>
              </a:rPr>
              <a:t>decisions made </a:t>
            </a:r>
            <a:r>
              <a:rPr lang="en-US" sz="2000" dirty="0">
                <a:solidFill>
                  <a:prstClr val="black"/>
                </a:solidFill>
              </a:rPr>
              <a:t>by the funding advisory committees assessing the applications. Also your </a:t>
            </a:r>
            <a:r>
              <a:rPr lang="en-US" sz="2000" dirty="0" smtClean="0">
                <a:solidFill>
                  <a:prstClr val="black"/>
                </a:solidFill>
              </a:rPr>
              <a:t>comments </a:t>
            </a:r>
            <a:r>
              <a:rPr lang="en-US" sz="2000" dirty="0">
                <a:solidFill>
                  <a:prstClr val="black"/>
                </a:solidFill>
              </a:rPr>
              <a:t>will be </a:t>
            </a:r>
            <a:r>
              <a:rPr lang="en-US" sz="2000" dirty="0" smtClean="0">
                <a:solidFill>
                  <a:prstClr val="black"/>
                </a:solidFill>
              </a:rPr>
              <a:t>passed </a:t>
            </a:r>
            <a:r>
              <a:rPr lang="en-US" sz="2000" dirty="0">
                <a:solidFill>
                  <a:prstClr val="black"/>
                </a:solidFill>
              </a:rPr>
              <a:t>to the researchers who have developed the proposal</a:t>
            </a:r>
            <a:r>
              <a:rPr lang="en-US" sz="2000" dirty="0" smtClean="0">
                <a:solidFill>
                  <a:prstClr val="black"/>
                </a:solidFill>
              </a:rPr>
              <a:t>. (Anything in your comments that could identify you will be removed first.)</a:t>
            </a:r>
            <a:endParaRPr lang="en-US" sz="2400" dirty="0">
              <a:solidFill>
                <a:prstClr val="black"/>
              </a:solidFill>
            </a:endParaRPr>
          </a:p>
        </p:txBody>
      </p:sp>
      <p:pic>
        <p:nvPicPr>
          <p:cNvPr id="16" name="Picture 15"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0" name="Picture 9"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3" name="Picture 2" title="Image of two people with paper bags covering their head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9480" y="1145210"/>
            <a:ext cx="3899677" cy="2902877"/>
          </a:xfrm>
          <a:prstGeom prst="rect">
            <a:avLst/>
          </a:prstGeom>
        </p:spPr>
      </p:pic>
      <p:sp>
        <p:nvSpPr>
          <p:cNvPr id="13" name="Rectangle 12"/>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2"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9" name="Rectangle 8"/>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9356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175462" y="4339243"/>
            <a:ext cx="5627717" cy="1348739"/>
          </a:xfrm>
          <a:prstGeom prst="wedgeRoundRectCallout">
            <a:avLst>
              <a:gd name="adj1" fmla="val -61454"/>
              <a:gd name="adj2" fmla="val -50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sz="2000" dirty="0">
                <a:solidFill>
                  <a:prstClr val="black"/>
                </a:solidFill>
              </a:rPr>
              <a:t>Set aside plenty of time and a quiet space. It is an </a:t>
            </a:r>
            <a:r>
              <a:rPr lang="en-US" sz="2000" dirty="0" smtClean="0">
                <a:solidFill>
                  <a:prstClr val="black"/>
                </a:solidFill>
              </a:rPr>
              <a:t>in-depth process and takes time.</a:t>
            </a:r>
            <a:endParaRPr lang="en-US" sz="2000" dirty="0">
              <a:solidFill>
                <a:prstClr val="black"/>
              </a:solidFill>
            </a:endParaRPr>
          </a:p>
        </p:txBody>
      </p:sp>
      <p:pic>
        <p:nvPicPr>
          <p:cNvPr id="13" name="Picture 12"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2" name="Picture 11"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2" name="Picture 1" title="'Don't disturb' noti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1137" y="1097287"/>
            <a:ext cx="2896366" cy="3016314"/>
          </a:xfrm>
          <a:prstGeom prst="rect">
            <a:avLst/>
          </a:prstGeom>
        </p:spPr>
      </p:pic>
      <p:sp>
        <p:nvSpPr>
          <p:cNvPr id="11" name="Rectangle 10"/>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10"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8" name="Rectangle 7"/>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1338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3175461" y="4342559"/>
            <a:ext cx="5627717" cy="1845970"/>
          </a:xfrm>
          <a:prstGeom prst="wedgeRoundRectCallout">
            <a:avLst>
              <a:gd name="adj1" fmla="val 60159"/>
              <a:gd name="adj2" fmla="val -383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lvl="0" algn="ctr">
              <a:lnSpc>
                <a:spcPct val="90000"/>
              </a:lnSpc>
              <a:spcBef>
                <a:spcPts val="1000"/>
              </a:spcBef>
            </a:pPr>
            <a:r>
              <a:rPr lang="en-US" sz="2000" dirty="0" smtClean="0">
                <a:solidFill>
                  <a:prstClr val="black"/>
                </a:solidFill>
              </a:rPr>
              <a:t>You are not expected to know everything or comment on everything. There are no wrong answers. It’s fine not to comment on particular aspects if you feel they are outside your area of experience.</a:t>
            </a:r>
            <a:endParaRPr lang="en-US" sz="2000" dirty="0"/>
          </a:p>
        </p:txBody>
      </p:sp>
      <p:pic>
        <p:nvPicPr>
          <p:cNvPr id="16" name="Picture 15"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0" name="Picture 9"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3" name="Picture 2" title="Image of feedback notes stuck to person's jacke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769" y="1394078"/>
            <a:ext cx="3423557" cy="2662767"/>
          </a:xfrm>
          <a:prstGeom prst="rect">
            <a:avLst/>
          </a:prstGeom>
        </p:spPr>
      </p:pic>
      <p:sp>
        <p:nvSpPr>
          <p:cNvPr id="13" name="Rectangle 12"/>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2"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9" name="Rectangle 8"/>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8724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a:xfrm>
            <a:off x="3175462" y="4339243"/>
            <a:ext cx="5627717" cy="1348739"/>
          </a:xfrm>
          <a:prstGeom prst="wedgeRoundRectCallout">
            <a:avLst>
              <a:gd name="adj1" fmla="val -61454"/>
              <a:gd name="adj2" fmla="val -50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US" sz="2000" dirty="0">
                <a:solidFill>
                  <a:prstClr val="black"/>
                </a:solidFill>
              </a:rPr>
              <a:t>If you don’t understand the application, particularly the </a:t>
            </a:r>
            <a:r>
              <a:rPr lang="en-US" sz="2000" dirty="0" smtClean="0">
                <a:solidFill>
                  <a:prstClr val="black"/>
                </a:solidFill>
              </a:rPr>
              <a:t>plain </a:t>
            </a:r>
            <a:r>
              <a:rPr lang="en-US" sz="2000" dirty="0">
                <a:solidFill>
                  <a:prstClr val="black"/>
                </a:solidFill>
              </a:rPr>
              <a:t>English </a:t>
            </a:r>
            <a:r>
              <a:rPr lang="en-US" sz="2000" dirty="0" smtClean="0">
                <a:solidFill>
                  <a:prstClr val="black"/>
                </a:solidFill>
              </a:rPr>
              <a:t>summary </a:t>
            </a:r>
            <a:r>
              <a:rPr lang="en-US" sz="2000" dirty="0">
                <a:solidFill>
                  <a:prstClr val="black"/>
                </a:solidFill>
              </a:rPr>
              <a:t>section, then the researchers are not using plain English. Please say so!</a:t>
            </a:r>
          </a:p>
        </p:txBody>
      </p:sp>
      <p:pic>
        <p:nvPicPr>
          <p:cNvPr id="13" name="Picture 12" title="Silhouette of wo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55822" r="2447"/>
          <a:stretch/>
        </p:blipFill>
        <p:spPr>
          <a:xfrm>
            <a:off x="9389824" y="3203892"/>
            <a:ext cx="2047002" cy="3361003"/>
          </a:xfrm>
          <a:prstGeom prst="rect">
            <a:avLst/>
          </a:prstGeom>
        </p:spPr>
      </p:pic>
      <p:pic>
        <p:nvPicPr>
          <p:cNvPr id="14" name="Picture 13" title="Silhouette of man in conversation"/>
          <p:cNvPicPr>
            <a:picLocks noChangeAspect="1"/>
          </p:cNvPicPr>
          <p:nvPr/>
        </p:nvPicPr>
        <p:blipFill rotWithShape="1">
          <a:blip r:embed="rId3" cstate="print">
            <a:extLst>
              <a:ext uri="{28A0092B-C50C-407E-A947-70E740481C1C}">
                <a14:useLocalDpi xmlns:a14="http://schemas.microsoft.com/office/drawing/2010/main" val="0"/>
              </a:ext>
            </a:extLst>
          </a:blip>
          <a:srcRect l="-1" t="4697" r="48043"/>
          <a:stretch/>
        </p:blipFill>
        <p:spPr>
          <a:xfrm>
            <a:off x="313418" y="3412047"/>
            <a:ext cx="2548626" cy="3203130"/>
          </a:xfrm>
          <a:prstGeom prst="snip1Rect">
            <a:avLst>
              <a:gd name="adj" fmla="val 50000"/>
            </a:avLst>
          </a:prstGeom>
        </p:spPr>
      </p:pic>
      <p:pic>
        <p:nvPicPr>
          <p:cNvPr id="12" name="Picture 11" title="Plain English word cloud"/>
          <p:cNvPicPr>
            <a:picLocks noChangeAspect="1"/>
          </p:cNvPicPr>
          <p:nvPr/>
        </p:nvPicPr>
        <p:blipFill>
          <a:blip r:embed="rId4"/>
          <a:stretch>
            <a:fillRect/>
          </a:stretch>
        </p:blipFill>
        <p:spPr>
          <a:xfrm>
            <a:off x="3903744" y="1297342"/>
            <a:ext cx="4730906" cy="2658086"/>
          </a:xfrm>
          <a:prstGeom prst="rect">
            <a:avLst/>
          </a:prstGeom>
        </p:spPr>
      </p:pic>
      <p:sp>
        <p:nvSpPr>
          <p:cNvPr id="11" name="Rectangle 10"/>
          <p:cNvSpPr/>
          <p:nvPr/>
        </p:nvSpPr>
        <p:spPr>
          <a:xfrm>
            <a:off x="838200" y="1097287"/>
            <a:ext cx="3433569" cy="400110"/>
          </a:xfrm>
          <a:prstGeom prst="rect">
            <a:avLst/>
          </a:prstGeom>
        </p:spPr>
        <p:txBody>
          <a:bodyPr wrap="none">
            <a:noAutofit/>
          </a:bodyPr>
          <a:lstStyle/>
          <a:p>
            <a:pPr marL="514350" indent="-514350">
              <a:buAutoNum type="alphaUcParenR"/>
            </a:pPr>
            <a:r>
              <a:rPr lang="en-US" sz="2000" dirty="0"/>
              <a:t>Before you start a </a:t>
            </a:r>
            <a:r>
              <a:rPr lang="en-US" sz="2000" dirty="0" smtClean="0"/>
              <a:t>review </a:t>
            </a:r>
            <a:endParaRPr lang="en-US" sz="2000" dirty="0"/>
          </a:p>
        </p:txBody>
      </p:sp>
      <p:sp>
        <p:nvSpPr>
          <p:cNvPr id="10"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8" name="Rectangle 7"/>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4069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title="Image of blank document"/>
          <p:cNvGrpSpPr/>
          <p:nvPr/>
        </p:nvGrpSpPr>
        <p:grpSpPr>
          <a:xfrm>
            <a:off x="5619402" y="963807"/>
            <a:ext cx="5271753" cy="5832744"/>
            <a:chOff x="5619402" y="963807"/>
            <a:chExt cx="5271753" cy="5832744"/>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10" name="Rectangle 9"/>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p:cNvSpPr txBox="1">
            <a:spLocks/>
          </p:cNvSpPr>
          <p:nvPr/>
        </p:nvSpPr>
        <p:spPr>
          <a:xfrm>
            <a:off x="6368143" y="1465055"/>
            <a:ext cx="3526972" cy="4742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You are free to comment on all areas of the research document. </a:t>
            </a:r>
          </a:p>
          <a:p>
            <a:pPr marL="0" indent="0">
              <a:buNone/>
            </a:pPr>
            <a:r>
              <a:rPr lang="en-US" sz="2000" dirty="0" smtClean="0"/>
              <a:t>To help you start you may want to read the plain English summary and the details of how the researchers plan to involve the public in the proposed study. </a:t>
            </a:r>
          </a:p>
          <a:p>
            <a:pPr marL="0" indent="0">
              <a:buNone/>
            </a:pPr>
            <a:r>
              <a:rPr lang="en-US" sz="2000" dirty="0" smtClean="0"/>
              <a:t>These give you a feel for what is being proposed and help you focus on how the researchers have included the patient and public point of view.</a:t>
            </a:r>
          </a:p>
        </p:txBody>
      </p:sp>
      <p:pic>
        <p:nvPicPr>
          <p:cNvPr id="4" name="Picture 3" title="Plain English word cloud"/>
          <p:cNvPicPr>
            <a:picLocks noChangeAspect="1"/>
          </p:cNvPicPr>
          <p:nvPr/>
        </p:nvPicPr>
        <p:blipFill>
          <a:blip r:embed="rId4"/>
          <a:stretch>
            <a:fillRect/>
          </a:stretch>
        </p:blipFill>
        <p:spPr>
          <a:xfrm>
            <a:off x="708884" y="3556205"/>
            <a:ext cx="4730906" cy="2658086"/>
          </a:xfrm>
          <a:prstGeom prst="rect">
            <a:avLst/>
          </a:prstGeom>
        </p:spPr>
      </p:pic>
      <p:sp>
        <p:nvSpPr>
          <p:cNvPr id="17" name="Rectangle 16"/>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6"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4755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Image of blank document"/>
          <p:cNvGrpSpPr/>
          <p:nvPr/>
        </p:nvGrpSpPr>
        <p:grpSpPr>
          <a:xfrm>
            <a:off x="5619402" y="963807"/>
            <a:ext cx="5271753" cy="5832744"/>
            <a:chOff x="5619402" y="963807"/>
            <a:chExt cx="5271753" cy="5832744"/>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12" name="Rectangle 11"/>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title="Image of blank document"/>
          <p:cNvSpPr txBox="1">
            <a:spLocks/>
          </p:cNvSpPr>
          <p:nvPr/>
        </p:nvSpPr>
        <p:spPr>
          <a:xfrm>
            <a:off x="6639533" y="1700971"/>
            <a:ext cx="3167743" cy="3548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Writing notes on the margins, underlining key points and using highlighter pens and Post-it notes can be useful. You can also do this on some computer packages such as Word.</a:t>
            </a:r>
          </a:p>
        </p:txBody>
      </p:sp>
      <p:pic>
        <p:nvPicPr>
          <p:cNvPr id="2" name="Picture 1" title="Image of hands making notes at a lapto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391" y="2994660"/>
            <a:ext cx="4618574" cy="3070860"/>
          </a:xfrm>
          <a:prstGeom prst="rect">
            <a:avLst/>
          </a:prstGeom>
        </p:spPr>
      </p:pic>
      <p:sp>
        <p:nvSpPr>
          <p:cNvPr id="17" name="Rectangle 16"/>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6"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7372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725"/>
            <a:ext cx="10515600" cy="841375"/>
          </a:xfrm>
        </p:spPr>
        <p:txBody>
          <a:bodyPr>
            <a:noAutofit/>
          </a:bodyPr>
          <a:lstStyle/>
          <a:p>
            <a:r>
              <a:rPr lang="en-GB" dirty="0" smtClean="0"/>
              <a:t> </a:t>
            </a:r>
            <a:br>
              <a:rPr lang="en-GB" dirty="0" smtClean="0"/>
            </a:br>
            <a:r>
              <a:rPr lang="en-GB" sz="4000" dirty="0" smtClean="0"/>
              <a:t>1 What is a review?</a:t>
            </a:r>
            <a:endParaRPr lang="en-GB" sz="4000" dirty="0"/>
          </a:p>
        </p:txBody>
      </p:sp>
      <p:sp>
        <p:nvSpPr>
          <p:cNvPr id="4" name="Rectangle 3"/>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96563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title="Image of blank document"/>
          <p:cNvGrpSpPr/>
          <p:nvPr/>
        </p:nvGrpSpPr>
        <p:grpSpPr>
          <a:xfrm>
            <a:off x="5619402" y="963807"/>
            <a:ext cx="5271753" cy="5832744"/>
            <a:chOff x="5619402" y="963807"/>
            <a:chExt cx="5271753" cy="5832744"/>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9" name="Rectangle 8"/>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p:cNvSpPr txBox="1">
            <a:spLocks/>
          </p:cNvSpPr>
          <p:nvPr/>
        </p:nvSpPr>
        <p:spPr>
          <a:xfrm>
            <a:off x="6559878" y="1510749"/>
            <a:ext cx="3135613" cy="36928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If your document includes previous </a:t>
            </a:r>
            <a:r>
              <a:rPr lang="en-US" sz="2000" dirty="0" smtClean="0"/>
              <a:t>reviews </a:t>
            </a:r>
            <a:r>
              <a:rPr lang="en-US" sz="2000" dirty="0"/>
              <a:t>and the applicants' </a:t>
            </a:r>
            <a:r>
              <a:rPr lang="en-US" sz="2000" dirty="0" smtClean="0"/>
              <a:t>(researchers’) responses </a:t>
            </a:r>
            <a:r>
              <a:rPr lang="en-US" sz="2000" dirty="0"/>
              <a:t>to them, read these </a:t>
            </a:r>
            <a:r>
              <a:rPr lang="en-US" sz="2000" dirty="0" smtClean="0"/>
              <a:t>next. </a:t>
            </a:r>
          </a:p>
          <a:p>
            <a:pPr marL="0" indent="0">
              <a:buNone/>
            </a:pPr>
            <a:r>
              <a:rPr lang="en-US" sz="2000" dirty="0" smtClean="0"/>
              <a:t>They may highlight issues you might need to bear in mind when reading the whole document. </a:t>
            </a:r>
          </a:p>
        </p:txBody>
      </p:sp>
      <p:pic>
        <p:nvPicPr>
          <p:cNvPr id="2" name="Picture 1" title="Image of hands ticking a box on a feedback lis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026796"/>
            <a:ext cx="4907280" cy="3271519"/>
          </a:xfrm>
          <a:prstGeom prst="rect">
            <a:avLst/>
          </a:prstGeom>
        </p:spPr>
      </p:pic>
      <p:sp>
        <p:nvSpPr>
          <p:cNvPr id="16" name="Rectangle 15"/>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5"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8727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title="Image of blank document"/>
          <p:cNvGrpSpPr/>
          <p:nvPr/>
        </p:nvGrpSpPr>
        <p:grpSpPr>
          <a:xfrm>
            <a:off x="5619402" y="963807"/>
            <a:ext cx="5271753" cy="5832744"/>
            <a:chOff x="5619402" y="963807"/>
            <a:chExt cx="5271753" cy="5832744"/>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14" name="Rectangle 13"/>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p:cNvSpPr txBox="1">
            <a:spLocks/>
          </p:cNvSpPr>
          <p:nvPr/>
        </p:nvSpPr>
        <p:spPr>
          <a:xfrm>
            <a:off x="6518365" y="1473489"/>
            <a:ext cx="2971025" cy="3059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There is a lot to read but don’t panic or feel overwhelmed at the amount of work, just allow plenty of time to read it a few times. </a:t>
            </a:r>
          </a:p>
          <a:p>
            <a:pPr marL="0" indent="0">
              <a:buNone/>
            </a:pPr>
            <a:r>
              <a:rPr lang="en-US" sz="2000" dirty="0" smtClean="0"/>
              <a:t>Take breaks to recharge and reflect on your thoughts. </a:t>
            </a:r>
          </a:p>
        </p:txBody>
      </p:sp>
      <p:pic>
        <p:nvPicPr>
          <p:cNvPr id="2" name="Picture 1" title="Image of woman leaning back in chai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44" y="3215640"/>
            <a:ext cx="4635899" cy="3094709"/>
          </a:xfrm>
          <a:prstGeom prst="rect">
            <a:avLst/>
          </a:prstGeom>
        </p:spPr>
      </p:pic>
      <p:sp>
        <p:nvSpPr>
          <p:cNvPr id="19" name="Rectangle 18"/>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8"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10" name="Rectangle 9"/>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6351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title="Image of blank document"/>
          <p:cNvGrpSpPr/>
          <p:nvPr/>
        </p:nvGrpSpPr>
        <p:grpSpPr>
          <a:xfrm>
            <a:off x="5383874" y="1008206"/>
            <a:ext cx="5271753" cy="5832744"/>
            <a:chOff x="5619402" y="963807"/>
            <a:chExt cx="5271753" cy="5832744"/>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17" name="Rectangle 16"/>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Content Placeholder 2"/>
          <p:cNvSpPr txBox="1">
            <a:spLocks/>
          </p:cNvSpPr>
          <p:nvPr/>
        </p:nvSpPr>
        <p:spPr>
          <a:xfrm>
            <a:off x="6578037" y="1497397"/>
            <a:ext cx="2916159" cy="38722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Ask questions of the research document such as: is the research a priority? Is it realistic? How are the public involved in the research process? How would you feel if you were asked to take part? </a:t>
            </a:r>
          </a:p>
          <a:p>
            <a:pPr marL="0" indent="0">
              <a:buFont typeface="Arial" panose="020B0604020202020204" pitchFamily="34" charset="0"/>
              <a:buNone/>
            </a:pPr>
            <a:r>
              <a:rPr lang="en-US" sz="2000" dirty="0" smtClean="0"/>
              <a:t>This is covered in more depth in module 3. </a:t>
            </a:r>
          </a:p>
        </p:txBody>
      </p:sp>
      <p:pic>
        <p:nvPicPr>
          <p:cNvPr id="2" name="Picture 1" title="Note saying 'ask the right questi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54" y="3154680"/>
            <a:ext cx="4846320" cy="3230880"/>
          </a:xfrm>
          <a:prstGeom prst="rect">
            <a:avLst/>
          </a:prstGeom>
        </p:spPr>
      </p:pic>
      <p:sp>
        <p:nvSpPr>
          <p:cNvPr id="19" name="Rectangle 18"/>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8"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034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title="Image of blank document"/>
          <p:cNvGrpSpPr/>
          <p:nvPr/>
        </p:nvGrpSpPr>
        <p:grpSpPr>
          <a:xfrm>
            <a:off x="5619402" y="963807"/>
            <a:ext cx="5271753" cy="5832744"/>
            <a:chOff x="5619402" y="963807"/>
            <a:chExt cx="5271753" cy="5832744"/>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9" name="Rectangle 8"/>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Content Placeholder 2"/>
          <p:cNvSpPr txBox="1">
            <a:spLocks/>
          </p:cNvSpPr>
          <p:nvPr/>
        </p:nvSpPr>
        <p:spPr>
          <a:xfrm>
            <a:off x="6653720" y="1966767"/>
            <a:ext cx="2996118" cy="1629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If there are parts of the application or terms that you don’t understand - don’t worry. You are part of a team. Other professional reviewers will focus on these areas.</a:t>
            </a:r>
          </a:p>
          <a:p>
            <a:pPr marL="0" indent="0">
              <a:buNone/>
            </a:pPr>
            <a:r>
              <a:rPr lang="en-US" sz="2000" dirty="0" smtClean="0"/>
              <a:t>Also search online resources such as glossaries to find out more about the background and scientific terms. It gets easier over time. </a:t>
            </a:r>
          </a:p>
        </p:txBody>
      </p:sp>
      <p:pic>
        <p:nvPicPr>
          <p:cNvPr id="2" name="Picture 1" title="Magnifying glass over image of phone with word 'web' on scre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72" y="3199820"/>
            <a:ext cx="4780170" cy="3187263"/>
          </a:xfrm>
          <a:prstGeom prst="rect">
            <a:avLst/>
          </a:prstGeom>
        </p:spPr>
      </p:pic>
      <p:sp>
        <p:nvSpPr>
          <p:cNvPr id="16" name="Rectangle 15"/>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5"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4647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title="Image of blank document"/>
          <p:cNvGrpSpPr/>
          <p:nvPr/>
        </p:nvGrpSpPr>
        <p:grpSpPr>
          <a:xfrm>
            <a:off x="5619402" y="963807"/>
            <a:ext cx="5271753" cy="5832744"/>
            <a:chOff x="5619402" y="963807"/>
            <a:chExt cx="5271753" cy="5832744"/>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9" name="Rectangle 8"/>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Content Placeholder 2"/>
          <p:cNvSpPr txBox="1">
            <a:spLocks/>
          </p:cNvSpPr>
          <p:nvPr/>
        </p:nvSpPr>
        <p:spPr>
          <a:xfrm>
            <a:off x="6653719" y="2016412"/>
            <a:ext cx="2898843" cy="29641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Every reviewer has a different style and approach to reviewing the application. </a:t>
            </a:r>
          </a:p>
          <a:p>
            <a:pPr marL="0" indent="0">
              <a:buNone/>
            </a:pPr>
            <a:r>
              <a:rPr lang="en-US" sz="2000" dirty="0" smtClean="0"/>
              <a:t>There are no right or wrong ways to do it. </a:t>
            </a:r>
          </a:p>
        </p:txBody>
      </p:sp>
      <p:pic>
        <p:nvPicPr>
          <p:cNvPr id="5" name="Picture 4" title="Signpost saying 'this way', 'that w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322" y="2956560"/>
            <a:ext cx="4724893" cy="3138392"/>
          </a:xfrm>
          <a:prstGeom prst="rect">
            <a:avLst/>
          </a:prstGeom>
        </p:spPr>
      </p:pic>
      <p:sp>
        <p:nvSpPr>
          <p:cNvPr id="13" name="Rectangle 12"/>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2"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72109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title="Image of blank document"/>
          <p:cNvGrpSpPr/>
          <p:nvPr/>
        </p:nvGrpSpPr>
        <p:grpSpPr>
          <a:xfrm>
            <a:off x="5619402" y="963807"/>
            <a:ext cx="5271753" cy="5832744"/>
            <a:chOff x="5619402" y="963807"/>
            <a:chExt cx="5271753" cy="5832744"/>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9" name="Rectangle 8"/>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Content Placeholder 2"/>
          <p:cNvSpPr txBox="1">
            <a:spLocks/>
          </p:cNvSpPr>
          <p:nvPr/>
        </p:nvSpPr>
        <p:spPr>
          <a:xfrm>
            <a:off x="6575898" y="1780807"/>
            <a:ext cx="2840366" cy="1793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Please give </a:t>
            </a:r>
            <a:r>
              <a:rPr lang="en-GB" sz="2000" dirty="0" smtClean="0"/>
              <a:t>responses of more than one word. </a:t>
            </a:r>
          </a:p>
          <a:p>
            <a:pPr marL="0" indent="0">
              <a:buNone/>
            </a:pPr>
            <a:r>
              <a:rPr lang="en-GB" sz="2000" dirty="0" smtClean="0"/>
              <a:t>Explain </a:t>
            </a:r>
            <a:r>
              <a:rPr lang="en-GB" sz="2000" dirty="0"/>
              <a:t>your </a:t>
            </a:r>
            <a:r>
              <a:rPr lang="en-GB" sz="2000" dirty="0" smtClean="0"/>
              <a:t>answer - </a:t>
            </a:r>
            <a:r>
              <a:rPr lang="en-GB" sz="2000" dirty="0"/>
              <a:t>why do you think that?</a:t>
            </a:r>
            <a:endParaRPr lang="en-US" sz="2000" dirty="0" smtClean="0"/>
          </a:p>
        </p:txBody>
      </p:sp>
      <p:pic>
        <p:nvPicPr>
          <p:cNvPr id="2" name="Picture 1" title="Image of person saying 'We want your feedbac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81" y="2962835"/>
            <a:ext cx="5092013" cy="3395016"/>
          </a:xfrm>
          <a:prstGeom prst="rect">
            <a:avLst/>
          </a:prstGeom>
        </p:spPr>
      </p:pic>
      <p:sp>
        <p:nvSpPr>
          <p:cNvPr id="16" name="Rectangle 15"/>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5"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96586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title="Image of blank document"/>
          <p:cNvGrpSpPr/>
          <p:nvPr/>
        </p:nvGrpSpPr>
        <p:grpSpPr>
          <a:xfrm>
            <a:off x="5619402" y="963807"/>
            <a:ext cx="5271753" cy="5832744"/>
            <a:chOff x="5619402" y="963807"/>
            <a:chExt cx="5271753" cy="5832744"/>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14" name="Rectangle 13"/>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Content Placeholder 2"/>
          <p:cNvSpPr txBox="1">
            <a:spLocks/>
          </p:cNvSpPr>
          <p:nvPr/>
        </p:nvSpPr>
        <p:spPr>
          <a:xfrm>
            <a:off x="6668536" y="1497397"/>
            <a:ext cx="2918298" cy="897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Be confident and constructive in the way you provide your feedback. </a:t>
            </a:r>
          </a:p>
          <a:p>
            <a:pPr marL="0" indent="0">
              <a:buFont typeface="Arial" panose="020B0604020202020204" pitchFamily="34" charset="0"/>
              <a:buNone/>
            </a:pPr>
            <a:r>
              <a:rPr lang="en-US" sz="2000" dirty="0" smtClean="0"/>
              <a:t>Positive feedback is as important as negative. </a:t>
            </a:r>
          </a:p>
        </p:txBody>
      </p:sp>
      <p:pic>
        <p:nvPicPr>
          <p:cNvPr id="2" name="Picture 1" title="Image of person deciding between thumbs up and thumbs dow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020" y="2395171"/>
            <a:ext cx="4026859" cy="4026859"/>
          </a:xfrm>
          <a:prstGeom prst="rect">
            <a:avLst/>
          </a:prstGeom>
        </p:spPr>
      </p:pic>
      <p:sp>
        <p:nvSpPr>
          <p:cNvPr id="19" name="Rectangle 18"/>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8"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10" name="Rectangle 9"/>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05694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mage of blank document"/>
          <p:cNvGrpSpPr/>
          <p:nvPr/>
        </p:nvGrpSpPr>
        <p:grpSpPr>
          <a:xfrm>
            <a:off x="5619402" y="963807"/>
            <a:ext cx="5271753" cy="5832744"/>
            <a:chOff x="5619402" y="963807"/>
            <a:chExt cx="5271753" cy="5832744"/>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10" name="Rectangle 9"/>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Content Placeholder 2"/>
          <p:cNvSpPr txBox="1">
            <a:spLocks/>
          </p:cNvSpPr>
          <p:nvPr/>
        </p:nvSpPr>
        <p:spPr>
          <a:xfrm>
            <a:off x="6610170" y="1523348"/>
            <a:ext cx="3035030" cy="1661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Draft your responses clearly and concisely and in plain English. </a:t>
            </a:r>
          </a:p>
          <a:p>
            <a:pPr marL="0" indent="0">
              <a:buNone/>
            </a:pPr>
            <a:r>
              <a:rPr lang="en-US" sz="2000" dirty="0" smtClean="0"/>
              <a:t>Give examples if helpful. </a:t>
            </a:r>
          </a:p>
        </p:txBody>
      </p:sp>
      <p:pic>
        <p:nvPicPr>
          <p:cNvPr id="2" name="Picture 1" title="Image of sign saying 'for examp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262" y="3429000"/>
            <a:ext cx="4518660" cy="3012440"/>
          </a:xfrm>
          <a:prstGeom prst="rect">
            <a:avLst/>
          </a:prstGeom>
        </p:spPr>
      </p:pic>
      <p:sp>
        <p:nvSpPr>
          <p:cNvPr id="16" name="Rectangle 15"/>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2"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7" name="Rectangle 6"/>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2040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title="Image of blank document"/>
          <p:cNvGrpSpPr/>
          <p:nvPr/>
        </p:nvGrpSpPr>
        <p:grpSpPr>
          <a:xfrm>
            <a:off x="5619402" y="963807"/>
            <a:ext cx="5271753" cy="5832744"/>
            <a:chOff x="5619402" y="963807"/>
            <a:chExt cx="5271753" cy="5832744"/>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14" name="Rectangle 13"/>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Content Placeholder 2"/>
          <p:cNvSpPr txBox="1">
            <a:spLocks/>
          </p:cNvSpPr>
          <p:nvPr/>
        </p:nvSpPr>
        <p:spPr>
          <a:xfrm>
            <a:off x="6599118" y="1497397"/>
            <a:ext cx="3015573" cy="1297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If you are writing on a computer save your work regularly! </a:t>
            </a:r>
          </a:p>
          <a:p>
            <a:pPr marL="0" indent="0">
              <a:buNone/>
            </a:pPr>
            <a:r>
              <a:rPr lang="en-US" sz="2000" dirty="0"/>
              <a:t>You may also </a:t>
            </a:r>
            <a:r>
              <a:rPr lang="en-US" sz="2000" dirty="0" smtClean="0"/>
              <a:t>want </a:t>
            </a:r>
            <a:r>
              <a:rPr lang="en-US" sz="2000" dirty="0"/>
              <a:t>to save it elsewhere in a Word or similar document before you copy and paste it </a:t>
            </a:r>
            <a:r>
              <a:rPr lang="en-US" sz="2000" dirty="0" smtClean="0"/>
              <a:t>onto </a:t>
            </a:r>
            <a:r>
              <a:rPr lang="en-US" sz="2000" dirty="0"/>
              <a:t>the online form.</a:t>
            </a:r>
          </a:p>
          <a:p>
            <a:pPr marL="0" indent="0">
              <a:buNone/>
            </a:pPr>
            <a:endParaRPr lang="en-US" sz="2000" dirty="0" smtClean="0"/>
          </a:p>
        </p:txBody>
      </p:sp>
      <p:pic>
        <p:nvPicPr>
          <p:cNvPr id="2" name="Picture 1" title="Image of save button on keyboar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178" y="2795331"/>
            <a:ext cx="4671696" cy="3503772"/>
          </a:xfrm>
          <a:prstGeom prst="rect">
            <a:avLst/>
          </a:prstGeom>
        </p:spPr>
      </p:pic>
      <p:sp>
        <p:nvSpPr>
          <p:cNvPr id="16" name="Rectangle 15"/>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5"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6" name="Rectangle 5"/>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1105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mage of blank document"/>
          <p:cNvGrpSpPr/>
          <p:nvPr/>
        </p:nvGrpSpPr>
        <p:grpSpPr>
          <a:xfrm>
            <a:off x="5619402" y="963807"/>
            <a:ext cx="5271753" cy="5832744"/>
            <a:chOff x="5619402" y="963807"/>
            <a:chExt cx="5271753" cy="5832744"/>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891" t="5526" r="8948" b="10209"/>
            <a:stretch/>
          </p:blipFill>
          <p:spPr>
            <a:xfrm>
              <a:off x="5619402" y="963807"/>
              <a:ext cx="5271753" cy="5832744"/>
            </a:xfrm>
            <a:prstGeom prst="rect">
              <a:avLst/>
            </a:prstGeom>
          </p:spPr>
        </p:pic>
        <p:sp>
          <p:nvSpPr>
            <p:cNvPr id="10" name="Rectangle 9"/>
            <p:cNvSpPr/>
            <p:nvPr/>
          </p:nvSpPr>
          <p:spPr>
            <a:xfrm>
              <a:off x="6364199" y="1271091"/>
              <a:ext cx="3526972" cy="46209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Content Placeholder 2"/>
          <p:cNvSpPr txBox="1">
            <a:spLocks/>
          </p:cNvSpPr>
          <p:nvPr/>
        </p:nvSpPr>
        <p:spPr>
          <a:xfrm>
            <a:off x="6635852" y="1645352"/>
            <a:ext cx="2900326" cy="2875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Before you submit your responses, give yourself time to reflect - go back and read over your draft again.</a:t>
            </a:r>
          </a:p>
        </p:txBody>
      </p:sp>
      <p:pic>
        <p:nvPicPr>
          <p:cNvPr id="2" name="Picture 1" title="Image of clock with words 'time for reflec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352" y="2140478"/>
            <a:ext cx="4153057" cy="3775506"/>
          </a:xfrm>
          <a:prstGeom prst="rect">
            <a:avLst/>
          </a:prstGeom>
        </p:spPr>
      </p:pic>
      <p:sp>
        <p:nvSpPr>
          <p:cNvPr id="16" name="Rectangle 15"/>
          <p:cNvSpPr/>
          <p:nvPr/>
        </p:nvSpPr>
        <p:spPr>
          <a:xfrm>
            <a:off x="838200" y="1097287"/>
            <a:ext cx="3433569" cy="400110"/>
          </a:xfrm>
          <a:prstGeom prst="rect">
            <a:avLst/>
          </a:prstGeom>
        </p:spPr>
        <p:txBody>
          <a:bodyPr wrap="none">
            <a:noAutofit/>
          </a:bodyPr>
          <a:lstStyle/>
          <a:p>
            <a:pPr marL="514350" indent="-514350">
              <a:buFont typeface="+mj-lt"/>
              <a:buAutoNum type="alphaUcPeriod" startAt="2"/>
            </a:pPr>
            <a:r>
              <a:rPr lang="en-US" sz="2000" dirty="0" smtClean="0"/>
              <a:t>During the process</a:t>
            </a:r>
            <a:endParaRPr lang="en-US" sz="2000" dirty="0"/>
          </a:p>
        </p:txBody>
      </p:sp>
      <p:sp>
        <p:nvSpPr>
          <p:cNvPr id="15" name="Title 1"/>
          <p:cNvSpPr>
            <a:spLocks noGrp="1"/>
          </p:cNvSpPr>
          <p:nvPr>
            <p:ph type="title"/>
          </p:nvPr>
        </p:nvSpPr>
        <p:spPr>
          <a:xfrm>
            <a:off x="838200" y="365125"/>
            <a:ext cx="10515600" cy="743239"/>
          </a:xfrm>
        </p:spPr>
        <p:txBody>
          <a:bodyPr>
            <a:noAutofit/>
          </a:bodyPr>
          <a:lstStyle/>
          <a:p>
            <a:r>
              <a:rPr lang="en-US" sz="4000" dirty="0"/>
              <a:t>3</a:t>
            </a:r>
            <a:r>
              <a:rPr lang="en-US" sz="4000" dirty="0" smtClean="0"/>
              <a:t>.3 Working with complex research documents</a:t>
            </a:r>
            <a:endParaRPr lang="en-GB" sz="4000" dirty="0"/>
          </a:p>
        </p:txBody>
      </p:sp>
      <p:sp>
        <p:nvSpPr>
          <p:cNvPr id="7" name="Rectangle 6"/>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19890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6008" y="1520825"/>
            <a:ext cx="10515600" cy="4703763"/>
          </a:xfrm>
        </p:spPr>
        <p:txBody>
          <a:bodyPr>
            <a:noAutofit/>
          </a:bodyPr>
          <a:lstStyle/>
          <a:p>
            <a:pPr marL="0" indent="0">
              <a:buNone/>
            </a:pPr>
            <a:r>
              <a:rPr lang="en-US" dirty="0" smtClean="0"/>
              <a:t>Reviews are an important part of how research funding decisions are made. They can:</a:t>
            </a:r>
          </a:p>
          <a:p>
            <a:pPr>
              <a:buClr>
                <a:srgbClr val="0083BF"/>
              </a:buClr>
            </a:pPr>
            <a:r>
              <a:rPr lang="en-US" dirty="0"/>
              <a:t>s</a:t>
            </a:r>
            <a:r>
              <a:rPr lang="en-US" dirty="0" smtClean="0"/>
              <a:t>upport those who fund research and ethics committees when they are making decisions;</a:t>
            </a:r>
          </a:p>
          <a:p>
            <a:pPr>
              <a:buClr>
                <a:srgbClr val="0083BF"/>
              </a:buClr>
            </a:pPr>
            <a:r>
              <a:rPr lang="en-US" dirty="0" smtClean="0"/>
              <a:t>give funding applicants (researchers) feedback, including an assessment of the strengths and weaknesses of their research plans; and </a:t>
            </a:r>
          </a:p>
          <a:p>
            <a:pPr>
              <a:buClr>
                <a:srgbClr val="0083BF"/>
              </a:buClr>
            </a:pPr>
            <a:r>
              <a:rPr lang="en-US" dirty="0" smtClean="0"/>
              <a:t>make sure that the proposed research is needed or important.</a:t>
            </a:r>
            <a:endParaRPr lang="en-GB" dirty="0"/>
          </a:p>
        </p:txBody>
      </p:sp>
      <p:sp>
        <p:nvSpPr>
          <p:cNvPr id="2" name="Title 1"/>
          <p:cNvSpPr>
            <a:spLocks noGrp="1"/>
          </p:cNvSpPr>
          <p:nvPr>
            <p:ph type="title"/>
          </p:nvPr>
        </p:nvSpPr>
        <p:spPr>
          <a:xfrm>
            <a:off x="838200" y="339725"/>
            <a:ext cx="10515600" cy="841375"/>
          </a:xfrm>
        </p:spPr>
        <p:txBody>
          <a:bodyPr>
            <a:noAutofit/>
          </a:bodyPr>
          <a:lstStyle/>
          <a:p>
            <a:r>
              <a:rPr lang="en-GB" dirty="0" smtClean="0"/>
              <a:t> </a:t>
            </a:r>
            <a:br>
              <a:rPr lang="en-GB" dirty="0" smtClean="0"/>
            </a:br>
            <a:r>
              <a:rPr lang="en-GB" sz="4000" dirty="0" smtClean="0"/>
              <a:t>1 What is a review?</a:t>
            </a:r>
            <a:endParaRPr lang="en-GB" sz="4000" dirty="0"/>
          </a:p>
        </p:txBody>
      </p:sp>
      <p:sp>
        <p:nvSpPr>
          <p:cNvPr id="4" name="Rectangle 3"/>
          <p:cNvSpPr/>
          <p:nvPr/>
        </p:nvSpPr>
        <p:spPr>
          <a:xfrm>
            <a:off x="0" y="0"/>
            <a:ext cx="12192000" cy="6858000"/>
          </a:xfrm>
          <a:prstGeom prst="rect">
            <a:avLst/>
          </a:prstGeom>
          <a:noFill/>
          <a:ln w="76200" cap="rnd">
            <a:solidFill>
              <a:srgbClr val="0083B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144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120" y="1334512"/>
            <a:ext cx="7202978" cy="5098473"/>
          </a:xfrm>
        </p:spPr>
        <p:txBody>
          <a:bodyPr>
            <a:noAutofit/>
          </a:bodyPr>
          <a:lstStyle/>
          <a:p>
            <a:pPr marL="514350" indent="-514350">
              <a:buClr>
                <a:srgbClr val="76BC43"/>
              </a:buClr>
              <a:buFont typeface="+mj-lt"/>
              <a:buAutoNum type="arabicParenR"/>
            </a:pPr>
            <a:r>
              <a:rPr lang="en-US" dirty="0" smtClean="0"/>
              <a:t>We may need your feedback on a structured reviewer form which you submit online. This could mean responding to questions, having a guidance document, or being asked to structure the feedback yourself. We may also ask you to give the research plan a score. </a:t>
            </a:r>
          </a:p>
          <a:p>
            <a:pPr marL="514350" indent="-514350">
              <a:buClr>
                <a:srgbClr val="76BC43"/>
              </a:buClr>
              <a:buFont typeface="+mj-lt"/>
              <a:buAutoNum type="arabicParenR"/>
            </a:pPr>
            <a:r>
              <a:rPr lang="en-US" dirty="0" smtClean="0"/>
              <a:t>Make sure you read the guidance and provide your feedback in line with it. </a:t>
            </a:r>
          </a:p>
          <a:p>
            <a:pPr marL="514350" indent="-514350">
              <a:buClr>
                <a:srgbClr val="76BC43"/>
              </a:buClr>
              <a:buFont typeface="+mj-lt"/>
              <a:buAutoNum type="arabicParenR"/>
            </a:pPr>
            <a:r>
              <a:rPr lang="en-US" dirty="0" smtClean="0"/>
              <a:t>Be clear, and use plain English. </a:t>
            </a:r>
          </a:p>
          <a:p>
            <a:pPr marL="514350" indent="-514350">
              <a:buClr>
                <a:srgbClr val="76BC43"/>
              </a:buClr>
              <a:buFont typeface="+mj-lt"/>
              <a:buAutoNum type="arabicParenR"/>
            </a:pPr>
            <a:r>
              <a:rPr lang="en-US" dirty="0" smtClean="0"/>
              <a:t>Be concise and specific (stick to any word limits, don’t waffle and don't ‘story tell’ unless the story is relevant).</a:t>
            </a:r>
          </a:p>
        </p:txBody>
      </p:sp>
      <p:pic>
        <p:nvPicPr>
          <p:cNvPr id="6" name="Picture 5" title="Image of noticeboard with word 'feedba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0" y="1334512"/>
            <a:ext cx="4296330" cy="3222247"/>
          </a:xfrm>
          <a:prstGeom prst="rect">
            <a:avLst/>
          </a:prstGeom>
        </p:spPr>
      </p:pic>
      <p:sp>
        <p:nvSpPr>
          <p:cNvPr id="2" name="Title 1"/>
          <p:cNvSpPr>
            <a:spLocks noGrp="1"/>
          </p:cNvSpPr>
          <p:nvPr>
            <p:ph type="title"/>
          </p:nvPr>
        </p:nvSpPr>
        <p:spPr>
          <a:xfrm>
            <a:off x="865908" y="170729"/>
            <a:ext cx="10515600" cy="993054"/>
          </a:xfrm>
        </p:spPr>
        <p:txBody>
          <a:bodyPr>
            <a:noAutofit/>
          </a:bodyPr>
          <a:lstStyle/>
          <a:p>
            <a:r>
              <a:rPr lang="en-GB" sz="4000" dirty="0" smtClean="0"/>
              <a:t>3.4 Providing constructive feedback</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92152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4630" y="1461655"/>
            <a:ext cx="7059814" cy="5098473"/>
          </a:xfrm>
        </p:spPr>
        <p:txBody>
          <a:bodyPr>
            <a:noAutofit/>
          </a:bodyPr>
          <a:lstStyle/>
          <a:p>
            <a:pPr marL="514350" indent="-514350">
              <a:buClr>
                <a:srgbClr val="76BC43"/>
              </a:buClr>
              <a:buFont typeface="+mj-lt"/>
              <a:buAutoNum type="arabicParenR" startAt="5"/>
            </a:pPr>
            <a:r>
              <a:rPr lang="en-US" dirty="0" smtClean="0"/>
              <a:t>When you mention a strength or weakness, justify your opinion. (Why do you feel that way?)</a:t>
            </a:r>
          </a:p>
          <a:p>
            <a:pPr marL="514350" indent="-514350">
              <a:buClr>
                <a:srgbClr val="76BC43"/>
              </a:buClr>
              <a:buFont typeface="+mj-lt"/>
              <a:buAutoNum type="arabicParenR" startAt="5"/>
            </a:pPr>
            <a:r>
              <a:rPr lang="en-US" dirty="0" smtClean="0"/>
              <a:t>Don't be too personal or use anything that will identify you. </a:t>
            </a:r>
          </a:p>
          <a:p>
            <a:pPr marL="514350" indent="-514350">
              <a:buClr>
                <a:srgbClr val="76BC43"/>
              </a:buClr>
              <a:buFont typeface="+mj-lt"/>
              <a:buAutoNum type="arabicParenR" startAt="5"/>
            </a:pPr>
            <a:r>
              <a:rPr lang="en-US" dirty="0" smtClean="0"/>
              <a:t>Constructive </a:t>
            </a:r>
            <a:r>
              <a:rPr lang="en-US" dirty="0"/>
              <a:t>feedback is both encouraging and </a:t>
            </a:r>
            <a:r>
              <a:rPr lang="en-US" dirty="0" smtClean="0"/>
              <a:t>critical, </a:t>
            </a:r>
            <a:r>
              <a:rPr lang="en-US" dirty="0"/>
              <a:t>so balance your approach</a:t>
            </a:r>
            <a:r>
              <a:rPr lang="en-US" dirty="0" smtClean="0"/>
              <a:t>.</a:t>
            </a:r>
          </a:p>
          <a:p>
            <a:pPr marL="514350" indent="-514350">
              <a:buClr>
                <a:srgbClr val="76BC43"/>
              </a:buClr>
              <a:buFont typeface="+mj-lt"/>
              <a:buAutoNum type="arabicParenR" startAt="5"/>
            </a:pPr>
            <a:r>
              <a:rPr lang="en-US" dirty="0" smtClean="0"/>
              <a:t>If you have ideas on how to improve the research document, say so. </a:t>
            </a:r>
          </a:p>
          <a:p>
            <a:pPr marL="514350" indent="-514350">
              <a:buClr>
                <a:srgbClr val="76BC43"/>
              </a:buClr>
              <a:buFont typeface="+mj-lt"/>
              <a:buAutoNum type="arabicParenR" startAt="5"/>
            </a:pPr>
            <a:r>
              <a:rPr lang="en-US" dirty="0" smtClean="0"/>
              <a:t>Make sure the feedback can be acted on.</a:t>
            </a:r>
          </a:p>
        </p:txBody>
      </p:sp>
      <p:pic>
        <p:nvPicPr>
          <p:cNvPr id="6" name="Picture 5" title="Image of noticeboard with word 'feedba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300" y="1334512"/>
            <a:ext cx="4296330" cy="3222247"/>
          </a:xfrm>
          <a:prstGeom prst="rect">
            <a:avLst/>
          </a:prstGeom>
        </p:spPr>
      </p:pic>
      <p:sp>
        <p:nvSpPr>
          <p:cNvPr id="2" name="Title 1"/>
          <p:cNvSpPr>
            <a:spLocks noGrp="1"/>
          </p:cNvSpPr>
          <p:nvPr>
            <p:ph type="title"/>
          </p:nvPr>
        </p:nvSpPr>
        <p:spPr>
          <a:xfrm>
            <a:off x="865908" y="170729"/>
            <a:ext cx="10515600" cy="993054"/>
          </a:xfrm>
        </p:spPr>
        <p:txBody>
          <a:bodyPr>
            <a:noAutofit/>
          </a:bodyPr>
          <a:lstStyle/>
          <a:p>
            <a:r>
              <a:rPr lang="en-GB" sz="4000" dirty="0" smtClean="0"/>
              <a:t>3.4 Providing constructive feedback</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7825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5908" y="1163783"/>
            <a:ext cx="9649692" cy="3853543"/>
          </a:xfrm>
          <a:prstGeom prst="rect">
            <a:avLst/>
          </a:prstGeom>
          <a:noFill/>
        </p:spPr>
        <p:txBody>
          <a:bodyPr wrap="square" rtlCol="0">
            <a:noAutofit/>
          </a:bodyPr>
          <a:lstStyle/>
          <a:p>
            <a:r>
              <a:rPr lang="en-GB" sz="2800" dirty="0"/>
              <a:t>On the following pages are some examples taken from actual public reviewers’ feedback.</a:t>
            </a:r>
            <a:r>
              <a:rPr lang="en-US" sz="2800" dirty="0" smtClean="0"/>
              <a:t>.  </a:t>
            </a:r>
            <a:endParaRPr lang="en-GB" sz="2800" dirty="0"/>
          </a:p>
          <a:p>
            <a:r>
              <a:rPr lang="en-US" sz="2800" dirty="0"/>
              <a:t> </a:t>
            </a:r>
            <a:endParaRPr lang="en-GB" sz="2800" dirty="0"/>
          </a:p>
          <a:p>
            <a:r>
              <a:rPr lang="en-US" sz="2800" dirty="0"/>
              <a:t>For each example decide whether it is a good review or not, and explain why.  Click on Submit to view the suggested answer</a:t>
            </a:r>
            <a:endParaRPr lang="en-GB" sz="2800" dirty="0"/>
          </a:p>
        </p:txBody>
      </p:sp>
      <p:sp>
        <p:nvSpPr>
          <p:cNvPr id="2" name="Title 1"/>
          <p:cNvSpPr>
            <a:spLocks noGrp="1"/>
          </p:cNvSpPr>
          <p:nvPr>
            <p:ph type="title"/>
          </p:nvPr>
        </p:nvSpPr>
        <p:spPr>
          <a:xfrm>
            <a:off x="865908" y="170729"/>
            <a:ext cx="10515600" cy="993054"/>
          </a:xfrm>
        </p:spPr>
        <p:txBody>
          <a:bodyPr>
            <a:noAutofit/>
          </a:bodyPr>
          <a:lstStyle/>
          <a:p>
            <a:r>
              <a:rPr lang="en-GB" sz="4000" dirty="0" smtClean="0"/>
              <a:t>3.5 Feedback quiz</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99628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3281" y="5238234"/>
            <a:ext cx="10962634" cy="1343346"/>
          </a:xfrm>
          <a:prstGeom prst="rect">
            <a:avLst/>
          </a:prstGeom>
          <a:noFill/>
        </p:spPr>
        <p:txBody>
          <a:bodyPr wrap="square" rtlCol="0">
            <a:noAutofit/>
          </a:bodyPr>
          <a:lstStyle/>
          <a:p>
            <a:r>
              <a:rPr lang="en-GB" sz="2000" dirty="0" smtClean="0"/>
              <a:t>Answer: This is a good review because:</a:t>
            </a:r>
          </a:p>
          <a:p>
            <a:pPr marL="342900" indent="-342900">
              <a:buFont typeface="Arial" panose="020B0604020202020204" pitchFamily="34" charset="0"/>
              <a:buChar char="•"/>
            </a:pPr>
            <a:r>
              <a:rPr lang="en-US" sz="2000" dirty="0" smtClean="0"/>
              <a:t>The </a:t>
            </a:r>
            <a:r>
              <a:rPr lang="en-US" sz="2000" dirty="0"/>
              <a:t>comments are based on personal experience</a:t>
            </a:r>
            <a:endParaRPr lang="en-GB" sz="2000" dirty="0"/>
          </a:p>
          <a:p>
            <a:pPr marL="342900" indent="-342900">
              <a:buFont typeface="Arial" panose="020B0604020202020204" pitchFamily="34" charset="0"/>
              <a:buChar char="•"/>
            </a:pPr>
            <a:r>
              <a:rPr lang="en-US" sz="2000" dirty="0" smtClean="0"/>
              <a:t>It </a:t>
            </a:r>
            <a:r>
              <a:rPr lang="en-US" sz="2000" dirty="0"/>
              <a:t>highlights the importance of the issues</a:t>
            </a:r>
            <a:endParaRPr lang="en-GB" sz="2000" dirty="0"/>
          </a:p>
          <a:p>
            <a:pPr marL="342900" indent="-342900">
              <a:buFont typeface="Arial" panose="020B0604020202020204" pitchFamily="34" charset="0"/>
              <a:buChar char="•"/>
            </a:pPr>
            <a:r>
              <a:rPr lang="en-US" sz="2000" dirty="0" smtClean="0"/>
              <a:t>It </a:t>
            </a:r>
            <a:r>
              <a:rPr lang="en-US" sz="2000" dirty="0"/>
              <a:t>gives a practical view</a:t>
            </a:r>
            <a:endParaRPr lang="en-GB" sz="2000" dirty="0"/>
          </a:p>
          <a:p>
            <a:endParaRPr lang="en-GB" sz="2000" dirty="0"/>
          </a:p>
          <a:p>
            <a:endParaRPr lang="en-GB" sz="2800" dirty="0"/>
          </a:p>
        </p:txBody>
      </p:sp>
      <p:sp>
        <p:nvSpPr>
          <p:cNvPr id="7" name="TextBox 6"/>
          <p:cNvSpPr txBox="1"/>
          <p:nvPr/>
        </p:nvSpPr>
        <p:spPr>
          <a:xfrm>
            <a:off x="865908" y="3712960"/>
            <a:ext cx="10710007" cy="900736"/>
          </a:xfrm>
          <a:prstGeom prst="rect">
            <a:avLst/>
          </a:prstGeom>
          <a:noFill/>
        </p:spPr>
        <p:txBody>
          <a:bodyPr wrap="square" rtlCol="0">
            <a:noAutofit/>
          </a:bodyPr>
          <a:lstStyle/>
          <a:p>
            <a:pPr marL="514350" indent="-514350">
              <a:buAutoNum type="romanLcParenR"/>
            </a:pPr>
            <a:r>
              <a:rPr lang="en-GB" sz="2400" dirty="0" smtClean="0"/>
              <a:t>Is this a good review?     (Tick): Yes 			No</a:t>
            </a:r>
          </a:p>
          <a:p>
            <a:pPr marL="514350" indent="-514350">
              <a:buAutoNum type="romanLcParenR"/>
            </a:pPr>
            <a:r>
              <a:rPr lang="en-GB" sz="2400" dirty="0" smtClean="0"/>
              <a:t>Why? (Enter text)</a:t>
            </a:r>
            <a:endParaRPr lang="en-GB" sz="2400" dirty="0"/>
          </a:p>
          <a:p>
            <a:endParaRPr lang="en-GB" sz="2800" dirty="0"/>
          </a:p>
          <a:p>
            <a:endParaRPr lang="en-GB" sz="2800" dirty="0"/>
          </a:p>
        </p:txBody>
      </p:sp>
      <p:sp>
        <p:nvSpPr>
          <p:cNvPr id="4" name="Rounded Rectangle 3"/>
          <p:cNvSpPr/>
          <p:nvPr/>
        </p:nvSpPr>
        <p:spPr>
          <a:xfrm>
            <a:off x="865908" y="1777069"/>
            <a:ext cx="10917750" cy="1543953"/>
          </a:xfrm>
          <a:prstGeom prst="roundRect">
            <a:avLst/>
          </a:prstGeom>
          <a:gradFill flip="none" rotWithShape="1">
            <a:gsLst>
              <a:gs pos="0">
                <a:schemeClr val="accent6">
                  <a:lumMod val="20000"/>
                  <a:lumOff val="80000"/>
                </a:schemeClr>
              </a:gs>
              <a:gs pos="100000">
                <a:schemeClr val="accent6">
                  <a:lumMod val="60000"/>
                  <a:lumOff val="40000"/>
                </a:schemeClr>
              </a:gs>
            </a:gsLst>
            <a:lin ang="5400000" scaled="1"/>
            <a:tileRect/>
          </a:gradFill>
          <a:ln w="25400">
            <a:solidFill>
              <a:srgbClr val="76BC4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noAutofit/>
          </a:bodyPr>
          <a:lstStyle/>
          <a:p>
            <a:r>
              <a:rPr lang="en-US" sz="2000" dirty="0" smtClean="0">
                <a:solidFill>
                  <a:schemeClr val="tx1"/>
                </a:solidFill>
              </a:rPr>
              <a:t>“As </a:t>
            </a:r>
            <a:r>
              <a:rPr lang="en-US" sz="2000" dirty="0">
                <a:solidFill>
                  <a:schemeClr val="tx1"/>
                </a:solidFill>
              </a:rPr>
              <a:t>a mother of children with asthma, I consider that the project reflects real issues and will test a very practical model. Attending 6 monthly reviews at a GP's can be inconvenient and time consuming. Frequently patients see different nurses or GP's</a:t>
            </a:r>
            <a:r>
              <a:rPr lang="en-GB" sz="2000" dirty="0">
                <a:solidFill>
                  <a:schemeClr val="tx1"/>
                </a:solidFill>
              </a:rPr>
              <a:t> </a:t>
            </a:r>
            <a:r>
              <a:rPr lang="en-US" sz="2000" dirty="0">
                <a:solidFill>
                  <a:schemeClr val="tx1"/>
                </a:solidFill>
              </a:rPr>
              <a:t>- this model offers an opportunity to build up a relationship with an accessible health</a:t>
            </a:r>
            <a:r>
              <a:rPr lang="en-GB" sz="2000" dirty="0">
                <a:solidFill>
                  <a:schemeClr val="tx1"/>
                </a:solidFill>
              </a:rPr>
              <a:t> </a:t>
            </a:r>
            <a:r>
              <a:rPr lang="en-US" sz="2000" dirty="0">
                <a:solidFill>
                  <a:schemeClr val="tx1"/>
                </a:solidFill>
              </a:rPr>
              <a:t>adviser.”</a:t>
            </a:r>
            <a:endParaRPr lang="en-GB" sz="2000" dirty="0">
              <a:solidFill>
                <a:schemeClr val="tx1"/>
              </a:solidFill>
            </a:endParaRPr>
          </a:p>
          <a:p>
            <a:pPr algn="ctr"/>
            <a:r>
              <a:rPr lang="en-GB" dirty="0" smtClean="0"/>
              <a:t> </a:t>
            </a:r>
            <a:endParaRPr lang="en-GB" dirty="0"/>
          </a:p>
        </p:txBody>
      </p:sp>
      <p:sp>
        <p:nvSpPr>
          <p:cNvPr id="6" name="TextBox 5"/>
          <p:cNvSpPr txBox="1"/>
          <p:nvPr/>
        </p:nvSpPr>
        <p:spPr>
          <a:xfrm>
            <a:off x="865908" y="1163783"/>
            <a:ext cx="10515600" cy="985057"/>
          </a:xfrm>
          <a:prstGeom prst="rect">
            <a:avLst/>
          </a:prstGeom>
          <a:noFill/>
        </p:spPr>
        <p:txBody>
          <a:bodyPr wrap="square" rtlCol="0">
            <a:noAutofit/>
          </a:bodyPr>
          <a:lstStyle/>
          <a:p>
            <a:r>
              <a:rPr lang="en-GB" sz="2400" dirty="0" smtClean="0"/>
              <a:t>a) </a:t>
            </a:r>
            <a:r>
              <a:rPr lang="en-US" sz="2400" dirty="0" smtClean="0"/>
              <a:t>Comments </a:t>
            </a:r>
            <a:r>
              <a:rPr lang="en-US" sz="2400" dirty="0"/>
              <a:t>about whether you think the research asks an important question</a:t>
            </a:r>
            <a:endParaRPr lang="en-GB" sz="2400" dirty="0"/>
          </a:p>
          <a:p>
            <a:endParaRPr lang="en-GB" sz="2800" dirty="0"/>
          </a:p>
          <a:p>
            <a:endParaRPr lang="en-GB" sz="2800" dirty="0"/>
          </a:p>
        </p:txBody>
      </p:sp>
      <p:sp>
        <p:nvSpPr>
          <p:cNvPr id="2" name="Title 1"/>
          <p:cNvSpPr>
            <a:spLocks noGrp="1"/>
          </p:cNvSpPr>
          <p:nvPr>
            <p:ph type="title"/>
          </p:nvPr>
        </p:nvSpPr>
        <p:spPr>
          <a:xfrm>
            <a:off x="865908" y="170729"/>
            <a:ext cx="10515600" cy="993054"/>
          </a:xfrm>
        </p:spPr>
        <p:txBody>
          <a:bodyPr>
            <a:noAutofit/>
          </a:bodyPr>
          <a:lstStyle/>
          <a:p>
            <a:r>
              <a:rPr lang="en-GB" sz="4000" dirty="0" smtClean="0"/>
              <a:t>3.5 Feedback quiz</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6350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3281" y="5238234"/>
            <a:ext cx="10962634" cy="1343346"/>
          </a:xfrm>
          <a:prstGeom prst="rect">
            <a:avLst/>
          </a:prstGeom>
          <a:noFill/>
        </p:spPr>
        <p:txBody>
          <a:bodyPr wrap="square" rtlCol="0">
            <a:noAutofit/>
          </a:bodyPr>
          <a:lstStyle/>
          <a:p>
            <a:r>
              <a:rPr lang="en-GB" sz="2000" dirty="0" smtClean="0"/>
              <a:t>Answer: This is a good review because:</a:t>
            </a:r>
          </a:p>
          <a:p>
            <a:pPr marL="342900" indent="-342900">
              <a:buFont typeface="Arial" panose="020B0604020202020204" pitchFamily="34" charset="0"/>
              <a:buChar char="•"/>
            </a:pPr>
            <a:r>
              <a:rPr lang="en-US" sz="2000" dirty="0"/>
              <a:t>It describes what is important to measure from the perspective of people affected</a:t>
            </a:r>
            <a:endParaRPr lang="en-GB" sz="2000" dirty="0"/>
          </a:p>
          <a:p>
            <a:pPr marL="342900" indent="-342900">
              <a:buFont typeface="Arial" panose="020B0604020202020204" pitchFamily="34" charset="0"/>
              <a:buChar char="•"/>
            </a:pPr>
            <a:r>
              <a:rPr lang="en-US" sz="2000" dirty="0" smtClean="0"/>
              <a:t>It </a:t>
            </a:r>
            <a:r>
              <a:rPr lang="en-US" sz="2000" dirty="0"/>
              <a:t>clearly identifies a gap in the research application and suggests how the study could be improved</a:t>
            </a:r>
            <a:endParaRPr lang="en-GB" sz="2000" dirty="0"/>
          </a:p>
          <a:p>
            <a:endParaRPr lang="en-GB" sz="2000" dirty="0"/>
          </a:p>
          <a:p>
            <a:endParaRPr lang="en-GB" sz="2800" dirty="0"/>
          </a:p>
        </p:txBody>
      </p:sp>
      <p:sp>
        <p:nvSpPr>
          <p:cNvPr id="9" name="TextBox 8"/>
          <p:cNvSpPr txBox="1"/>
          <p:nvPr/>
        </p:nvSpPr>
        <p:spPr>
          <a:xfrm>
            <a:off x="865908" y="3712960"/>
            <a:ext cx="10710007" cy="900736"/>
          </a:xfrm>
          <a:prstGeom prst="rect">
            <a:avLst/>
          </a:prstGeom>
          <a:noFill/>
        </p:spPr>
        <p:txBody>
          <a:bodyPr wrap="square" rtlCol="0">
            <a:noAutofit/>
          </a:bodyPr>
          <a:lstStyle/>
          <a:p>
            <a:pPr marL="514350" indent="-514350">
              <a:buAutoNum type="romanLcParenR"/>
            </a:pPr>
            <a:r>
              <a:rPr lang="en-GB" sz="2400" dirty="0" smtClean="0"/>
              <a:t>Is this a good review?     (Tick): Yes 			No</a:t>
            </a:r>
          </a:p>
          <a:p>
            <a:pPr marL="514350" indent="-514350">
              <a:buAutoNum type="romanLcParenR"/>
            </a:pPr>
            <a:r>
              <a:rPr lang="en-GB" sz="2400" dirty="0" smtClean="0"/>
              <a:t>Why? (Enter text)</a:t>
            </a:r>
            <a:endParaRPr lang="en-GB" sz="2400" dirty="0"/>
          </a:p>
          <a:p>
            <a:endParaRPr lang="en-GB" sz="2800" dirty="0"/>
          </a:p>
          <a:p>
            <a:endParaRPr lang="en-GB" sz="2800" dirty="0"/>
          </a:p>
        </p:txBody>
      </p:sp>
      <p:sp>
        <p:nvSpPr>
          <p:cNvPr id="4" name="Rounded Rectangle 3"/>
          <p:cNvSpPr/>
          <p:nvPr/>
        </p:nvSpPr>
        <p:spPr>
          <a:xfrm>
            <a:off x="865908" y="1777069"/>
            <a:ext cx="10917750" cy="1835830"/>
          </a:xfrm>
          <a:prstGeom prst="roundRect">
            <a:avLst/>
          </a:prstGeom>
          <a:gradFill flip="none" rotWithShape="1">
            <a:gsLst>
              <a:gs pos="0">
                <a:schemeClr val="accent6">
                  <a:lumMod val="20000"/>
                  <a:lumOff val="80000"/>
                </a:schemeClr>
              </a:gs>
              <a:gs pos="100000">
                <a:schemeClr val="accent6">
                  <a:lumMod val="60000"/>
                  <a:lumOff val="40000"/>
                </a:schemeClr>
              </a:gs>
            </a:gsLst>
            <a:lin ang="5400000" scaled="1"/>
            <a:tileRect/>
          </a:gradFill>
          <a:ln w="25400">
            <a:solidFill>
              <a:srgbClr val="76BC4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noAutofit/>
          </a:bodyPr>
          <a:lstStyle/>
          <a:p>
            <a:r>
              <a:rPr lang="en-GB" sz="2000" dirty="0">
                <a:solidFill>
                  <a:schemeClr val="tx1"/>
                </a:solidFill>
              </a:rPr>
              <a:t>“The reason women (or any patients) seek medical help is because their illness has a large impact on their daily lives, or they fear it will. </a:t>
            </a:r>
            <a:r>
              <a:rPr lang="en-GB" sz="2000" dirty="0">
                <a:solidFill>
                  <a:schemeClr val="tx1"/>
                </a:solidFill>
              </a:rPr>
              <a:t>This study seems to be concerned about measuring the amount of blood loss rather than the impact heavy menstrual bleeding has on the lives of the women concerned. It would be improved vastly if they also added some impact measurements such as days off work, days/time feeling ill, impact on social and family life.“</a:t>
            </a:r>
            <a:r>
              <a:rPr lang="en-GB" dirty="0" smtClean="0"/>
              <a:t> </a:t>
            </a:r>
            <a:endParaRPr lang="en-GB" dirty="0"/>
          </a:p>
        </p:txBody>
      </p:sp>
      <p:sp>
        <p:nvSpPr>
          <p:cNvPr id="6" name="TextBox 5"/>
          <p:cNvSpPr txBox="1"/>
          <p:nvPr/>
        </p:nvSpPr>
        <p:spPr>
          <a:xfrm>
            <a:off x="865908" y="1163783"/>
            <a:ext cx="10515600" cy="985057"/>
          </a:xfrm>
          <a:prstGeom prst="rect">
            <a:avLst/>
          </a:prstGeom>
          <a:noFill/>
        </p:spPr>
        <p:txBody>
          <a:bodyPr wrap="square" rtlCol="0">
            <a:noAutofit/>
          </a:bodyPr>
          <a:lstStyle/>
          <a:p>
            <a:r>
              <a:rPr lang="en-GB" sz="2400" dirty="0" smtClean="0"/>
              <a:t>b</a:t>
            </a:r>
            <a:r>
              <a:rPr lang="en-GB" sz="2400" dirty="0"/>
              <a:t>) Comments about whether the researchers are measuring the right outcomes</a:t>
            </a:r>
          </a:p>
          <a:p>
            <a:endParaRPr lang="en-GB" sz="2800" dirty="0"/>
          </a:p>
          <a:p>
            <a:endParaRPr lang="en-GB" sz="2800" dirty="0"/>
          </a:p>
        </p:txBody>
      </p:sp>
      <p:sp>
        <p:nvSpPr>
          <p:cNvPr id="2" name="Title 1"/>
          <p:cNvSpPr>
            <a:spLocks noGrp="1"/>
          </p:cNvSpPr>
          <p:nvPr>
            <p:ph type="title"/>
          </p:nvPr>
        </p:nvSpPr>
        <p:spPr>
          <a:xfrm>
            <a:off x="865908" y="170729"/>
            <a:ext cx="10515600" cy="993054"/>
          </a:xfrm>
        </p:spPr>
        <p:txBody>
          <a:bodyPr>
            <a:noAutofit/>
          </a:bodyPr>
          <a:lstStyle/>
          <a:p>
            <a:r>
              <a:rPr lang="en-GB" sz="4000" dirty="0" smtClean="0"/>
              <a:t>3.5 Feedback quiz</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79080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3281" y="5238234"/>
            <a:ext cx="10962634" cy="1343346"/>
          </a:xfrm>
          <a:prstGeom prst="rect">
            <a:avLst/>
          </a:prstGeom>
          <a:noFill/>
        </p:spPr>
        <p:txBody>
          <a:bodyPr wrap="square" rtlCol="0">
            <a:noAutofit/>
          </a:bodyPr>
          <a:lstStyle/>
          <a:p>
            <a:r>
              <a:rPr lang="en-GB" sz="2000" dirty="0" smtClean="0"/>
              <a:t>Answer: This is not a good review because:</a:t>
            </a:r>
          </a:p>
          <a:p>
            <a:pPr marL="342900" lvl="0" indent="-342900">
              <a:buFont typeface="Arial" panose="020B0604020202020204" pitchFamily="34" charset="0"/>
              <a:buChar char="•"/>
            </a:pPr>
            <a:r>
              <a:rPr lang="en-US" sz="2000" dirty="0"/>
              <a:t>It mentions challenges without explaining what they might be</a:t>
            </a:r>
            <a:endParaRPr lang="en-GB" sz="2000" dirty="0"/>
          </a:p>
          <a:p>
            <a:pPr marL="342900" lvl="0" indent="-342900">
              <a:buFont typeface="Arial" panose="020B0604020202020204" pitchFamily="34" charset="0"/>
              <a:buChar char="•"/>
            </a:pPr>
            <a:r>
              <a:rPr lang="en-US" sz="2000" dirty="0"/>
              <a:t>It </a:t>
            </a:r>
            <a:r>
              <a:rPr lang="en-US" sz="2000" dirty="0" err="1"/>
              <a:t>criticises</a:t>
            </a:r>
            <a:r>
              <a:rPr lang="en-US" sz="2000" dirty="0"/>
              <a:t> without offering any constructive suggestions or practical advice</a:t>
            </a:r>
            <a:endParaRPr lang="en-GB" sz="2000" dirty="0"/>
          </a:p>
          <a:p>
            <a:pPr marL="342900" lvl="0" indent="-342900">
              <a:buFont typeface="Arial" panose="020B0604020202020204" pitchFamily="34" charset="0"/>
              <a:buChar char="•"/>
            </a:pPr>
            <a:r>
              <a:rPr lang="en-US" sz="2000" dirty="0"/>
              <a:t>The reviewer mentions their personal experience but doesn’t share anything meaningful about it</a:t>
            </a:r>
            <a:endParaRPr lang="en-GB" sz="2000" dirty="0"/>
          </a:p>
          <a:p>
            <a:endParaRPr lang="en-GB" sz="2000" dirty="0"/>
          </a:p>
          <a:p>
            <a:endParaRPr lang="en-GB" sz="2800" dirty="0"/>
          </a:p>
        </p:txBody>
      </p:sp>
      <p:sp>
        <p:nvSpPr>
          <p:cNvPr id="9" name="TextBox 8"/>
          <p:cNvSpPr txBox="1"/>
          <p:nvPr/>
        </p:nvSpPr>
        <p:spPr>
          <a:xfrm>
            <a:off x="865908" y="3712960"/>
            <a:ext cx="10710007" cy="900736"/>
          </a:xfrm>
          <a:prstGeom prst="rect">
            <a:avLst/>
          </a:prstGeom>
          <a:noFill/>
        </p:spPr>
        <p:txBody>
          <a:bodyPr wrap="square" rtlCol="0">
            <a:noAutofit/>
          </a:bodyPr>
          <a:lstStyle/>
          <a:p>
            <a:pPr marL="514350" indent="-514350">
              <a:buAutoNum type="romanLcParenR"/>
            </a:pPr>
            <a:r>
              <a:rPr lang="en-GB" sz="2400" dirty="0" smtClean="0"/>
              <a:t>Is this a good review?     (Tick): Yes 			No</a:t>
            </a:r>
          </a:p>
          <a:p>
            <a:pPr marL="514350" indent="-514350">
              <a:buAutoNum type="romanLcParenR"/>
            </a:pPr>
            <a:r>
              <a:rPr lang="en-GB" sz="2400" dirty="0" smtClean="0"/>
              <a:t>Why? (Enter text)</a:t>
            </a:r>
            <a:endParaRPr lang="en-GB" sz="2400" dirty="0"/>
          </a:p>
          <a:p>
            <a:endParaRPr lang="en-GB" sz="2800" dirty="0"/>
          </a:p>
          <a:p>
            <a:endParaRPr lang="en-GB" sz="2800" dirty="0"/>
          </a:p>
        </p:txBody>
      </p:sp>
      <p:sp>
        <p:nvSpPr>
          <p:cNvPr id="4" name="Rounded Rectangle 3"/>
          <p:cNvSpPr/>
          <p:nvPr/>
        </p:nvSpPr>
        <p:spPr>
          <a:xfrm>
            <a:off x="865908" y="1777069"/>
            <a:ext cx="10917750" cy="1311353"/>
          </a:xfrm>
          <a:prstGeom prst="roundRect">
            <a:avLst/>
          </a:prstGeom>
          <a:gradFill flip="none" rotWithShape="1">
            <a:gsLst>
              <a:gs pos="0">
                <a:schemeClr val="accent6">
                  <a:lumMod val="20000"/>
                  <a:lumOff val="80000"/>
                </a:schemeClr>
              </a:gs>
              <a:gs pos="100000">
                <a:schemeClr val="accent6">
                  <a:lumMod val="60000"/>
                  <a:lumOff val="40000"/>
                </a:schemeClr>
              </a:gs>
            </a:gsLst>
            <a:lin ang="5400000" scaled="1"/>
            <a:tileRect/>
          </a:gradFill>
          <a:ln w="25400">
            <a:solidFill>
              <a:srgbClr val="76BC4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noAutofit/>
          </a:bodyPr>
          <a:lstStyle/>
          <a:p>
            <a:r>
              <a:rPr lang="en-GB" sz="2000" dirty="0">
                <a:solidFill>
                  <a:schemeClr val="tx1"/>
                </a:solidFill>
              </a:rPr>
              <a:t>“Interviews with bereaved carers sounds like a good idea in theory, but in practice there would be a lot of challenges.  It seems like the researchers don’t really understand what it’s like to be in that situation and haven’t thought about the best way to go about it.” </a:t>
            </a:r>
            <a:endParaRPr lang="en-GB" dirty="0"/>
          </a:p>
        </p:txBody>
      </p:sp>
      <p:sp>
        <p:nvSpPr>
          <p:cNvPr id="6" name="TextBox 5"/>
          <p:cNvSpPr txBox="1"/>
          <p:nvPr/>
        </p:nvSpPr>
        <p:spPr>
          <a:xfrm>
            <a:off x="865908" y="1163783"/>
            <a:ext cx="10515600" cy="985057"/>
          </a:xfrm>
          <a:prstGeom prst="rect">
            <a:avLst/>
          </a:prstGeom>
          <a:noFill/>
        </p:spPr>
        <p:txBody>
          <a:bodyPr wrap="square" rtlCol="0">
            <a:noAutofit/>
          </a:bodyPr>
          <a:lstStyle/>
          <a:p>
            <a:r>
              <a:rPr lang="en-GB" sz="2400" dirty="0" smtClean="0"/>
              <a:t>c</a:t>
            </a:r>
            <a:r>
              <a:rPr lang="en-GB" sz="2400" dirty="0"/>
              <a:t>) Comments about whether you think the research would work in practice</a:t>
            </a:r>
          </a:p>
          <a:p>
            <a:endParaRPr lang="en-GB" sz="2800" dirty="0"/>
          </a:p>
          <a:p>
            <a:endParaRPr lang="en-GB" sz="2800" dirty="0"/>
          </a:p>
        </p:txBody>
      </p:sp>
      <p:sp>
        <p:nvSpPr>
          <p:cNvPr id="2" name="Title 1"/>
          <p:cNvSpPr>
            <a:spLocks noGrp="1"/>
          </p:cNvSpPr>
          <p:nvPr>
            <p:ph type="title"/>
          </p:nvPr>
        </p:nvSpPr>
        <p:spPr>
          <a:xfrm>
            <a:off x="865908" y="170729"/>
            <a:ext cx="10515600" cy="993054"/>
          </a:xfrm>
        </p:spPr>
        <p:txBody>
          <a:bodyPr>
            <a:noAutofit/>
          </a:bodyPr>
          <a:lstStyle/>
          <a:p>
            <a:r>
              <a:rPr lang="en-GB" sz="4000" dirty="0" smtClean="0"/>
              <a:t>3.5 Feedback quiz</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022092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21024" y="3720879"/>
            <a:ext cx="10962634" cy="1343346"/>
          </a:xfrm>
          <a:prstGeom prst="rect">
            <a:avLst/>
          </a:prstGeom>
          <a:noFill/>
        </p:spPr>
        <p:txBody>
          <a:bodyPr wrap="square" rtlCol="0">
            <a:noAutofit/>
          </a:bodyPr>
          <a:lstStyle/>
          <a:p>
            <a:r>
              <a:rPr lang="en-GB" sz="2000" dirty="0"/>
              <a:t>A better example might be</a:t>
            </a:r>
            <a:r>
              <a:rPr lang="en-GB" sz="2000" dirty="0" smtClean="0"/>
              <a:t>:</a:t>
            </a:r>
          </a:p>
          <a:p>
            <a:endParaRPr lang="en-GB" sz="2000" dirty="0"/>
          </a:p>
          <a:p>
            <a:r>
              <a:rPr lang="en-US" sz="2000" dirty="0"/>
              <a:t>“Interviews with bereaved </a:t>
            </a:r>
            <a:r>
              <a:rPr lang="en-US" sz="2000" dirty="0" err="1"/>
              <a:t>carers</a:t>
            </a:r>
            <a:r>
              <a:rPr lang="en-US" sz="2000" dirty="0"/>
              <a:t> could be an invaluable source to help understand the patient's experience, but a great deal of care will need to be taken over the timing of this discussion. If it takes place too soon after the death, the views of the </a:t>
            </a:r>
            <a:r>
              <a:rPr lang="en-US" sz="2000" dirty="0" err="1"/>
              <a:t>carers</a:t>
            </a:r>
            <a:r>
              <a:rPr lang="en-US" sz="2000" dirty="0"/>
              <a:t> may be significantly different to those obtained a few months later, leading to either a more positive or negative view of the patient’s care. As a </a:t>
            </a:r>
            <a:r>
              <a:rPr lang="en-US" sz="2000" dirty="0" err="1"/>
              <a:t>carer</a:t>
            </a:r>
            <a:r>
              <a:rPr lang="en-US" sz="2000" dirty="0"/>
              <a:t> who lived in a different area to my deceased mother, how would I have been traced to participate in the research?”</a:t>
            </a:r>
            <a:endParaRPr lang="en-GB" sz="2000" dirty="0"/>
          </a:p>
          <a:p>
            <a:endParaRPr lang="en-GB" sz="2000" dirty="0"/>
          </a:p>
          <a:p>
            <a:endParaRPr lang="en-GB" sz="2800" dirty="0"/>
          </a:p>
        </p:txBody>
      </p:sp>
      <p:sp>
        <p:nvSpPr>
          <p:cNvPr id="4" name="Rounded Rectangle 3"/>
          <p:cNvSpPr/>
          <p:nvPr/>
        </p:nvSpPr>
        <p:spPr>
          <a:xfrm>
            <a:off x="865908" y="1777069"/>
            <a:ext cx="10917750" cy="1311353"/>
          </a:xfrm>
          <a:prstGeom prst="roundRect">
            <a:avLst/>
          </a:prstGeom>
          <a:gradFill flip="none" rotWithShape="1">
            <a:gsLst>
              <a:gs pos="0">
                <a:schemeClr val="accent6">
                  <a:lumMod val="20000"/>
                  <a:lumOff val="80000"/>
                </a:schemeClr>
              </a:gs>
              <a:gs pos="100000">
                <a:schemeClr val="accent6">
                  <a:lumMod val="60000"/>
                  <a:lumOff val="40000"/>
                </a:schemeClr>
              </a:gs>
            </a:gsLst>
            <a:lin ang="5400000" scaled="1"/>
            <a:tileRect/>
          </a:gradFill>
          <a:ln w="25400">
            <a:solidFill>
              <a:srgbClr val="76BC4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noAutofit/>
          </a:bodyPr>
          <a:lstStyle/>
          <a:p>
            <a:r>
              <a:rPr lang="en-GB" sz="2000" dirty="0">
                <a:solidFill>
                  <a:schemeClr val="tx1"/>
                </a:solidFill>
              </a:rPr>
              <a:t>“Interviews with bereaved carers sounds like a good idea in theory, but in practice there would be a lot of challenges.  It seems like the researchers don’t really understand what it’s like to be in that situation and haven’t thought about the best way to go about it.” </a:t>
            </a:r>
            <a:endParaRPr lang="en-GB" dirty="0"/>
          </a:p>
        </p:txBody>
      </p:sp>
      <p:sp>
        <p:nvSpPr>
          <p:cNvPr id="6" name="TextBox 5"/>
          <p:cNvSpPr txBox="1"/>
          <p:nvPr/>
        </p:nvSpPr>
        <p:spPr>
          <a:xfrm>
            <a:off x="865908" y="1163783"/>
            <a:ext cx="10515600" cy="985057"/>
          </a:xfrm>
          <a:prstGeom prst="rect">
            <a:avLst/>
          </a:prstGeom>
          <a:noFill/>
        </p:spPr>
        <p:txBody>
          <a:bodyPr wrap="square" rtlCol="0">
            <a:noAutofit/>
          </a:bodyPr>
          <a:lstStyle/>
          <a:p>
            <a:r>
              <a:rPr lang="en-GB" sz="2400" dirty="0" smtClean="0"/>
              <a:t>c</a:t>
            </a:r>
            <a:r>
              <a:rPr lang="en-GB" sz="2400" dirty="0"/>
              <a:t>) Comments about whether you think the research would work in practice</a:t>
            </a:r>
          </a:p>
          <a:p>
            <a:endParaRPr lang="en-GB" sz="2800" dirty="0"/>
          </a:p>
          <a:p>
            <a:endParaRPr lang="en-GB" sz="2800" dirty="0"/>
          </a:p>
        </p:txBody>
      </p:sp>
      <p:sp>
        <p:nvSpPr>
          <p:cNvPr id="2" name="Title 1"/>
          <p:cNvSpPr>
            <a:spLocks noGrp="1"/>
          </p:cNvSpPr>
          <p:nvPr>
            <p:ph type="title"/>
          </p:nvPr>
        </p:nvSpPr>
        <p:spPr>
          <a:xfrm>
            <a:off x="865908" y="170729"/>
            <a:ext cx="10515600" cy="993054"/>
          </a:xfrm>
        </p:spPr>
        <p:txBody>
          <a:bodyPr>
            <a:noAutofit/>
          </a:bodyPr>
          <a:lstStyle/>
          <a:p>
            <a:r>
              <a:rPr lang="en-GB" sz="4000" dirty="0" smtClean="0"/>
              <a:t>3.5 Feedback quiz</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45552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3281" y="5238234"/>
            <a:ext cx="10962634" cy="1343346"/>
          </a:xfrm>
          <a:prstGeom prst="rect">
            <a:avLst/>
          </a:prstGeom>
          <a:noFill/>
        </p:spPr>
        <p:txBody>
          <a:bodyPr wrap="square" rtlCol="0">
            <a:noAutofit/>
          </a:bodyPr>
          <a:lstStyle/>
          <a:p>
            <a:r>
              <a:rPr lang="en-GB" sz="2000" dirty="0" smtClean="0"/>
              <a:t>Answer: This is a good review because:</a:t>
            </a:r>
          </a:p>
          <a:p>
            <a:pPr marL="342900" indent="-342900">
              <a:buFont typeface="Arial" panose="020B0604020202020204" pitchFamily="34" charset="0"/>
              <a:buChar char="•"/>
            </a:pPr>
            <a:r>
              <a:rPr lang="en-GB" sz="2000" dirty="0"/>
              <a:t>It provides positive, practical suggestions for sharing results with patients, carers and service users.</a:t>
            </a:r>
          </a:p>
          <a:p>
            <a:endParaRPr lang="en-GB" sz="2800" dirty="0"/>
          </a:p>
        </p:txBody>
      </p:sp>
      <p:sp>
        <p:nvSpPr>
          <p:cNvPr id="9" name="TextBox 8"/>
          <p:cNvSpPr txBox="1"/>
          <p:nvPr/>
        </p:nvSpPr>
        <p:spPr>
          <a:xfrm>
            <a:off x="865908" y="3712960"/>
            <a:ext cx="10710007" cy="900736"/>
          </a:xfrm>
          <a:prstGeom prst="rect">
            <a:avLst/>
          </a:prstGeom>
          <a:noFill/>
        </p:spPr>
        <p:txBody>
          <a:bodyPr wrap="square" rtlCol="0">
            <a:noAutofit/>
          </a:bodyPr>
          <a:lstStyle/>
          <a:p>
            <a:pPr marL="514350" indent="-514350">
              <a:buAutoNum type="romanLcParenR"/>
            </a:pPr>
            <a:r>
              <a:rPr lang="en-GB" sz="2400" dirty="0" smtClean="0"/>
              <a:t>Is this a good review?     (Tick): Yes 			No</a:t>
            </a:r>
          </a:p>
          <a:p>
            <a:pPr marL="514350" indent="-514350">
              <a:buAutoNum type="romanLcParenR"/>
            </a:pPr>
            <a:r>
              <a:rPr lang="en-GB" sz="2400" dirty="0" smtClean="0"/>
              <a:t>Why? (Enter text)</a:t>
            </a:r>
            <a:endParaRPr lang="en-GB" sz="2400" dirty="0"/>
          </a:p>
          <a:p>
            <a:endParaRPr lang="en-GB" sz="2800" dirty="0"/>
          </a:p>
          <a:p>
            <a:endParaRPr lang="en-GB" sz="2800" dirty="0"/>
          </a:p>
        </p:txBody>
      </p:sp>
      <p:sp>
        <p:nvSpPr>
          <p:cNvPr id="4" name="Rounded Rectangle 3"/>
          <p:cNvSpPr/>
          <p:nvPr/>
        </p:nvSpPr>
        <p:spPr>
          <a:xfrm>
            <a:off x="865908" y="1777069"/>
            <a:ext cx="10917750" cy="1311353"/>
          </a:xfrm>
          <a:prstGeom prst="roundRect">
            <a:avLst/>
          </a:prstGeom>
          <a:gradFill flip="none" rotWithShape="1">
            <a:gsLst>
              <a:gs pos="0">
                <a:schemeClr val="accent6">
                  <a:lumMod val="20000"/>
                  <a:lumOff val="80000"/>
                </a:schemeClr>
              </a:gs>
              <a:gs pos="100000">
                <a:schemeClr val="accent6">
                  <a:lumMod val="60000"/>
                  <a:lumOff val="40000"/>
                </a:schemeClr>
              </a:gs>
            </a:gsLst>
            <a:lin ang="5400000" scaled="1"/>
            <a:tileRect/>
          </a:gradFill>
          <a:ln w="25400">
            <a:solidFill>
              <a:srgbClr val="76BC4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noAutofit/>
          </a:bodyPr>
          <a:lstStyle/>
          <a:p>
            <a:r>
              <a:rPr lang="en-GB" sz="2000" dirty="0">
                <a:solidFill>
                  <a:schemeClr val="tx1"/>
                </a:solidFill>
              </a:rPr>
              <a:t>“The findings should be discussed with a group of patients to help develop recommendations for implementation (if successful) that reflect the patient experience and perspective. It might be possible to do this on an </a:t>
            </a:r>
            <a:r>
              <a:rPr lang="en-GB" sz="2000" dirty="0" smtClean="0">
                <a:solidFill>
                  <a:schemeClr val="tx1"/>
                </a:solidFill>
              </a:rPr>
              <a:t>internet discussion </a:t>
            </a:r>
            <a:r>
              <a:rPr lang="en-GB" sz="2000" dirty="0">
                <a:solidFill>
                  <a:schemeClr val="tx1"/>
                </a:solidFill>
              </a:rPr>
              <a:t>forum on a website such as Asthma UK's.”</a:t>
            </a:r>
          </a:p>
        </p:txBody>
      </p:sp>
      <p:sp>
        <p:nvSpPr>
          <p:cNvPr id="6" name="TextBox 5"/>
          <p:cNvSpPr txBox="1"/>
          <p:nvPr/>
        </p:nvSpPr>
        <p:spPr>
          <a:xfrm>
            <a:off x="865908" y="1163783"/>
            <a:ext cx="10515600" cy="985057"/>
          </a:xfrm>
          <a:prstGeom prst="rect">
            <a:avLst/>
          </a:prstGeom>
          <a:noFill/>
        </p:spPr>
        <p:txBody>
          <a:bodyPr wrap="square" rtlCol="0">
            <a:noAutofit/>
          </a:bodyPr>
          <a:lstStyle/>
          <a:p>
            <a:r>
              <a:rPr lang="en-GB" sz="2400" dirty="0" smtClean="0"/>
              <a:t>d</a:t>
            </a:r>
            <a:r>
              <a:rPr lang="en-GB" sz="2400" dirty="0"/>
              <a:t>) Comments about impact and dissemination</a:t>
            </a:r>
            <a:endParaRPr lang="en-GB" sz="2800" dirty="0" smtClean="0"/>
          </a:p>
          <a:p>
            <a:endParaRPr lang="en-GB" sz="2800" dirty="0"/>
          </a:p>
        </p:txBody>
      </p:sp>
      <p:sp>
        <p:nvSpPr>
          <p:cNvPr id="2" name="Title 1"/>
          <p:cNvSpPr>
            <a:spLocks noGrp="1"/>
          </p:cNvSpPr>
          <p:nvPr>
            <p:ph type="title"/>
          </p:nvPr>
        </p:nvSpPr>
        <p:spPr>
          <a:xfrm>
            <a:off x="865908" y="170729"/>
            <a:ext cx="10515600" cy="993054"/>
          </a:xfrm>
        </p:spPr>
        <p:txBody>
          <a:bodyPr>
            <a:noAutofit/>
          </a:bodyPr>
          <a:lstStyle/>
          <a:p>
            <a:r>
              <a:rPr lang="en-GB" sz="4000" dirty="0" smtClean="0"/>
              <a:t>3.5 Feedback quiz</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297899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42391" y="4826754"/>
            <a:ext cx="10962634" cy="1343346"/>
          </a:xfrm>
          <a:prstGeom prst="rect">
            <a:avLst/>
          </a:prstGeom>
          <a:noFill/>
        </p:spPr>
        <p:txBody>
          <a:bodyPr wrap="square" rtlCol="0">
            <a:noAutofit/>
          </a:bodyPr>
          <a:lstStyle/>
          <a:p>
            <a:r>
              <a:rPr lang="en-GB" sz="2000" dirty="0" smtClean="0"/>
              <a:t>Answer: This is a not a good review because:</a:t>
            </a:r>
          </a:p>
          <a:p>
            <a:pPr marL="342900" indent="-342900">
              <a:buFont typeface="Arial" panose="020B0604020202020204" pitchFamily="34" charset="0"/>
              <a:buChar char="•"/>
            </a:pPr>
            <a:r>
              <a:rPr lang="en-US" sz="2000" dirty="0"/>
              <a:t>While this comment highlights the lack of PPI, it does not provide suggestions on how the research team could improve the proposed PPI</a:t>
            </a:r>
            <a:r>
              <a:rPr lang="en-US" sz="2000" dirty="0" smtClean="0"/>
              <a:t>.</a:t>
            </a:r>
          </a:p>
          <a:p>
            <a:pPr marL="342900" indent="-342900">
              <a:buFont typeface="Arial" panose="020B0604020202020204" pitchFamily="34" charset="0"/>
              <a:buChar char="•"/>
            </a:pPr>
            <a:r>
              <a:rPr lang="en-GB" sz="2000" dirty="0"/>
              <a:t>The review should be written in plain English so it is easier for all members of the funding committee to understand. Phrases such as ‘fait accompli’ (which means something that has already been decided and cannot be changed) are not plain English</a:t>
            </a:r>
            <a:endParaRPr lang="en-GB" sz="2000" dirty="0"/>
          </a:p>
        </p:txBody>
      </p:sp>
      <p:sp>
        <p:nvSpPr>
          <p:cNvPr id="9" name="TextBox 8"/>
          <p:cNvSpPr txBox="1"/>
          <p:nvPr/>
        </p:nvSpPr>
        <p:spPr>
          <a:xfrm>
            <a:off x="865908" y="3712960"/>
            <a:ext cx="10710007" cy="900736"/>
          </a:xfrm>
          <a:prstGeom prst="rect">
            <a:avLst/>
          </a:prstGeom>
          <a:noFill/>
        </p:spPr>
        <p:txBody>
          <a:bodyPr wrap="square" rtlCol="0">
            <a:noAutofit/>
          </a:bodyPr>
          <a:lstStyle/>
          <a:p>
            <a:pPr marL="514350" indent="-514350">
              <a:buAutoNum type="romanLcParenR"/>
            </a:pPr>
            <a:r>
              <a:rPr lang="en-GB" sz="2400" dirty="0" smtClean="0"/>
              <a:t>Is this a good review?     (Tick): Yes 			No</a:t>
            </a:r>
          </a:p>
          <a:p>
            <a:pPr marL="514350" indent="-514350">
              <a:buAutoNum type="romanLcParenR"/>
            </a:pPr>
            <a:r>
              <a:rPr lang="en-GB" sz="2400" dirty="0" smtClean="0"/>
              <a:t>Why? (Enter text)</a:t>
            </a:r>
            <a:endParaRPr lang="en-GB" sz="2400" dirty="0"/>
          </a:p>
          <a:p>
            <a:endParaRPr lang="en-GB" sz="2800" dirty="0"/>
          </a:p>
          <a:p>
            <a:endParaRPr lang="en-GB" sz="2800" dirty="0"/>
          </a:p>
        </p:txBody>
      </p:sp>
      <p:sp>
        <p:nvSpPr>
          <p:cNvPr id="6" name="TextBox 5"/>
          <p:cNvSpPr txBox="1"/>
          <p:nvPr/>
        </p:nvSpPr>
        <p:spPr>
          <a:xfrm>
            <a:off x="865908" y="1163783"/>
            <a:ext cx="10515600" cy="985057"/>
          </a:xfrm>
          <a:prstGeom prst="rect">
            <a:avLst/>
          </a:prstGeom>
          <a:noFill/>
        </p:spPr>
        <p:txBody>
          <a:bodyPr wrap="square" rtlCol="0">
            <a:noAutofit/>
          </a:bodyPr>
          <a:lstStyle/>
          <a:p>
            <a:r>
              <a:rPr lang="en-GB" sz="2400" dirty="0" smtClean="0"/>
              <a:t>e) </a:t>
            </a:r>
            <a:r>
              <a:rPr lang="en-GB" sz="2400" dirty="0"/>
              <a:t>Comments about the patient and public involvement in the proposal</a:t>
            </a:r>
            <a:endParaRPr lang="en-GB" sz="2800" dirty="0"/>
          </a:p>
        </p:txBody>
      </p:sp>
      <p:sp>
        <p:nvSpPr>
          <p:cNvPr id="4" name="Rounded Rectangle 3"/>
          <p:cNvSpPr/>
          <p:nvPr/>
        </p:nvSpPr>
        <p:spPr>
          <a:xfrm>
            <a:off x="865908" y="1777069"/>
            <a:ext cx="10917750" cy="1545251"/>
          </a:xfrm>
          <a:prstGeom prst="roundRect">
            <a:avLst/>
          </a:prstGeom>
          <a:gradFill flip="none" rotWithShape="1">
            <a:gsLst>
              <a:gs pos="0">
                <a:schemeClr val="accent6">
                  <a:lumMod val="20000"/>
                  <a:lumOff val="80000"/>
                </a:schemeClr>
              </a:gs>
              <a:gs pos="100000">
                <a:schemeClr val="accent6">
                  <a:lumMod val="60000"/>
                  <a:lumOff val="40000"/>
                </a:schemeClr>
              </a:gs>
            </a:gsLst>
            <a:lin ang="5400000" scaled="1"/>
            <a:tileRect/>
          </a:gradFill>
          <a:ln w="25400">
            <a:solidFill>
              <a:srgbClr val="76BC4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noAutofit/>
          </a:bodyPr>
          <a:lstStyle/>
          <a:p>
            <a:r>
              <a:rPr lang="en-US" sz="2000" dirty="0">
                <a:solidFill>
                  <a:schemeClr val="tx1"/>
                </a:solidFill>
              </a:rPr>
              <a:t>“The PPI is disappointing. Simply using groups to ‘trawl’ for information is not involvement. Prostate groups in the UK are some of the most advanced male cancer groups. The skills they have in all aspects of this study are not being </a:t>
            </a:r>
            <a:r>
              <a:rPr lang="en-US" sz="2000" dirty="0" err="1">
                <a:solidFill>
                  <a:schemeClr val="tx1"/>
                </a:solidFill>
              </a:rPr>
              <a:t>utilised</a:t>
            </a:r>
            <a:r>
              <a:rPr lang="en-US" sz="2000" dirty="0">
                <a:solidFill>
                  <a:schemeClr val="tx1"/>
                </a:solidFill>
              </a:rPr>
              <a:t> in the best way. Simply put, a bit of consultation and a fait accompli of the finished article is not involvement. Poorly thought out and sad to see</a:t>
            </a:r>
            <a:r>
              <a:rPr lang="en-US" sz="2000" dirty="0" smtClean="0">
                <a:solidFill>
                  <a:schemeClr val="tx1"/>
                </a:solidFill>
              </a:rPr>
              <a:t>…”</a:t>
            </a:r>
            <a:endParaRPr lang="en-GB" sz="2000" dirty="0">
              <a:solidFill>
                <a:schemeClr val="tx1"/>
              </a:solidFill>
            </a:endParaRPr>
          </a:p>
        </p:txBody>
      </p:sp>
      <p:sp>
        <p:nvSpPr>
          <p:cNvPr id="2" name="Title 1"/>
          <p:cNvSpPr>
            <a:spLocks noGrp="1"/>
          </p:cNvSpPr>
          <p:nvPr>
            <p:ph type="title"/>
          </p:nvPr>
        </p:nvSpPr>
        <p:spPr>
          <a:xfrm>
            <a:off x="865908" y="170729"/>
            <a:ext cx="10515600" cy="993054"/>
          </a:xfrm>
        </p:spPr>
        <p:txBody>
          <a:bodyPr>
            <a:noAutofit/>
          </a:bodyPr>
          <a:lstStyle/>
          <a:p>
            <a:r>
              <a:rPr lang="en-GB" sz="4000" dirty="0" smtClean="0"/>
              <a:t>3.5 Feedback quiz</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131208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5908" y="3429000"/>
            <a:ext cx="10731732" cy="3416320"/>
          </a:xfrm>
          <a:prstGeom prst="rect">
            <a:avLst/>
          </a:prstGeom>
        </p:spPr>
        <p:txBody>
          <a:bodyPr wrap="square">
            <a:spAutoFit/>
          </a:bodyPr>
          <a:lstStyle/>
          <a:p>
            <a:r>
              <a:rPr lang="en-GB" dirty="0"/>
              <a:t>A better example might be</a:t>
            </a:r>
            <a:r>
              <a:rPr lang="en-GB" dirty="0" smtClean="0"/>
              <a:t>:</a:t>
            </a:r>
          </a:p>
          <a:p>
            <a:endParaRPr lang="en-GB" sz="1200" dirty="0"/>
          </a:p>
          <a:p>
            <a:r>
              <a:rPr lang="en-GB" dirty="0"/>
              <a:t>“It is evident that the research team made efforts to engage with patients and charities initially, in order to identify important areas for research.  Having agreed these, it would be good to further involve these groups as they have valuable experience to draw on.  Please could the research team think about the following aspects</a:t>
            </a:r>
            <a:r>
              <a:rPr lang="en-GB" dirty="0" smtClean="0"/>
              <a:t>:</a:t>
            </a:r>
            <a:endParaRPr lang="en-GB" dirty="0"/>
          </a:p>
          <a:p>
            <a:pPr marL="285750" indent="-285750">
              <a:buClr>
                <a:srgbClr val="76BC43"/>
              </a:buClr>
              <a:buFont typeface="Arial" panose="020B0604020202020204" pitchFamily="34" charset="0"/>
              <a:buChar char="•"/>
            </a:pPr>
            <a:r>
              <a:rPr lang="en-GB" dirty="0" smtClean="0"/>
              <a:t>Will </a:t>
            </a:r>
            <a:r>
              <a:rPr lang="en-GB" dirty="0"/>
              <a:t>patient groups be involved in deciding what would be manageable for participants and what their concerns might be? </a:t>
            </a:r>
          </a:p>
          <a:p>
            <a:pPr marL="285750" indent="-285750">
              <a:buClr>
                <a:srgbClr val="76BC43"/>
              </a:buClr>
              <a:buFont typeface="Arial" panose="020B0604020202020204" pitchFamily="34" charset="0"/>
              <a:buChar char="•"/>
            </a:pPr>
            <a:r>
              <a:rPr lang="en-GB" dirty="0" smtClean="0"/>
              <a:t>Is </a:t>
            </a:r>
            <a:r>
              <a:rPr lang="en-GB" dirty="0"/>
              <a:t>there a specific experienced member of the research team responsible for co-ordinating, supporting and delivering patient and public involvement activities?</a:t>
            </a:r>
          </a:p>
          <a:p>
            <a:pPr marL="285750" indent="-285750">
              <a:buClr>
                <a:srgbClr val="76BC43"/>
              </a:buClr>
              <a:buFont typeface="Arial" panose="020B0604020202020204" pitchFamily="34" charset="0"/>
              <a:buChar char="•"/>
            </a:pPr>
            <a:r>
              <a:rPr lang="en-GB" dirty="0" smtClean="0"/>
              <a:t>Would </a:t>
            </a:r>
            <a:r>
              <a:rPr lang="en-GB" dirty="0"/>
              <a:t>the team consider asking patients if possible to keep a brief diary (which could form part of the patient information sheet and be attached to the back), in order for them to be able to note any changes in their health or any queries that they might have while taking part? It could also be available online?”</a:t>
            </a:r>
          </a:p>
        </p:txBody>
      </p:sp>
      <p:sp>
        <p:nvSpPr>
          <p:cNvPr id="4" name="Rounded Rectangle 3"/>
          <p:cNvSpPr/>
          <p:nvPr/>
        </p:nvSpPr>
        <p:spPr>
          <a:xfrm>
            <a:off x="865908" y="1777069"/>
            <a:ext cx="10917750" cy="1502688"/>
          </a:xfrm>
          <a:prstGeom prst="roundRect">
            <a:avLst/>
          </a:prstGeom>
          <a:gradFill flip="none" rotWithShape="1">
            <a:gsLst>
              <a:gs pos="0">
                <a:schemeClr val="accent6">
                  <a:lumMod val="20000"/>
                  <a:lumOff val="80000"/>
                </a:schemeClr>
              </a:gs>
              <a:gs pos="100000">
                <a:schemeClr val="accent6">
                  <a:lumMod val="60000"/>
                  <a:lumOff val="40000"/>
                </a:schemeClr>
              </a:gs>
            </a:gsLst>
            <a:lin ang="5400000" scaled="1"/>
            <a:tileRect/>
          </a:gradFill>
          <a:ln w="25400">
            <a:solidFill>
              <a:srgbClr val="76BC4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noAutofit/>
          </a:bodyPr>
          <a:lstStyle/>
          <a:p>
            <a:r>
              <a:rPr lang="en-US" sz="2000" dirty="0">
                <a:solidFill>
                  <a:schemeClr val="tx1"/>
                </a:solidFill>
              </a:rPr>
              <a:t>“The PPI is disappointing. Simply using groups to ‘trawl’ for information is not involvement. Prostate groups in the UK are some of the most advanced male cancer groups. The skills they have in all aspects of this study are not being </a:t>
            </a:r>
            <a:r>
              <a:rPr lang="en-US" sz="2000" dirty="0" err="1">
                <a:solidFill>
                  <a:schemeClr val="tx1"/>
                </a:solidFill>
              </a:rPr>
              <a:t>utilised</a:t>
            </a:r>
            <a:r>
              <a:rPr lang="en-US" sz="2000" dirty="0">
                <a:solidFill>
                  <a:schemeClr val="tx1"/>
                </a:solidFill>
              </a:rPr>
              <a:t> in the best way. Simply put, a bit of consultation and a fait accompli of the finished article is not involvement. Poorly thought out and sad to see</a:t>
            </a:r>
            <a:r>
              <a:rPr lang="en-US" sz="2000" dirty="0" smtClean="0">
                <a:solidFill>
                  <a:schemeClr val="tx1"/>
                </a:solidFill>
              </a:rPr>
              <a:t>…”</a:t>
            </a:r>
            <a:endParaRPr lang="en-GB" sz="2000" dirty="0">
              <a:solidFill>
                <a:schemeClr val="tx1"/>
              </a:solidFill>
            </a:endParaRPr>
          </a:p>
        </p:txBody>
      </p:sp>
      <p:sp>
        <p:nvSpPr>
          <p:cNvPr id="6" name="TextBox 5"/>
          <p:cNvSpPr txBox="1"/>
          <p:nvPr/>
        </p:nvSpPr>
        <p:spPr>
          <a:xfrm>
            <a:off x="865908" y="1163783"/>
            <a:ext cx="10515600" cy="985057"/>
          </a:xfrm>
          <a:prstGeom prst="rect">
            <a:avLst/>
          </a:prstGeom>
          <a:noFill/>
        </p:spPr>
        <p:txBody>
          <a:bodyPr wrap="square" rtlCol="0">
            <a:noAutofit/>
          </a:bodyPr>
          <a:lstStyle/>
          <a:p>
            <a:r>
              <a:rPr lang="en-GB" sz="2400" dirty="0" smtClean="0"/>
              <a:t>e) </a:t>
            </a:r>
            <a:r>
              <a:rPr lang="en-GB" sz="2400" dirty="0"/>
              <a:t>Comments about the patient and public involvement in the proposal</a:t>
            </a:r>
            <a:endParaRPr lang="en-GB" sz="2800" dirty="0"/>
          </a:p>
        </p:txBody>
      </p:sp>
      <p:sp>
        <p:nvSpPr>
          <p:cNvPr id="2" name="Title 1"/>
          <p:cNvSpPr>
            <a:spLocks noGrp="1"/>
          </p:cNvSpPr>
          <p:nvPr>
            <p:ph type="title"/>
          </p:nvPr>
        </p:nvSpPr>
        <p:spPr>
          <a:xfrm>
            <a:off x="865908" y="170729"/>
            <a:ext cx="10515600" cy="993054"/>
          </a:xfrm>
        </p:spPr>
        <p:txBody>
          <a:bodyPr>
            <a:noAutofit/>
          </a:bodyPr>
          <a:lstStyle/>
          <a:p>
            <a:r>
              <a:rPr lang="en-GB" sz="4000" dirty="0" smtClean="0"/>
              <a:t>3.5 Feedback quiz</a:t>
            </a:r>
            <a:endParaRPr lang="en-GB" sz="4000" dirty="0"/>
          </a:p>
        </p:txBody>
      </p:sp>
      <p:sp>
        <p:nvSpPr>
          <p:cNvPr id="5" name="Rectangle 4"/>
          <p:cNvSpPr/>
          <p:nvPr/>
        </p:nvSpPr>
        <p:spPr>
          <a:xfrm>
            <a:off x="0" y="0"/>
            <a:ext cx="12192000" cy="6858000"/>
          </a:xfrm>
          <a:prstGeom prst="rect">
            <a:avLst/>
          </a:prstGeom>
          <a:noFill/>
          <a:ln w="76200" cap="rnd">
            <a:solidFill>
              <a:srgbClr val="76BC4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40413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3" y="200804"/>
            <a:ext cx="10515600" cy="1325563"/>
          </a:xfrm>
        </p:spPr>
        <p:txBody>
          <a:bodyPr>
            <a:noAutofit/>
          </a:bodyPr>
          <a:lstStyle/>
          <a:p>
            <a:r>
              <a:rPr lang="en-GB" sz="4000" dirty="0" smtClean="0"/>
              <a:t>2 Our public reviewing roles</a:t>
            </a:r>
            <a:endParaRPr lang="en-GB" sz="4000" dirty="0"/>
          </a:p>
        </p:txBody>
      </p:sp>
      <p:sp>
        <p:nvSpPr>
          <p:cNvPr id="4" name="Rectangle 3"/>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24230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4 Meeting and interview skills</a:t>
            </a:r>
            <a:endParaRPr lang="en-GB" sz="4000" dirty="0"/>
          </a:p>
        </p:txBody>
      </p:sp>
      <p:sp>
        <p:nvSpPr>
          <p:cNvPr id="4" name="Rectangle 3"/>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751755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lhouette of seven colleagues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3017894"/>
            <a:ext cx="10058400" cy="3591069"/>
          </a:xfrm>
          <a:prstGeom prst="rect">
            <a:avLst/>
          </a:prstGeom>
        </p:spPr>
      </p:pic>
      <p:sp>
        <p:nvSpPr>
          <p:cNvPr id="7" name="Rounded Rectangular Callout 6"/>
          <p:cNvSpPr/>
          <p:nvPr/>
        </p:nvSpPr>
        <p:spPr>
          <a:xfrm>
            <a:off x="1409700" y="1338350"/>
            <a:ext cx="9745980" cy="1865866"/>
          </a:xfrm>
          <a:prstGeom prst="wedgeRoundRectCallout">
            <a:avLst>
              <a:gd name="adj1" fmla="val 40938"/>
              <a:gd name="adj2" fmla="val 7554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44000" tIns="72000" bIns="72000" rtlCol="0" anchor="ctr"/>
          <a:lstStyle/>
          <a:p>
            <a:pPr lvl="0">
              <a:defRPr/>
            </a:pPr>
            <a:r>
              <a:rPr lang="en-US" sz="2000" b="1" dirty="0">
                <a:solidFill>
                  <a:srgbClr val="F08C21"/>
                </a:solidFill>
              </a:rPr>
              <a:t>Be prepared to contribute. </a:t>
            </a:r>
            <a:r>
              <a:rPr lang="en-US" sz="2000" dirty="0">
                <a:solidFill>
                  <a:sysClr val="windowText" lastClr="000000"/>
                </a:solidFill>
              </a:rPr>
              <a:t>Read the agenda, ask for a list of committee or panel members (search for their profiles online if you would like to know more about them). </a:t>
            </a:r>
            <a:r>
              <a:rPr lang="en-US" sz="2000" dirty="0" smtClean="0">
                <a:solidFill>
                  <a:sysClr val="windowText" lastClr="000000"/>
                </a:solidFill>
              </a:rPr>
              <a:t>Ask the </a:t>
            </a:r>
            <a:r>
              <a:rPr lang="en-US" sz="2000" dirty="0" err="1" smtClean="0">
                <a:solidFill>
                  <a:sysClr val="windowText" lastClr="000000"/>
                </a:solidFill>
              </a:rPr>
              <a:t>organisers</a:t>
            </a:r>
            <a:r>
              <a:rPr lang="en-US" sz="2000" dirty="0" smtClean="0">
                <a:solidFill>
                  <a:sysClr val="windowText" lastClr="000000"/>
                </a:solidFill>
              </a:rPr>
              <a:t> to explain </a:t>
            </a:r>
            <a:r>
              <a:rPr lang="en-US" sz="2000" dirty="0">
                <a:solidFill>
                  <a:sysClr val="windowText" lastClr="000000"/>
                </a:solidFill>
              </a:rPr>
              <a:t>any points you don’t </a:t>
            </a:r>
            <a:r>
              <a:rPr lang="en-US" sz="2000" dirty="0" smtClean="0">
                <a:solidFill>
                  <a:sysClr val="windowText" lastClr="000000"/>
                </a:solidFill>
              </a:rPr>
              <a:t>understand. </a:t>
            </a:r>
            <a:r>
              <a:rPr lang="en-US" sz="2000" dirty="0">
                <a:solidFill>
                  <a:sysClr val="windowText" lastClr="000000"/>
                </a:solidFill>
              </a:rPr>
              <a:t>Is there any guidance? Make notes of points you would like to raise in the meeting.</a:t>
            </a:r>
          </a:p>
        </p:txBody>
      </p:sp>
      <p:sp>
        <p:nvSpPr>
          <p:cNvPr id="10" name="Title 1"/>
          <p:cNvSpPr>
            <a:spLocks noGrp="1"/>
          </p:cNvSpPr>
          <p:nvPr>
            <p:ph type="ctrTitle"/>
          </p:nvPr>
        </p:nvSpPr>
        <p:spPr>
          <a:xfrm>
            <a:off x="666750" y="363567"/>
            <a:ext cx="9144000" cy="763587"/>
          </a:xfrm>
        </p:spPr>
        <p:txBody>
          <a:bodyPr>
            <a:normAutofit/>
          </a:bodyPr>
          <a:lstStyle/>
          <a:p>
            <a:pPr algn="l"/>
            <a:r>
              <a:rPr lang="en-GB" sz="4000" dirty="0" smtClean="0"/>
              <a:t>4.1 Meeting and interview skills</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4287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lhouette of seven colleagues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3017894"/>
            <a:ext cx="10058400" cy="3591069"/>
          </a:xfrm>
          <a:prstGeom prst="rect">
            <a:avLst/>
          </a:prstGeom>
        </p:spPr>
      </p:pic>
      <p:sp>
        <p:nvSpPr>
          <p:cNvPr id="7" name="Rounded Rectangular Callout 6"/>
          <p:cNvSpPr/>
          <p:nvPr/>
        </p:nvSpPr>
        <p:spPr>
          <a:xfrm>
            <a:off x="1409700" y="1338350"/>
            <a:ext cx="9745980" cy="2644249"/>
          </a:xfrm>
          <a:custGeom>
            <a:avLst/>
            <a:gdLst>
              <a:gd name="connsiteX0" fmla="*/ 0 w 9745980"/>
              <a:gd name="connsiteY0" fmla="*/ 310984 h 1865866"/>
              <a:gd name="connsiteX1" fmla="*/ 310984 w 9745980"/>
              <a:gd name="connsiteY1" fmla="*/ 0 h 1865866"/>
              <a:gd name="connsiteX2" fmla="*/ 1624330 w 9745980"/>
              <a:gd name="connsiteY2" fmla="*/ 0 h 1865866"/>
              <a:gd name="connsiteX3" fmla="*/ 1624330 w 9745980"/>
              <a:gd name="connsiteY3" fmla="*/ 0 h 1865866"/>
              <a:gd name="connsiteX4" fmla="*/ 4060825 w 9745980"/>
              <a:gd name="connsiteY4" fmla="*/ 0 h 1865866"/>
              <a:gd name="connsiteX5" fmla="*/ 9434996 w 9745980"/>
              <a:gd name="connsiteY5" fmla="*/ 0 h 1865866"/>
              <a:gd name="connsiteX6" fmla="*/ 9745980 w 9745980"/>
              <a:gd name="connsiteY6" fmla="*/ 310984 h 1865866"/>
              <a:gd name="connsiteX7" fmla="*/ 9745980 w 9745980"/>
              <a:gd name="connsiteY7" fmla="*/ 1088422 h 1865866"/>
              <a:gd name="connsiteX8" fmla="*/ 9745980 w 9745980"/>
              <a:gd name="connsiteY8" fmla="*/ 1088422 h 1865866"/>
              <a:gd name="connsiteX9" fmla="*/ 9745980 w 9745980"/>
              <a:gd name="connsiteY9" fmla="*/ 1554888 h 1865866"/>
              <a:gd name="connsiteX10" fmla="*/ 9745980 w 9745980"/>
              <a:gd name="connsiteY10" fmla="*/ 1554882 h 1865866"/>
              <a:gd name="connsiteX11" fmla="*/ 9434996 w 9745980"/>
              <a:gd name="connsiteY11" fmla="*/ 1865866 h 1865866"/>
              <a:gd name="connsiteX12" fmla="*/ 4060825 w 9745980"/>
              <a:gd name="connsiteY12" fmla="*/ 1865866 h 1865866"/>
              <a:gd name="connsiteX13" fmla="*/ 3276696 w 9745980"/>
              <a:gd name="connsiteY13" fmla="*/ 2625199 h 1865866"/>
              <a:gd name="connsiteX14" fmla="*/ 1624330 w 9745980"/>
              <a:gd name="connsiteY14" fmla="*/ 1865866 h 1865866"/>
              <a:gd name="connsiteX15" fmla="*/ 310984 w 9745980"/>
              <a:gd name="connsiteY15" fmla="*/ 1865866 h 1865866"/>
              <a:gd name="connsiteX16" fmla="*/ 0 w 9745980"/>
              <a:gd name="connsiteY16" fmla="*/ 1554882 h 1865866"/>
              <a:gd name="connsiteX17" fmla="*/ 0 w 9745980"/>
              <a:gd name="connsiteY17" fmla="*/ 1554888 h 1865866"/>
              <a:gd name="connsiteX18" fmla="*/ 0 w 9745980"/>
              <a:gd name="connsiteY18" fmla="*/ 1088422 h 1865866"/>
              <a:gd name="connsiteX19" fmla="*/ 0 w 9745980"/>
              <a:gd name="connsiteY19" fmla="*/ 1088422 h 1865866"/>
              <a:gd name="connsiteX20" fmla="*/ 0 w 9745980"/>
              <a:gd name="connsiteY20" fmla="*/ 310984 h 1865866"/>
              <a:gd name="connsiteX0" fmla="*/ 0 w 9745980"/>
              <a:gd name="connsiteY0" fmla="*/ 310984 h 2625199"/>
              <a:gd name="connsiteX1" fmla="*/ 310984 w 9745980"/>
              <a:gd name="connsiteY1" fmla="*/ 0 h 2625199"/>
              <a:gd name="connsiteX2" fmla="*/ 1624330 w 9745980"/>
              <a:gd name="connsiteY2" fmla="*/ 0 h 2625199"/>
              <a:gd name="connsiteX3" fmla="*/ 1624330 w 9745980"/>
              <a:gd name="connsiteY3" fmla="*/ 0 h 2625199"/>
              <a:gd name="connsiteX4" fmla="*/ 4060825 w 9745980"/>
              <a:gd name="connsiteY4" fmla="*/ 0 h 2625199"/>
              <a:gd name="connsiteX5" fmla="*/ 9434996 w 9745980"/>
              <a:gd name="connsiteY5" fmla="*/ 0 h 2625199"/>
              <a:gd name="connsiteX6" fmla="*/ 9745980 w 9745980"/>
              <a:gd name="connsiteY6" fmla="*/ 310984 h 2625199"/>
              <a:gd name="connsiteX7" fmla="*/ 9745980 w 9745980"/>
              <a:gd name="connsiteY7" fmla="*/ 1088422 h 2625199"/>
              <a:gd name="connsiteX8" fmla="*/ 9745980 w 9745980"/>
              <a:gd name="connsiteY8" fmla="*/ 1088422 h 2625199"/>
              <a:gd name="connsiteX9" fmla="*/ 9745980 w 9745980"/>
              <a:gd name="connsiteY9" fmla="*/ 1554888 h 2625199"/>
              <a:gd name="connsiteX10" fmla="*/ 9745980 w 9745980"/>
              <a:gd name="connsiteY10" fmla="*/ 1554882 h 2625199"/>
              <a:gd name="connsiteX11" fmla="*/ 9434996 w 9745980"/>
              <a:gd name="connsiteY11" fmla="*/ 1865866 h 2625199"/>
              <a:gd name="connsiteX12" fmla="*/ 4060825 w 9745980"/>
              <a:gd name="connsiteY12" fmla="*/ 1865866 h 2625199"/>
              <a:gd name="connsiteX13" fmla="*/ 3276696 w 9745980"/>
              <a:gd name="connsiteY13" fmla="*/ 2625199 h 2625199"/>
              <a:gd name="connsiteX14" fmla="*/ 3653155 w 9745980"/>
              <a:gd name="connsiteY14" fmla="*/ 1875391 h 2625199"/>
              <a:gd name="connsiteX15" fmla="*/ 310984 w 9745980"/>
              <a:gd name="connsiteY15" fmla="*/ 1865866 h 2625199"/>
              <a:gd name="connsiteX16" fmla="*/ 0 w 9745980"/>
              <a:gd name="connsiteY16" fmla="*/ 1554882 h 2625199"/>
              <a:gd name="connsiteX17" fmla="*/ 0 w 9745980"/>
              <a:gd name="connsiteY17" fmla="*/ 1554888 h 2625199"/>
              <a:gd name="connsiteX18" fmla="*/ 0 w 9745980"/>
              <a:gd name="connsiteY18" fmla="*/ 1088422 h 2625199"/>
              <a:gd name="connsiteX19" fmla="*/ 0 w 9745980"/>
              <a:gd name="connsiteY19" fmla="*/ 1088422 h 2625199"/>
              <a:gd name="connsiteX20" fmla="*/ 0 w 9745980"/>
              <a:gd name="connsiteY20" fmla="*/ 310984 h 2625199"/>
              <a:gd name="connsiteX0" fmla="*/ 0 w 9745980"/>
              <a:gd name="connsiteY0" fmla="*/ 310984 h 2644249"/>
              <a:gd name="connsiteX1" fmla="*/ 310984 w 9745980"/>
              <a:gd name="connsiteY1" fmla="*/ 0 h 2644249"/>
              <a:gd name="connsiteX2" fmla="*/ 1624330 w 9745980"/>
              <a:gd name="connsiteY2" fmla="*/ 0 h 2644249"/>
              <a:gd name="connsiteX3" fmla="*/ 1624330 w 9745980"/>
              <a:gd name="connsiteY3" fmla="*/ 0 h 2644249"/>
              <a:gd name="connsiteX4" fmla="*/ 4060825 w 9745980"/>
              <a:gd name="connsiteY4" fmla="*/ 0 h 2644249"/>
              <a:gd name="connsiteX5" fmla="*/ 9434996 w 9745980"/>
              <a:gd name="connsiteY5" fmla="*/ 0 h 2644249"/>
              <a:gd name="connsiteX6" fmla="*/ 9745980 w 9745980"/>
              <a:gd name="connsiteY6" fmla="*/ 310984 h 2644249"/>
              <a:gd name="connsiteX7" fmla="*/ 9745980 w 9745980"/>
              <a:gd name="connsiteY7" fmla="*/ 1088422 h 2644249"/>
              <a:gd name="connsiteX8" fmla="*/ 9745980 w 9745980"/>
              <a:gd name="connsiteY8" fmla="*/ 1088422 h 2644249"/>
              <a:gd name="connsiteX9" fmla="*/ 9745980 w 9745980"/>
              <a:gd name="connsiteY9" fmla="*/ 1554888 h 2644249"/>
              <a:gd name="connsiteX10" fmla="*/ 9745980 w 9745980"/>
              <a:gd name="connsiteY10" fmla="*/ 1554882 h 2644249"/>
              <a:gd name="connsiteX11" fmla="*/ 9434996 w 9745980"/>
              <a:gd name="connsiteY11" fmla="*/ 1865866 h 2644249"/>
              <a:gd name="connsiteX12" fmla="*/ 4060825 w 9745980"/>
              <a:gd name="connsiteY12" fmla="*/ 1865866 h 2644249"/>
              <a:gd name="connsiteX13" fmla="*/ 3019521 w 9745980"/>
              <a:gd name="connsiteY13" fmla="*/ 2644249 h 2644249"/>
              <a:gd name="connsiteX14" fmla="*/ 3653155 w 9745980"/>
              <a:gd name="connsiteY14" fmla="*/ 1875391 h 2644249"/>
              <a:gd name="connsiteX15" fmla="*/ 310984 w 9745980"/>
              <a:gd name="connsiteY15" fmla="*/ 1865866 h 2644249"/>
              <a:gd name="connsiteX16" fmla="*/ 0 w 9745980"/>
              <a:gd name="connsiteY16" fmla="*/ 1554882 h 2644249"/>
              <a:gd name="connsiteX17" fmla="*/ 0 w 9745980"/>
              <a:gd name="connsiteY17" fmla="*/ 1554888 h 2644249"/>
              <a:gd name="connsiteX18" fmla="*/ 0 w 9745980"/>
              <a:gd name="connsiteY18" fmla="*/ 1088422 h 2644249"/>
              <a:gd name="connsiteX19" fmla="*/ 0 w 9745980"/>
              <a:gd name="connsiteY19" fmla="*/ 1088422 h 2644249"/>
              <a:gd name="connsiteX20" fmla="*/ 0 w 9745980"/>
              <a:gd name="connsiteY20" fmla="*/ 310984 h 264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45980" h="2644249">
                <a:moveTo>
                  <a:pt x="0" y="310984"/>
                </a:moveTo>
                <a:cubicBezTo>
                  <a:pt x="0" y="139232"/>
                  <a:pt x="139232" y="0"/>
                  <a:pt x="310984" y="0"/>
                </a:cubicBezTo>
                <a:lnTo>
                  <a:pt x="1624330" y="0"/>
                </a:lnTo>
                <a:lnTo>
                  <a:pt x="1624330" y="0"/>
                </a:lnTo>
                <a:lnTo>
                  <a:pt x="4060825" y="0"/>
                </a:lnTo>
                <a:lnTo>
                  <a:pt x="9434996" y="0"/>
                </a:lnTo>
                <a:cubicBezTo>
                  <a:pt x="9606748" y="0"/>
                  <a:pt x="9745980" y="139232"/>
                  <a:pt x="9745980" y="310984"/>
                </a:cubicBezTo>
                <a:lnTo>
                  <a:pt x="9745980" y="1088422"/>
                </a:lnTo>
                <a:lnTo>
                  <a:pt x="9745980" y="1088422"/>
                </a:lnTo>
                <a:lnTo>
                  <a:pt x="9745980" y="1554888"/>
                </a:lnTo>
                <a:lnTo>
                  <a:pt x="9745980" y="1554882"/>
                </a:lnTo>
                <a:cubicBezTo>
                  <a:pt x="9745980" y="1726634"/>
                  <a:pt x="9606748" y="1865866"/>
                  <a:pt x="9434996" y="1865866"/>
                </a:cubicBezTo>
                <a:lnTo>
                  <a:pt x="4060825" y="1865866"/>
                </a:lnTo>
                <a:lnTo>
                  <a:pt x="3019521" y="2644249"/>
                </a:lnTo>
                <a:lnTo>
                  <a:pt x="3653155" y="1875391"/>
                </a:lnTo>
                <a:lnTo>
                  <a:pt x="310984" y="1865866"/>
                </a:lnTo>
                <a:cubicBezTo>
                  <a:pt x="139232" y="1865866"/>
                  <a:pt x="0" y="1726634"/>
                  <a:pt x="0" y="1554882"/>
                </a:cubicBezTo>
                <a:lnTo>
                  <a:pt x="0" y="1554888"/>
                </a:lnTo>
                <a:lnTo>
                  <a:pt x="0" y="1088422"/>
                </a:lnTo>
                <a:lnTo>
                  <a:pt x="0" y="1088422"/>
                </a:lnTo>
                <a:lnTo>
                  <a:pt x="0" y="310984"/>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lIns="252000" tIns="108000" rIns="108000" bIns="108000" rtlCol="0" anchor="t" anchorCtr="0"/>
          <a:lstStyle/>
          <a:p>
            <a:pPr lvl="0">
              <a:lnSpc>
                <a:spcPct val="90000"/>
              </a:lnSpc>
              <a:spcBef>
                <a:spcPts val="1000"/>
              </a:spcBef>
              <a:defRPr/>
            </a:pPr>
            <a:endParaRPr lang="en-US" sz="1200" b="1" dirty="0" smtClean="0">
              <a:solidFill>
                <a:srgbClr val="F08C21"/>
              </a:solidFill>
            </a:endParaRPr>
          </a:p>
          <a:p>
            <a:pPr lvl="0">
              <a:defRPr/>
            </a:pPr>
            <a:r>
              <a:rPr lang="en-US" sz="2000" b="1" dirty="0">
                <a:solidFill>
                  <a:srgbClr val="F08C21"/>
                </a:solidFill>
              </a:rPr>
              <a:t>I</a:t>
            </a:r>
            <a:r>
              <a:rPr lang="en-US" sz="2000" b="1" dirty="0" smtClean="0">
                <a:solidFill>
                  <a:srgbClr val="F08C21"/>
                </a:solidFill>
              </a:rPr>
              <a:t>ntroductions</a:t>
            </a:r>
            <a:r>
              <a:rPr lang="en-US" sz="2000" b="1" dirty="0">
                <a:solidFill>
                  <a:srgbClr val="F08C21"/>
                </a:solidFill>
              </a:rPr>
              <a:t>. </a:t>
            </a:r>
            <a:r>
              <a:rPr lang="en-US" sz="2000" dirty="0">
                <a:solidFill>
                  <a:sysClr val="windowText" lastClr="000000"/>
                </a:solidFill>
              </a:rPr>
              <a:t>If you or other members are new to the </a:t>
            </a:r>
            <a:r>
              <a:rPr lang="en-US" sz="2000" dirty="0" smtClean="0">
                <a:solidFill>
                  <a:sysClr val="windowText" lastClr="000000"/>
                </a:solidFill>
              </a:rPr>
              <a:t>committee, ask to be introduced. (ask about </a:t>
            </a:r>
            <a:r>
              <a:rPr lang="en-US" sz="2000" dirty="0">
                <a:solidFill>
                  <a:sysClr val="windowText" lastClr="000000"/>
                </a:solidFill>
              </a:rPr>
              <a:t>any titles, </a:t>
            </a:r>
            <a:r>
              <a:rPr lang="en-US" sz="2000" dirty="0" err="1">
                <a:solidFill>
                  <a:sysClr val="windowText" lastClr="000000"/>
                </a:solidFill>
              </a:rPr>
              <a:t>organisations</a:t>
            </a:r>
            <a:r>
              <a:rPr lang="en-US" sz="2000" dirty="0">
                <a:solidFill>
                  <a:sysClr val="windowText" lastClr="000000"/>
                </a:solidFill>
              </a:rPr>
              <a:t> or roles that may be unclear</a:t>
            </a:r>
            <a:r>
              <a:rPr lang="en-US" sz="2000" dirty="0" smtClean="0">
                <a:solidFill>
                  <a:sysClr val="windowText" lastClr="000000"/>
                </a:solidFill>
              </a:rPr>
              <a:t>). Be </a:t>
            </a:r>
            <a:r>
              <a:rPr lang="en-US" sz="2000" dirty="0">
                <a:solidFill>
                  <a:sysClr val="windowText" lastClr="000000"/>
                </a:solidFill>
              </a:rPr>
              <a:t>prepared to briefly say something about yourself during </a:t>
            </a:r>
            <a:r>
              <a:rPr lang="en-US" sz="2000" dirty="0" smtClean="0">
                <a:solidFill>
                  <a:sysClr val="windowText" lastClr="000000"/>
                </a:solidFill>
              </a:rPr>
              <a:t>introductions. Also, ask </a:t>
            </a:r>
            <a:r>
              <a:rPr lang="en-US" sz="2000" dirty="0">
                <a:solidFill>
                  <a:sysClr val="windowText" lastClr="000000"/>
                </a:solidFill>
              </a:rPr>
              <a:t>that jargon and acronyms are kept to a minimum (if the Chair has not already done so).</a:t>
            </a:r>
          </a:p>
        </p:txBody>
      </p:sp>
      <p:sp>
        <p:nvSpPr>
          <p:cNvPr id="6" name="Title 1"/>
          <p:cNvSpPr>
            <a:spLocks noGrp="1"/>
          </p:cNvSpPr>
          <p:nvPr>
            <p:ph type="ctrTitle"/>
          </p:nvPr>
        </p:nvSpPr>
        <p:spPr>
          <a:xfrm>
            <a:off x="666750" y="363567"/>
            <a:ext cx="9144000" cy="763587"/>
          </a:xfrm>
        </p:spPr>
        <p:txBody>
          <a:bodyPr>
            <a:normAutofit/>
          </a:bodyPr>
          <a:lstStyle/>
          <a:p>
            <a:pPr algn="l"/>
            <a:r>
              <a:rPr lang="en-GB" sz="4000" dirty="0" smtClean="0"/>
              <a:t>4.2 Meeting and interview skills</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2010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lhouette of seven colleagues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3017894"/>
            <a:ext cx="10058400" cy="3591069"/>
          </a:xfrm>
          <a:prstGeom prst="rect">
            <a:avLst/>
          </a:prstGeom>
        </p:spPr>
      </p:pic>
      <p:sp>
        <p:nvSpPr>
          <p:cNvPr id="7" name="Rounded Rectangular Callout 6"/>
          <p:cNvSpPr/>
          <p:nvPr/>
        </p:nvSpPr>
        <p:spPr>
          <a:xfrm>
            <a:off x="1409700" y="1338350"/>
            <a:ext cx="9745980" cy="2533081"/>
          </a:xfrm>
          <a:custGeom>
            <a:avLst/>
            <a:gdLst>
              <a:gd name="connsiteX0" fmla="*/ 0 w 9745980"/>
              <a:gd name="connsiteY0" fmla="*/ 310984 h 1865866"/>
              <a:gd name="connsiteX1" fmla="*/ 310984 w 9745980"/>
              <a:gd name="connsiteY1" fmla="*/ 0 h 1865866"/>
              <a:gd name="connsiteX2" fmla="*/ 5685155 w 9745980"/>
              <a:gd name="connsiteY2" fmla="*/ 0 h 1865866"/>
              <a:gd name="connsiteX3" fmla="*/ 5685155 w 9745980"/>
              <a:gd name="connsiteY3" fmla="*/ 0 h 1865866"/>
              <a:gd name="connsiteX4" fmla="*/ 8121650 w 9745980"/>
              <a:gd name="connsiteY4" fmla="*/ 0 h 1865866"/>
              <a:gd name="connsiteX5" fmla="*/ 9434996 w 9745980"/>
              <a:gd name="connsiteY5" fmla="*/ 0 h 1865866"/>
              <a:gd name="connsiteX6" fmla="*/ 9745980 w 9745980"/>
              <a:gd name="connsiteY6" fmla="*/ 310984 h 1865866"/>
              <a:gd name="connsiteX7" fmla="*/ 9745980 w 9745980"/>
              <a:gd name="connsiteY7" fmla="*/ 1088422 h 1865866"/>
              <a:gd name="connsiteX8" fmla="*/ 9745980 w 9745980"/>
              <a:gd name="connsiteY8" fmla="*/ 1088422 h 1865866"/>
              <a:gd name="connsiteX9" fmla="*/ 9745980 w 9745980"/>
              <a:gd name="connsiteY9" fmla="*/ 1554888 h 1865866"/>
              <a:gd name="connsiteX10" fmla="*/ 9745980 w 9745980"/>
              <a:gd name="connsiteY10" fmla="*/ 1554882 h 1865866"/>
              <a:gd name="connsiteX11" fmla="*/ 9434996 w 9745980"/>
              <a:gd name="connsiteY11" fmla="*/ 1865866 h 1865866"/>
              <a:gd name="connsiteX12" fmla="*/ 8121650 w 9745980"/>
              <a:gd name="connsiteY12" fmla="*/ 1865866 h 1865866"/>
              <a:gd name="connsiteX13" fmla="*/ 6348239 w 9745980"/>
              <a:gd name="connsiteY13" fmla="*/ 2514031 h 1865866"/>
              <a:gd name="connsiteX14" fmla="*/ 5685155 w 9745980"/>
              <a:gd name="connsiteY14" fmla="*/ 1865866 h 1865866"/>
              <a:gd name="connsiteX15" fmla="*/ 310984 w 9745980"/>
              <a:gd name="connsiteY15" fmla="*/ 1865866 h 1865866"/>
              <a:gd name="connsiteX16" fmla="*/ 0 w 9745980"/>
              <a:gd name="connsiteY16" fmla="*/ 1554882 h 1865866"/>
              <a:gd name="connsiteX17" fmla="*/ 0 w 9745980"/>
              <a:gd name="connsiteY17" fmla="*/ 1554888 h 1865866"/>
              <a:gd name="connsiteX18" fmla="*/ 0 w 9745980"/>
              <a:gd name="connsiteY18" fmla="*/ 1088422 h 1865866"/>
              <a:gd name="connsiteX19" fmla="*/ 0 w 9745980"/>
              <a:gd name="connsiteY19" fmla="*/ 1088422 h 1865866"/>
              <a:gd name="connsiteX20" fmla="*/ 0 w 9745980"/>
              <a:gd name="connsiteY20" fmla="*/ 310984 h 1865866"/>
              <a:gd name="connsiteX0" fmla="*/ 0 w 9745980"/>
              <a:gd name="connsiteY0" fmla="*/ 310984 h 2514031"/>
              <a:gd name="connsiteX1" fmla="*/ 310984 w 9745980"/>
              <a:gd name="connsiteY1" fmla="*/ 0 h 2514031"/>
              <a:gd name="connsiteX2" fmla="*/ 5685155 w 9745980"/>
              <a:gd name="connsiteY2" fmla="*/ 0 h 2514031"/>
              <a:gd name="connsiteX3" fmla="*/ 5685155 w 9745980"/>
              <a:gd name="connsiteY3" fmla="*/ 0 h 2514031"/>
              <a:gd name="connsiteX4" fmla="*/ 8121650 w 9745980"/>
              <a:gd name="connsiteY4" fmla="*/ 0 h 2514031"/>
              <a:gd name="connsiteX5" fmla="*/ 9434996 w 9745980"/>
              <a:gd name="connsiteY5" fmla="*/ 0 h 2514031"/>
              <a:gd name="connsiteX6" fmla="*/ 9745980 w 9745980"/>
              <a:gd name="connsiteY6" fmla="*/ 310984 h 2514031"/>
              <a:gd name="connsiteX7" fmla="*/ 9745980 w 9745980"/>
              <a:gd name="connsiteY7" fmla="*/ 1088422 h 2514031"/>
              <a:gd name="connsiteX8" fmla="*/ 9745980 w 9745980"/>
              <a:gd name="connsiteY8" fmla="*/ 1088422 h 2514031"/>
              <a:gd name="connsiteX9" fmla="*/ 9745980 w 9745980"/>
              <a:gd name="connsiteY9" fmla="*/ 1554888 h 2514031"/>
              <a:gd name="connsiteX10" fmla="*/ 9745980 w 9745980"/>
              <a:gd name="connsiteY10" fmla="*/ 1554882 h 2514031"/>
              <a:gd name="connsiteX11" fmla="*/ 9434996 w 9745980"/>
              <a:gd name="connsiteY11" fmla="*/ 1865866 h 2514031"/>
              <a:gd name="connsiteX12" fmla="*/ 6292850 w 9745980"/>
              <a:gd name="connsiteY12" fmla="*/ 1865866 h 2514031"/>
              <a:gd name="connsiteX13" fmla="*/ 6348239 w 9745980"/>
              <a:gd name="connsiteY13" fmla="*/ 2514031 h 2514031"/>
              <a:gd name="connsiteX14" fmla="*/ 5685155 w 9745980"/>
              <a:gd name="connsiteY14" fmla="*/ 1865866 h 2514031"/>
              <a:gd name="connsiteX15" fmla="*/ 310984 w 9745980"/>
              <a:gd name="connsiteY15" fmla="*/ 1865866 h 2514031"/>
              <a:gd name="connsiteX16" fmla="*/ 0 w 9745980"/>
              <a:gd name="connsiteY16" fmla="*/ 1554882 h 2514031"/>
              <a:gd name="connsiteX17" fmla="*/ 0 w 9745980"/>
              <a:gd name="connsiteY17" fmla="*/ 1554888 h 2514031"/>
              <a:gd name="connsiteX18" fmla="*/ 0 w 9745980"/>
              <a:gd name="connsiteY18" fmla="*/ 1088422 h 2514031"/>
              <a:gd name="connsiteX19" fmla="*/ 0 w 9745980"/>
              <a:gd name="connsiteY19" fmla="*/ 1088422 h 2514031"/>
              <a:gd name="connsiteX20" fmla="*/ 0 w 9745980"/>
              <a:gd name="connsiteY20" fmla="*/ 310984 h 2514031"/>
              <a:gd name="connsiteX0" fmla="*/ 0 w 9745980"/>
              <a:gd name="connsiteY0" fmla="*/ 310984 h 2533081"/>
              <a:gd name="connsiteX1" fmla="*/ 310984 w 9745980"/>
              <a:gd name="connsiteY1" fmla="*/ 0 h 2533081"/>
              <a:gd name="connsiteX2" fmla="*/ 5685155 w 9745980"/>
              <a:gd name="connsiteY2" fmla="*/ 0 h 2533081"/>
              <a:gd name="connsiteX3" fmla="*/ 5685155 w 9745980"/>
              <a:gd name="connsiteY3" fmla="*/ 0 h 2533081"/>
              <a:gd name="connsiteX4" fmla="*/ 8121650 w 9745980"/>
              <a:gd name="connsiteY4" fmla="*/ 0 h 2533081"/>
              <a:gd name="connsiteX5" fmla="*/ 9434996 w 9745980"/>
              <a:gd name="connsiteY5" fmla="*/ 0 h 2533081"/>
              <a:gd name="connsiteX6" fmla="*/ 9745980 w 9745980"/>
              <a:gd name="connsiteY6" fmla="*/ 310984 h 2533081"/>
              <a:gd name="connsiteX7" fmla="*/ 9745980 w 9745980"/>
              <a:gd name="connsiteY7" fmla="*/ 1088422 h 2533081"/>
              <a:gd name="connsiteX8" fmla="*/ 9745980 w 9745980"/>
              <a:gd name="connsiteY8" fmla="*/ 1088422 h 2533081"/>
              <a:gd name="connsiteX9" fmla="*/ 9745980 w 9745980"/>
              <a:gd name="connsiteY9" fmla="*/ 1554888 h 2533081"/>
              <a:gd name="connsiteX10" fmla="*/ 9745980 w 9745980"/>
              <a:gd name="connsiteY10" fmla="*/ 1554882 h 2533081"/>
              <a:gd name="connsiteX11" fmla="*/ 9434996 w 9745980"/>
              <a:gd name="connsiteY11" fmla="*/ 1865866 h 2533081"/>
              <a:gd name="connsiteX12" fmla="*/ 6292850 w 9745980"/>
              <a:gd name="connsiteY12" fmla="*/ 1865866 h 2533081"/>
              <a:gd name="connsiteX13" fmla="*/ 6538739 w 9745980"/>
              <a:gd name="connsiteY13" fmla="*/ 2533081 h 2533081"/>
              <a:gd name="connsiteX14" fmla="*/ 5685155 w 9745980"/>
              <a:gd name="connsiteY14" fmla="*/ 1865866 h 2533081"/>
              <a:gd name="connsiteX15" fmla="*/ 310984 w 9745980"/>
              <a:gd name="connsiteY15" fmla="*/ 1865866 h 2533081"/>
              <a:gd name="connsiteX16" fmla="*/ 0 w 9745980"/>
              <a:gd name="connsiteY16" fmla="*/ 1554882 h 2533081"/>
              <a:gd name="connsiteX17" fmla="*/ 0 w 9745980"/>
              <a:gd name="connsiteY17" fmla="*/ 1554888 h 2533081"/>
              <a:gd name="connsiteX18" fmla="*/ 0 w 9745980"/>
              <a:gd name="connsiteY18" fmla="*/ 1088422 h 2533081"/>
              <a:gd name="connsiteX19" fmla="*/ 0 w 9745980"/>
              <a:gd name="connsiteY19" fmla="*/ 1088422 h 2533081"/>
              <a:gd name="connsiteX20" fmla="*/ 0 w 9745980"/>
              <a:gd name="connsiteY20" fmla="*/ 310984 h 253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45980" h="2533081">
                <a:moveTo>
                  <a:pt x="0" y="310984"/>
                </a:moveTo>
                <a:cubicBezTo>
                  <a:pt x="0" y="139232"/>
                  <a:pt x="139232" y="0"/>
                  <a:pt x="310984" y="0"/>
                </a:cubicBezTo>
                <a:lnTo>
                  <a:pt x="5685155" y="0"/>
                </a:lnTo>
                <a:lnTo>
                  <a:pt x="5685155" y="0"/>
                </a:lnTo>
                <a:lnTo>
                  <a:pt x="8121650" y="0"/>
                </a:lnTo>
                <a:lnTo>
                  <a:pt x="9434996" y="0"/>
                </a:lnTo>
                <a:cubicBezTo>
                  <a:pt x="9606748" y="0"/>
                  <a:pt x="9745980" y="139232"/>
                  <a:pt x="9745980" y="310984"/>
                </a:cubicBezTo>
                <a:lnTo>
                  <a:pt x="9745980" y="1088422"/>
                </a:lnTo>
                <a:lnTo>
                  <a:pt x="9745980" y="1088422"/>
                </a:lnTo>
                <a:lnTo>
                  <a:pt x="9745980" y="1554888"/>
                </a:lnTo>
                <a:lnTo>
                  <a:pt x="9745980" y="1554882"/>
                </a:lnTo>
                <a:cubicBezTo>
                  <a:pt x="9745980" y="1726634"/>
                  <a:pt x="9606748" y="1865866"/>
                  <a:pt x="9434996" y="1865866"/>
                </a:cubicBezTo>
                <a:lnTo>
                  <a:pt x="6292850" y="1865866"/>
                </a:lnTo>
                <a:lnTo>
                  <a:pt x="6538739" y="2533081"/>
                </a:lnTo>
                <a:lnTo>
                  <a:pt x="5685155" y="1865866"/>
                </a:lnTo>
                <a:lnTo>
                  <a:pt x="310984" y="1865866"/>
                </a:lnTo>
                <a:cubicBezTo>
                  <a:pt x="139232" y="1865866"/>
                  <a:pt x="0" y="1726634"/>
                  <a:pt x="0" y="1554882"/>
                </a:cubicBezTo>
                <a:lnTo>
                  <a:pt x="0" y="1554888"/>
                </a:lnTo>
                <a:lnTo>
                  <a:pt x="0" y="1088422"/>
                </a:lnTo>
                <a:lnTo>
                  <a:pt x="0" y="1088422"/>
                </a:lnTo>
                <a:lnTo>
                  <a:pt x="0" y="310984"/>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t" anchorCtr="0"/>
          <a:lstStyle/>
          <a:p>
            <a:pPr lvl="0"/>
            <a:endParaRPr lang="en-GB" sz="2000" b="1" dirty="0" smtClean="0">
              <a:solidFill>
                <a:srgbClr val="F08C21"/>
              </a:solidFill>
            </a:endParaRPr>
          </a:p>
          <a:p>
            <a:pPr lvl="0"/>
            <a:r>
              <a:rPr lang="en-GB" sz="2000" b="1" dirty="0" smtClean="0">
                <a:solidFill>
                  <a:srgbClr val="F08C21"/>
                </a:solidFill>
              </a:rPr>
              <a:t>Read </a:t>
            </a:r>
            <a:r>
              <a:rPr lang="en-GB" sz="2000" b="1" dirty="0">
                <a:solidFill>
                  <a:srgbClr val="F08C21"/>
                </a:solidFill>
              </a:rPr>
              <a:t>all the paperwork you </a:t>
            </a:r>
            <a:r>
              <a:rPr lang="en-GB" sz="2000" b="1" dirty="0" smtClean="0">
                <a:solidFill>
                  <a:srgbClr val="F08C21"/>
                </a:solidFill>
              </a:rPr>
              <a:t>can, </a:t>
            </a:r>
            <a:r>
              <a:rPr lang="en-GB" sz="2000" dirty="0" smtClean="0">
                <a:solidFill>
                  <a:sysClr val="windowText" lastClr="000000"/>
                </a:solidFill>
              </a:rPr>
              <a:t>for example, protocols, commissioning or research briefs, applications and </a:t>
            </a:r>
            <a:r>
              <a:rPr lang="en-GB" sz="2000" dirty="0">
                <a:solidFill>
                  <a:sysClr val="windowText" lastClr="000000"/>
                </a:solidFill>
              </a:rPr>
              <a:t>previous reviews (paying particular attention to the PPI information). What is done well and what could be done better? Prepare a couple of questions you want to </a:t>
            </a:r>
            <a:r>
              <a:rPr lang="en-GB" sz="2000" dirty="0" smtClean="0">
                <a:solidFill>
                  <a:sysClr val="windowText" lastClr="000000"/>
                </a:solidFill>
              </a:rPr>
              <a:t>ask.</a:t>
            </a:r>
            <a:endParaRPr lang="en-GB" sz="2000" dirty="0">
              <a:solidFill>
                <a:sysClr val="windowText" lastClr="000000"/>
              </a:solidFill>
            </a:endParaRPr>
          </a:p>
        </p:txBody>
      </p:sp>
      <p:sp>
        <p:nvSpPr>
          <p:cNvPr id="6" name="Title 1"/>
          <p:cNvSpPr>
            <a:spLocks noGrp="1"/>
          </p:cNvSpPr>
          <p:nvPr>
            <p:ph type="ctrTitle"/>
          </p:nvPr>
        </p:nvSpPr>
        <p:spPr>
          <a:xfrm>
            <a:off x="666403" y="363567"/>
            <a:ext cx="9144000" cy="763587"/>
          </a:xfrm>
        </p:spPr>
        <p:txBody>
          <a:bodyPr>
            <a:normAutofit/>
          </a:bodyPr>
          <a:lstStyle/>
          <a:p>
            <a:pPr algn="l"/>
            <a:r>
              <a:rPr lang="en-GB" sz="4000" dirty="0" smtClean="0"/>
              <a:t>4.3 Meeting and interview skills</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59544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lhouette of seven colleagues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3017894"/>
            <a:ext cx="10058400" cy="3591069"/>
          </a:xfrm>
          <a:prstGeom prst="rect">
            <a:avLst/>
          </a:prstGeom>
        </p:spPr>
      </p:pic>
      <p:sp>
        <p:nvSpPr>
          <p:cNvPr id="7" name="Rounded Rectangular Callout 6"/>
          <p:cNvSpPr/>
          <p:nvPr/>
        </p:nvSpPr>
        <p:spPr>
          <a:xfrm>
            <a:off x="1409700" y="1338350"/>
            <a:ext cx="9745980" cy="2609283"/>
          </a:xfrm>
          <a:custGeom>
            <a:avLst/>
            <a:gdLst>
              <a:gd name="connsiteX0" fmla="*/ 0 w 9745980"/>
              <a:gd name="connsiteY0" fmla="*/ 310984 h 1865866"/>
              <a:gd name="connsiteX1" fmla="*/ 310984 w 9745980"/>
              <a:gd name="connsiteY1" fmla="*/ 0 h 1865866"/>
              <a:gd name="connsiteX2" fmla="*/ 1624330 w 9745980"/>
              <a:gd name="connsiteY2" fmla="*/ 0 h 1865866"/>
              <a:gd name="connsiteX3" fmla="*/ 1624330 w 9745980"/>
              <a:gd name="connsiteY3" fmla="*/ 0 h 1865866"/>
              <a:gd name="connsiteX4" fmla="*/ 4060825 w 9745980"/>
              <a:gd name="connsiteY4" fmla="*/ 0 h 1865866"/>
              <a:gd name="connsiteX5" fmla="*/ 9434996 w 9745980"/>
              <a:gd name="connsiteY5" fmla="*/ 0 h 1865866"/>
              <a:gd name="connsiteX6" fmla="*/ 9745980 w 9745980"/>
              <a:gd name="connsiteY6" fmla="*/ 310984 h 1865866"/>
              <a:gd name="connsiteX7" fmla="*/ 9745980 w 9745980"/>
              <a:gd name="connsiteY7" fmla="*/ 1088422 h 1865866"/>
              <a:gd name="connsiteX8" fmla="*/ 9745980 w 9745980"/>
              <a:gd name="connsiteY8" fmla="*/ 1088422 h 1865866"/>
              <a:gd name="connsiteX9" fmla="*/ 9745980 w 9745980"/>
              <a:gd name="connsiteY9" fmla="*/ 1554888 h 1865866"/>
              <a:gd name="connsiteX10" fmla="*/ 9745980 w 9745980"/>
              <a:gd name="connsiteY10" fmla="*/ 1554882 h 1865866"/>
              <a:gd name="connsiteX11" fmla="*/ 9434996 w 9745980"/>
              <a:gd name="connsiteY11" fmla="*/ 1865866 h 1865866"/>
              <a:gd name="connsiteX12" fmla="*/ 4060825 w 9745980"/>
              <a:gd name="connsiteY12" fmla="*/ 1865866 h 1865866"/>
              <a:gd name="connsiteX13" fmla="*/ 1604773 w 9745980"/>
              <a:gd name="connsiteY13" fmla="*/ 2609283 h 1865866"/>
              <a:gd name="connsiteX14" fmla="*/ 1624330 w 9745980"/>
              <a:gd name="connsiteY14" fmla="*/ 1865866 h 1865866"/>
              <a:gd name="connsiteX15" fmla="*/ 310984 w 9745980"/>
              <a:gd name="connsiteY15" fmla="*/ 1865866 h 1865866"/>
              <a:gd name="connsiteX16" fmla="*/ 0 w 9745980"/>
              <a:gd name="connsiteY16" fmla="*/ 1554882 h 1865866"/>
              <a:gd name="connsiteX17" fmla="*/ 0 w 9745980"/>
              <a:gd name="connsiteY17" fmla="*/ 1554888 h 1865866"/>
              <a:gd name="connsiteX18" fmla="*/ 0 w 9745980"/>
              <a:gd name="connsiteY18" fmla="*/ 1088422 h 1865866"/>
              <a:gd name="connsiteX19" fmla="*/ 0 w 9745980"/>
              <a:gd name="connsiteY19" fmla="*/ 1088422 h 1865866"/>
              <a:gd name="connsiteX20" fmla="*/ 0 w 9745980"/>
              <a:gd name="connsiteY20" fmla="*/ 310984 h 1865866"/>
              <a:gd name="connsiteX0" fmla="*/ 0 w 9745980"/>
              <a:gd name="connsiteY0" fmla="*/ 310984 h 2609283"/>
              <a:gd name="connsiteX1" fmla="*/ 310984 w 9745980"/>
              <a:gd name="connsiteY1" fmla="*/ 0 h 2609283"/>
              <a:gd name="connsiteX2" fmla="*/ 1624330 w 9745980"/>
              <a:gd name="connsiteY2" fmla="*/ 0 h 2609283"/>
              <a:gd name="connsiteX3" fmla="*/ 1624330 w 9745980"/>
              <a:gd name="connsiteY3" fmla="*/ 0 h 2609283"/>
              <a:gd name="connsiteX4" fmla="*/ 4060825 w 9745980"/>
              <a:gd name="connsiteY4" fmla="*/ 0 h 2609283"/>
              <a:gd name="connsiteX5" fmla="*/ 9434996 w 9745980"/>
              <a:gd name="connsiteY5" fmla="*/ 0 h 2609283"/>
              <a:gd name="connsiteX6" fmla="*/ 9745980 w 9745980"/>
              <a:gd name="connsiteY6" fmla="*/ 310984 h 2609283"/>
              <a:gd name="connsiteX7" fmla="*/ 9745980 w 9745980"/>
              <a:gd name="connsiteY7" fmla="*/ 1088422 h 2609283"/>
              <a:gd name="connsiteX8" fmla="*/ 9745980 w 9745980"/>
              <a:gd name="connsiteY8" fmla="*/ 1088422 h 2609283"/>
              <a:gd name="connsiteX9" fmla="*/ 9745980 w 9745980"/>
              <a:gd name="connsiteY9" fmla="*/ 1554888 h 2609283"/>
              <a:gd name="connsiteX10" fmla="*/ 9745980 w 9745980"/>
              <a:gd name="connsiteY10" fmla="*/ 1554882 h 2609283"/>
              <a:gd name="connsiteX11" fmla="*/ 9434996 w 9745980"/>
              <a:gd name="connsiteY11" fmla="*/ 1865866 h 2609283"/>
              <a:gd name="connsiteX12" fmla="*/ 2613025 w 9745980"/>
              <a:gd name="connsiteY12" fmla="*/ 1884916 h 2609283"/>
              <a:gd name="connsiteX13" fmla="*/ 1604773 w 9745980"/>
              <a:gd name="connsiteY13" fmla="*/ 2609283 h 2609283"/>
              <a:gd name="connsiteX14" fmla="*/ 1624330 w 9745980"/>
              <a:gd name="connsiteY14" fmla="*/ 1865866 h 2609283"/>
              <a:gd name="connsiteX15" fmla="*/ 310984 w 9745980"/>
              <a:gd name="connsiteY15" fmla="*/ 1865866 h 2609283"/>
              <a:gd name="connsiteX16" fmla="*/ 0 w 9745980"/>
              <a:gd name="connsiteY16" fmla="*/ 1554882 h 2609283"/>
              <a:gd name="connsiteX17" fmla="*/ 0 w 9745980"/>
              <a:gd name="connsiteY17" fmla="*/ 1554888 h 2609283"/>
              <a:gd name="connsiteX18" fmla="*/ 0 w 9745980"/>
              <a:gd name="connsiteY18" fmla="*/ 1088422 h 2609283"/>
              <a:gd name="connsiteX19" fmla="*/ 0 w 9745980"/>
              <a:gd name="connsiteY19" fmla="*/ 1088422 h 2609283"/>
              <a:gd name="connsiteX20" fmla="*/ 0 w 9745980"/>
              <a:gd name="connsiteY20" fmla="*/ 310984 h 2609283"/>
              <a:gd name="connsiteX0" fmla="*/ 0 w 9745980"/>
              <a:gd name="connsiteY0" fmla="*/ 310984 h 2609283"/>
              <a:gd name="connsiteX1" fmla="*/ 310984 w 9745980"/>
              <a:gd name="connsiteY1" fmla="*/ 0 h 2609283"/>
              <a:gd name="connsiteX2" fmla="*/ 1624330 w 9745980"/>
              <a:gd name="connsiteY2" fmla="*/ 0 h 2609283"/>
              <a:gd name="connsiteX3" fmla="*/ 1624330 w 9745980"/>
              <a:gd name="connsiteY3" fmla="*/ 0 h 2609283"/>
              <a:gd name="connsiteX4" fmla="*/ 4060825 w 9745980"/>
              <a:gd name="connsiteY4" fmla="*/ 0 h 2609283"/>
              <a:gd name="connsiteX5" fmla="*/ 9434996 w 9745980"/>
              <a:gd name="connsiteY5" fmla="*/ 0 h 2609283"/>
              <a:gd name="connsiteX6" fmla="*/ 9745980 w 9745980"/>
              <a:gd name="connsiteY6" fmla="*/ 310984 h 2609283"/>
              <a:gd name="connsiteX7" fmla="*/ 9745980 w 9745980"/>
              <a:gd name="connsiteY7" fmla="*/ 1088422 h 2609283"/>
              <a:gd name="connsiteX8" fmla="*/ 9745980 w 9745980"/>
              <a:gd name="connsiteY8" fmla="*/ 1088422 h 2609283"/>
              <a:gd name="connsiteX9" fmla="*/ 9745980 w 9745980"/>
              <a:gd name="connsiteY9" fmla="*/ 1554888 h 2609283"/>
              <a:gd name="connsiteX10" fmla="*/ 9745980 w 9745980"/>
              <a:gd name="connsiteY10" fmla="*/ 1554882 h 2609283"/>
              <a:gd name="connsiteX11" fmla="*/ 9434996 w 9745980"/>
              <a:gd name="connsiteY11" fmla="*/ 1865866 h 2609283"/>
              <a:gd name="connsiteX12" fmla="*/ 2613025 w 9745980"/>
              <a:gd name="connsiteY12" fmla="*/ 1884916 h 2609283"/>
              <a:gd name="connsiteX13" fmla="*/ 1604773 w 9745980"/>
              <a:gd name="connsiteY13" fmla="*/ 2609283 h 2609283"/>
              <a:gd name="connsiteX14" fmla="*/ 2062480 w 9745980"/>
              <a:gd name="connsiteY14" fmla="*/ 1884916 h 2609283"/>
              <a:gd name="connsiteX15" fmla="*/ 310984 w 9745980"/>
              <a:gd name="connsiteY15" fmla="*/ 1865866 h 2609283"/>
              <a:gd name="connsiteX16" fmla="*/ 0 w 9745980"/>
              <a:gd name="connsiteY16" fmla="*/ 1554882 h 2609283"/>
              <a:gd name="connsiteX17" fmla="*/ 0 w 9745980"/>
              <a:gd name="connsiteY17" fmla="*/ 1554888 h 2609283"/>
              <a:gd name="connsiteX18" fmla="*/ 0 w 9745980"/>
              <a:gd name="connsiteY18" fmla="*/ 1088422 h 2609283"/>
              <a:gd name="connsiteX19" fmla="*/ 0 w 9745980"/>
              <a:gd name="connsiteY19" fmla="*/ 1088422 h 2609283"/>
              <a:gd name="connsiteX20" fmla="*/ 0 w 9745980"/>
              <a:gd name="connsiteY20" fmla="*/ 310984 h 260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45980" h="2609283">
                <a:moveTo>
                  <a:pt x="0" y="310984"/>
                </a:moveTo>
                <a:cubicBezTo>
                  <a:pt x="0" y="139232"/>
                  <a:pt x="139232" y="0"/>
                  <a:pt x="310984" y="0"/>
                </a:cubicBezTo>
                <a:lnTo>
                  <a:pt x="1624330" y="0"/>
                </a:lnTo>
                <a:lnTo>
                  <a:pt x="1624330" y="0"/>
                </a:lnTo>
                <a:lnTo>
                  <a:pt x="4060825" y="0"/>
                </a:lnTo>
                <a:lnTo>
                  <a:pt x="9434996" y="0"/>
                </a:lnTo>
                <a:cubicBezTo>
                  <a:pt x="9606748" y="0"/>
                  <a:pt x="9745980" y="139232"/>
                  <a:pt x="9745980" y="310984"/>
                </a:cubicBezTo>
                <a:lnTo>
                  <a:pt x="9745980" y="1088422"/>
                </a:lnTo>
                <a:lnTo>
                  <a:pt x="9745980" y="1088422"/>
                </a:lnTo>
                <a:lnTo>
                  <a:pt x="9745980" y="1554888"/>
                </a:lnTo>
                <a:lnTo>
                  <a:pt x="9745980" y="1554882"/>
                </a:lnTo>
                <a:cubicBezTo>
                  <a:pt x="9745980" y="1726634"/>
                  <a:pt x="9606748" y="1865866"/>
                  <a:pt x="9434996" y="1865866"/>
                </a:cubicBezTo>
                <a:lnTo>
                  <a:pt x="2613025" y="1884916"/>
                </a:lnTo>
                <a:lnTo>
                  <a:pt x="1604773" y="2609283"/>
                </a:lnTo>
                <a:lnTo>
                  <a:pt x="2062480" y="1884916"/>
                </a:lnTo>
                <a:lnTo>
                  <a:pt x="310984" y="1865866"/>
                </a:lnTo>
                <a:cubicBezTo>
                  <a:pt x="139232" y="1865866"/>
                  <a:pt x="0" y="1726634"/>
                  <a:pt x="0" y="1554882"/>
                </a:cubicBezTo>
                <a:lnTo>
                  <a:pt x="0" y="1554888"/>
                </a:lnTo>
                <a:lnTo>
                  <a:pt x="0" y="1088422"/>
                </a:lnTo>
                <a:lnTo>
                  <a:pt x="0" y="1088422"/>
                </a:lnTo>
                <a:lnTo>
                  <a:pt x="0" y="310984"/>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t" anchorCtr="0"/>
          <a:lstStyle/>
          <a:p>
            <a:pPr lvl="0">
              <a:defRPr/>
            </a:pPr>
            <a:r>
              <a:rPr lang="en-US" sz="2000" b="1" dirty="0" smtClean="0">
                <a:solidFill>
                  <a:srgbClr val="F08C21"/>
                </a:solidFill>
              </a:rPr>
              <a:t>Listen properly. </a:t>
            </a:r>
            <a:r>
              <a:rPr lang="en-US" sz="2000" dirty="0">
                <a:solidFill>
                  <a:sysClr val="windowText" lastClr="000000"/>
                </a:solidFill>
              </a:rPr>
              <a:t>Hear and take on board the different range of </a:t>
            </a:r>
            <a:r>
              <a:rPr lang="en-US" sz="2000" dirty="0" smtClean="0">
                <a:solidFill>
                  <a:sysClr val="windowText" lastClr="000000"/>
                </a:solidFill>
              </a:rPr>
              <a:t>views and </a:t>
            </a:r>
            <a:r>
              <a:rPr lang="en-US" sz="2000" dirty="0">
                <a:solidFill>
                  <a:sysClr val="windowText" lastClr="000000"/>
                </a:solidFill>
              </a:rPr>
              <a:t>try </a:t>
            </a:r>
            <a:r>
              <a:rPr lang="en-US" sz="2000" dirty="0" smtClean="0">
                <a:solidFill>
                  <a:sysClr val="windowText" lastClr="000000"/>
                </a:solidFill>
              </a:rPr>
              <a:t>to identify people’s particular interests, </a:t>
            </a:r>
            <a:r>
              <a:rPr lang="en-US" sz="2000" dirty="0">
                <a:solidFill>
                  <a:sysClr val="windowText" lastClr="000000"/>
                </a:solidFill>
              </a:rPr>
              <a:t>their knowledge and experiences. Your questions may be answered </a:t>
            </a:r>
            <a:r>
              <a:rPr lang="en-GB" sz="2000" dirty="0">
                <a:solidFill>
                  <a:sysClr val="windowText" lastClr="000000"/>
                </a:solidFill>
              </a:rPr>
              <a:t>by the time you get to speak or no longer seem so </a:t>
            </a:r>
            <a:r>
              <a:rPr lang="en-GB" sz="2000" dirty="0" smtClean="0">
                <a:solidFill>
                  <a:sysClr val="windowText" lastClr="000000"/>
                </a:solidFill>
              </a:rPr>
              <a:t>relevant, </a:t>
            </a:r>
            <a:r>
              <a:rPr lang="en-GB" sz="2000" dirty="0">
                <a:solidFill>
                  <a:sysClr val="windowText" lastClr="000000"/>
                </a:solidFill>
              </a:rPr>
              <a:t>but don’t worry if you are asking what you fear may be silly questions. They are unlikely to be silly and may well help </a:t>
            </a:r>
            <a:r>
              <a:rPr lang="en-GB" sz="2000" dirty="0" smtClean="0">
                <a:solidFill>
                  <a:sysClr val="windowText" lastClr="000000"/>
                </a:solidFill>
              </a:rPr>
              <a:t>alter </a:t>
            </a:r>
            <a:r>
              <a:rPr lang="en-GB" sz="2000" dirty="0">
                <a:solidFill>
                  <a:sysClr val="windowText" lastClr="000000"/>
                </a:solidFill>
              </a:rPr>
              <a:t>the researchers’ </a:t>
            </a:r>
            <a:r>
              <a:rPr lang="en-GB" sz="2000" dirty="0" smtClean="0">
                <a:solidFill>
                  <a:sysClr val="windowText" lastClr="000000"/>
                </a:solidFill>
              </a:rPr>
              <a:t>attitude. </a:t>
            </a:r>
            <a:r>
              <a:rPr lang="en-GB" sz="2000" dirty="0">
                <a:solidFill>
                  <a:sysClr val="windowText" lastClr="000000"/>
                </a:solidFill>
              </a:rPr>
              <a:t>Ask </a:t>
            </a:r>
            <a:r>
              <a:rPr lang="en-GB" sz="2000" dirty="0" smtClean="0">
                <a:solidFill>
                  <a:sysClr val="windowText" lastClr="000000"/>
                </a:solidFill>
              </a:rPr>
              <a:t>relevant questions</a:t>
            </a:r>
            <a:r>
              <a:rPr lang="en-GB" sz="2000" dirty="0">
                <a:solidFill>
                  <a:sysClr val="windowText" lastClr="000000"/>
                </a:solidFill>
              </a:rPr>
              <a:t>, not just ones that show how much you know about PPI.</a:t>
            </a:r>
            <a:endParaRPr lang="en-US" sz="2000" dirty="0">
              <a:solidFill>
                <a:sysClr val="windowText" lastClr="000000"/>
              </a:solidFill>
            </a:endParaRPr>
          </a:p>
        </p:txBody>
      </p:sp>
      <p:sp>
        <p:nvSpPr>
          <p:cNvPr id="12" name="Title 1"/>
          <p:cNvSpPr>
            <a:spLocks noGrp="1"/>
          </p:cNvSpPr>
          <p:nvPr>
            <p:ph type="ctrTitle"/>
          </p:nvPr>
        </p:nvSpPr>
        <p:spPr>
          <a:xfrm>
            <a:off x="716280" y="460914"/>
            <a:ext cx="10439400" cy="628399"/>
          </a:xfrm>
        </p:spPr>
        <p:txBody>
          <a:bodyPr>
            <a:noAutofit/>
          </a:bodyPr>
          <a:lstStyle/>
          <a:p>
            <a:pPr algn="l"/>
            <a:r>
              <a:rPr lang="en-GB" sz="4000" dirty="0" smtClean="0"/>
              <a:t>4.4 Meeting and interview skills</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93728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lhouette of seven colleagues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3017894"/>
            <a:ext cx="10058400" cy="3591069"/>
          </a:xfrm>
          <a:prstGeom prst="rect">
            <a:avLst/>
          </a:prstGeom>
        </p:spPr>
      </p:pic>
      <p:sp>
        <p:nvSpPr>
          <p:cNvPr id="7" name="Rounded Rectangular Callout 6"/>
          <p:cNvSpPr/>
          <p:nvPr/>
        </p:nvSpPr>
        <p:spPr>
          <a:xfrm>
            <a:off x="1409700" y="1338350"/>
            <a:ext cx="9745980" cy="2456884"/>
          </a:xfrm>
          <a:custGeom>
            <a:avLst/>
            <a:gdLst>
              <a:gd name="connsiteX0" fmla="*/ 0 w 9745980"/>
              <a:gd name="connsiteY0" fmla="*/ 310984 h 1865866"/>
              <a:gd name="connsiteX1" fmla="*/ 310984 w 9745980"/>
              <a:gd name="connsiteY1" fmla="*/ 0 h 1865866"/>
              <a:gd name="connsiteX2" fmla="*/ 5685155 w 9745980"/>
              <a:gd name="connsiteY2" fmla="*/ 0 h 1865866"/>
              <a:gd name="connsiteX3" fmla="*/ 5685155 w 9745980"/>
              <a:gd name="connsiteY3" fmla="*/ 0 h 1865866"/>
              <a:gd name="connsiteX4" fmla="*/ 8121650 w 9745980"/>
              <a:gd name="connsiteY4" fmla="*/ 0 h 1865866"/>
              <a:gd name="connsiteX5" fmla="*/ 9434996 w 9745980"/>
              <a:gd name="connsiteY5" fmla="*/ 0 h 1865866"/>
              <a:gd name="connsiteX6" fmla="*/ 9745980 w 9745980"/>
              <a:gd name="connsiteY6" fmla="*/ 310984 h 1865866"/>
              <a:gd name="connsiteX7" fmla="*/ 9745980 w 9745980"/>
              <a:gd name="connsiteY7" fmla="*/ 1088422 h 1865866"/>
              <a:gd name="connsiteX8" fmla="*/ 9745980 w 9745980"/>
              <a:gd name="connsiteY8" fmla="*/ 1088422 h 1865866"/>
              <a:gd name="connsiteX9" fmla="*/ 9745980 w 9745980"/>
              <a:gd name="connsiteY9" fmla="*/ 1554888 h 1865866"/>
              <a:gd name="connsiteX10" fmla="*/ 9745980 w 9745980"/>
              <a:gd name="connsiteY10" fmla="*/ 1554882 h 1865866"/>
              <a:gd name="connsiteX11" fmla="*/ 9434996 w 9745980"/>
              <a:gd name="connsiteY11" fmla="*/ 1865866 h 1865866"/>
              <a:gd name="connsiteX12" fmla="*/ 8121650 w 9745980"/>
              <a:gd name="connsiteY12" fmla="*/ 1865866 h 1865866"/>
              <a:gd name="connsiteX13" fmla="*/ 7777000 w 9745980"/>
              <a:gd name="connsiteY13" fmla="*/ 2666434 h 1865866"/>
              <a:gd name="connsiteX14" fmla="*/ 5685155 w 9745980"/>
              <a:gd name="connsiteY14" fmla="*/ 1865866 h 1865866"/>
              <a:gd name="connsiteX15" fmla="*/ 310984 w 9745980"/>
              <a:gd name="connsiteY15" fmla="*/ 1865866 h 1865866"/>
              <a:gd name="connsiteX16" fmla="*/ 0 w 9745980"/>
              <a:gd name="connsiteY16" fmla="*/ 1554882 h 1865866"/>
              <a:gd name="connsiteX17" fmla="*/ 0 w 9745980"/>
              <a:gd name="connsiteY17" fmla="*/ 1554888 h 1865866"/>
              <a:gd name="connsiteX18" fmla="*/ 0 w 9745980"/>
              <a:gd name="connsiteY18" fmla="*/ 1088422 h 1865866"/>
              <a:gd name="connsiteX19" fmla="*/ 0 w 9745980"/>
              <a:gd name="connsiteY19" fmla="*/ 1088422 h 1865866"/>
              <a:gd name="connsiteX20" fmla="*/ 0 w 9745980"/>
              <a:gd name="connsiteY20" fmla="*/ 310984 h 1865866"/>
              <a:gd name="connsiteX0" fmla="*/ 0 w 9745980"/>
              <a:gd name="connsiteY0" fmla="*/ 310984 h 2666434"/>
              <a:gd name="connsiteX1" fmla="*/ 310984 w 9745980"/>
              <a:gd name="connsiteY1" fmla="*/ 0 h 2666434"/>
              <a:gd name="connsiteX2" fmla="*/ 5685155 w 9745980"/>
              <a:gd name="connsiteY2" fmla="*/ 0 h 2666434"/>
              <a:gd name="connsiteX3" fmla="*/ 5685155 w 9745980"/>
              <a:gd name="connsiteY3" fmla="*/ 0 h 2666434"/>
              <a:gd name="connsiteX4" fmla="*/ 8121650 w 9745980"/>
              <a:gd name="connsiteY4" fmla="*/ 0 h 2666434"/>
              <a:gd name="connsiteX5" fmla="*/ 9434996 w 9745980"/>
              <a:gd name="connsiteY5" fmla="*/ 0 h 2666434"/>
              <a:gd name="connsiteX6" fmla="*/ 9745980 w 9745980"/>
              <a:gd name="connsiteY6" fmla="*/ 310984 h 2666434"/>
              <a:gd name="connsiteX7" fmla="*/ 9745980 w 9745980"/>
              <a:gd name="connsiteY7" fmla="*/ 1088422 h 2666434"/>
              <a:gd name="connsiteX8" fmla="*/ 9745980 w 9745980"/>
              <a:gd name="connsiteY8" fmla="*/ 1088422 h 2666434"/>
              <a:gd name="connsiteX9" fmla="*/ 9745980 w 9745980"/>
              <a:gd name="connsiteY9" fmla="*/ 1554888 h 2666434"/>
              <a:gd name="connsiteX10" fmla="*/ 9745980 w 9745980"/>
              <a:gd name="connsiteY10" fmla="*/ 1554882 h 2666434"/>
              <a:gd name="connsiteX11" fmla="*/ 9434996 w 9745980"/>
              <a:gd name="connsiteY11" fmla="*/ 1865866 h 2666434"/>
              <a:gd name="connsiteX12" fmla="*/ 8121650 w 9745980"/>
              <a:gd name="connsiteY12" fmla="*/ 1865866 h 2666434"/>
              <a:gd name="connsiteX13" fmla="*/ 7777000 w 9745980"/>
              <a:gd name="connsiteY13" fmla="*/ 2666434 h 2666434"/>
              <a:gd name="connsiteX14" fmla="*/ 7037705 w 9745980"/>
              <a:gd name="connsiteY14" fmla="*/ 1884916 h 2666434"/>
              <a:gd name="connsiteX15" fmla="*/ 310984 w 9745980"/>
              <a:gd name="connsiteY15" fmla="*/ 1865866 h 2666434"/>
              <a:gd name="connsiteX16" fmla="*/ 0 w 9745980"/>
              <a:gd name="connsiteY16" fmla="*/ 1554882 h 2666434"/>
              <a:gd name="connsiteX17" fmla="*/ 0 w 9745980"/>
              <a:gd name="connsiteY17" fmla="*/ 1554888 h 2666434"/>
              <a:gd name="connsiteX18" fmla="*/ 0 w 9745980"/>
              <a:gd name="connsiteY18" fmla="*/ 1088422 h 2666434"/>
              <a:gd name="connsiteX19" fmla="*/ 0 w 9745980"/>
              <a:gd name="connsiteY19" fmla="*/ 1088422 h 2666434"/>
              <a:gd name="connsiteX20" fmla="*/ 0 w 9745980"/>
              <a:gd name="connsiteY20" fmla="*/ 310984 h 2666434"/>
              <a:gd name="connsiteX0" fmla="*/ 0 w 9745980"/>
              <a:gd name="connsiteY0" fmla="*/ 310984 h 2666434"/>
              <a:gd name="connsiteX1" fmla="*/ 310984 w 9745980"/>
              <a:gd name="connsiteY1" fmla="*/ 0 h 2666434"/>
              <a:gd name="connsiteX2" fmla="*/ 5685155 w 9745980"/>
              <a:gd name="connsiteY2" fmla="*/ 0 h 2666434"/>
              <a:gd name="connsiteX3" fmla="*/ 5685155 w 9745980"/>
              <a:gd name="connsiteY3" fmla="*/ 0 h 2666434"/>
              <a:gd name="connsiteX4" fmla="*/ 8121650 w 9745980"/>
              <a:gd name="connsiteY4" fmla="*/ 0 h 2666434"/>
              <a:gd name="connsiteX5" fmla="*/ 9434996 w 9745980"/>
              <a:gd name="connsiteY5" fmla="*/ 0 h 2666434"/>
              <a:gd name="connsiteX6" fmla="*/ 9745980 w 9745980"/>
              <a:gd name="connsiteY6" fmla="*/ 310984 h 2666434"/>
              <a:gd name="connsiteX7" fmla="*/ 9745980 w 9745980"/>
              <a:gd name="connsiteY7" fmla="*/ 1088422 h 2666434"/>
              <a:gd name="connsiteX8" fmla="*/ 9745980 w 9745980"/>
              <a:gd name="connsiteY8" fmla="*/ 1088422 h 2666434"/>
              <a:gd name="connsiteX9" fmla="*/ 9745980 w 9745980"/>
              <a:gd name="connsiteY9" fmla="*/ 1554888 h 2666434"/>
              <a:gd name="connsiteX10" fmla="*/ 9745980 w 9745980"/>
              <a:gd name="connsiteY10" fmla="*/ 1554882 h 2666434"/>
              <a:gd name="connsiteX11" fmla="*/ 9434996 w 9745980"/>
              <a:gd name="connsiteY11" fmla="*/ 1865866 h 2666434"/>
              <a:gd name="connsiteX12" fmla="*/ 7550150 w 9745980"/>
              <a:gd name="connsiteY12" fmla="*/ 1846816 h 2666434"/>
              <a:gd name="connsiteX13" fmla="*/ 7777000 w 9745980"/>
              <a:gd name="connsiteY13" fmla="*/ 2666434 h 2666434"/>
              <a:gd name="connsiteX14" fmla="*/ 7037705 w 9745980"/>
              <a:gd name="connsiteY14" fmla="*/ 1884916 h 2666434"/>
              <a:gd name="connsiteX15" fmla="*/ 310984 w 9745980"/>
              <a:gd name="connsiteY15" fmla="*/ 1865866 h 2666434"/>
              <a:gd name="connsiteX16" fmla="*/ 0 w 9745980"/>
              <a:gd name="connsiteY16" fmla="*/ 1554882 h 2666434"/>
              <a:gd name="connsiteX17" fmla="*/ 0 w 9745980"/>
              <a:gd name="connsiteY17" fmla="*/ 1554888 h 2666434"/>
              <a:gd name="connsiteX18" fmla="*/ 0 w 9745980"/>
              <a:gd name="connsiteY18" fmla="*/ 1088422 h 2666434"/>
              <a:gd name="connsiteX19" fmla="*/ 0 w 9745980"/>
              <a:gd name="connsiteY19" fmla="*/ 1088422 h 2666434"/>
              <a:gd name="connsiteX20" fmla="*/ 0 w 9745980"/>
              <a:gd name="connsiteY20" fmla="*/ 310984 h 2666434"/>
              <a:gd name="connsiteX0" fmla="*/ 0 w 9745980"/>
              <a:gd name="connsiteY0" fmla="*/ 310984 h 2456884"/>
              <a:gd name="connsiteX1" fmla="*/ 310984 w 9745980"/>
              <a:gd name="connsiteY1" fmla="*/ 0 h 2456884"/>
              <a:gd name="connsiteX2" fmla="*/ 5685155 w 9745980"/>
              <a:gd name="connsiteY2" fmla="*/ 0 h 2456884"/>
              <a:gd name="connsiteX3" fmla="*/ 5685155 w 9745980"/>
              <a:gd name="connsiteY3" fmla="*/ 0 h 2456884"/>
              <a:gd name="connsiteX4" fmla="*/ 8121650 w 9745980"/>
              <a:gd name="connsiteY4" fmla="*/ 0 h 2456884"/>
              <a:gd name="connsiteX5" fmla="*/ 9434996 w 9745980"/>
              <a:gd name="connsiteY5" fmla="*/ 0 h 2456884"/>
              <a:gd name="connsiteX6" fmla="*/ 9745980 w 9745980"/>
              <a:gd name="connsiteY6" fmla="*/ 310984 h 2456884"/>
              <a:gd name="connsiteX7" fmla="*/ 9745980 w 9745980"/>
              <a:gd name="connsiteY7" fmla="*/ 1088422 h 2456884"/>
              <a:gd name="connsiteX8" fmla="*/ 9745980 w 9745980"/>
              <a:gd name="connsiteY8" fmla="*/ 1088422 h 2456884"/>
              <a:gd name="connsiteX9" fmla="*/ 9745980 w 9745980"/>
              <a:gd name="connsiteY9" fmla="*/ 1554888 h 2456884"/>
              <a:gd name="connsiteX10" fmla="*/ 9745980 w 9745980"/>
              <a:gd name="connsiteY10" fmla="*/ 1554882 h 2456884"/>
              <a:gd name="connsiteX11" fmla="*/ 9434996 w 9745980"/>
              <a:gd name="connsiteY11" fmla="*/ 1865866 h 2456884"/>
              <a:gd name="connsiteX12" fmla="*/ 7550150 w 9745980"/>
              <a:gd name="connsiteY12" fmla="*/ 1846816 h 2456884"/>
              <a:gd name="connsiteX13" fmla="*/ 7853200 w 9745980"/>
              <a:gd name="connsiteY13" fmla="*/ 2456884 h 2456884"/>
              <a:gd name="connsiteX14" fmla="*/ 7037705 w 9745980"/>
              <a:gd name="connsiteY14" fmla="*/ 1884916 h 2456884"/>
              <a:gd name="connsiteX15" fmla="*/ 310984 w 9745980"/>
              <a:gd name="connsiteY15" fmla="*/ 1865866 h 2456884"/>
              <a:gd name="connsiteX16" fmla="*/ 0 w 9745980"/>
              <a:gd name="connsiteY16" fmla="*/ 1554882 h 2456884"/>
              <a:gd name="connsiteX17" fmla="*/ 0 w 9745980"/>
              <a:gd name="connsiteY17" fmla="*/ 1554888 h 2456884"/>
              <a:gd name="connsiteX18" fmla="*/ 0 w 9745980"/>
              <a:gd name="connsiteY18" fmla="*/ 1088422 h 2456884"/>
              <a:gd name="connsiteX19" fmla="*/ 0 w 9745980"/>
              <a:gd name="connsiteY19" fmla="*/ 1088422 h 2456884"/>
              <a:gd name="connsiteX20" fmla="*/ 0 w 9745980"/>
              <a:gd name="connsiteY20" fmla="*/ 310984 h 245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45980" h="2456884">
                <a:moveTo>
                  <a:pt x="0" y="310984"/>
                </a:moveTo>
                <a:cubicBezTo>
                  <a:pt x="0" y="139232"/>
                  <a:pt x="139232" y="0"/>
                  <a:pt x="310984" y="0"/>
                </a:cubicBezTo>
                <a:lnTo>
                  <a:pt x="5685155" y="0"/>
                </a:lnTo>
                <a:lnTo>
                  <a:pt x="5685155" y="0"/>
                </a:lnTo>
                <a:lnTo>
                  <a:pt x="8121650" y="0"/>
                </a:lnTo>
                <a:lnTo>
                  <a:pt x="9434996" y="0"/>
                </a:lnTo>
                <a:cubicBezTo>
                  <a:pt x="9606748" y="0"/>
                  <a:pt x="9745980" y="139232"/>
                  <a:pt x="9745980" y="310984"/>
                </a:cubicBezTo>
                <a:lnTo>
                  <a:pt x="9745980" y="1088422"/>
                </a:lnTo>
                <a:lnTo>
                  <a:pt x="9745980" y="1088422"/>
                </a:lnTo>
                <a:lnTo>
                  <a:pt x="9745980" y="1554888"/>
                </a:lnTo>
                <a:lnTo>
                  <a:pt x="9745980" y="1554882"/>
                </a:lnTo>
                <a:cubicBezTo>
                  <a:pt x="9745980" y="1726634"/>
                  <a:pt x="9606748" y="1865866"/>
                  <a:pt x="9434996" y="1865866"/>
                </a:cubicBezTo>
                <a:lnTo>
                  <a:pt x="7550150" y="1846816"/>
                </a:lnTo>
                <a:lnTo>
                  <a:pt x="7853200" y="2456884"/>
                </a:lnTo>
                <a:lnTo>
                  <a:pt x="7037705" y="1884916"/>
                </a:lnTo>
                <a:lnTo>
                  <a:pt x="310984" y="1865866"/>
                </a:lnTo>
                <a:cubicBezTo>
                  <a:pt x="139232" y="1865866"/>
                  <a:pt x="0" y="1726634"/>
                  <a:pt x="0" y="1554882"/>
                </a:cubicBezTo>
                <a:lnTo>
                  <a:pt x="0" y="1554888"/>
                </a:lnTo>
                <a:lnTo>
                  <a:pt x="0" y="1088422"/>
                </a:lnTo>
                <a:lnTo>
                  <a:pt x="0" y="1088422"/>
                </a:lnTo>
                <a:lnTo>
                  <a:pt x="0" y="310984"/>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t" anchorCtr="0"/>
          <a:lstStyle/>
          <a:p>
            <a:pPr lvl="0"/>
            <a:endParaRPr lang="en-US" sz="800" b="1" dirty="0" smtClean="0">
              <a:solidFill>
                <a:srgbClr val="F08C21"/>
              </a:solidFill>
            </a:endParaRPr>
          </a:p>
          <a:p>
            <a:pPr lvl="0"/>
            <a:r>
              <a:rPr lang="en-US" sz="2000" b="1" dirty="0" smtClean="0">
                <a:solidFill>
                  <a:srgbClr val="F08C21"/>
                </a:solidFill>
              </a:rPr>
              <a:t>Contribute </a:t>
            </a:r>
            <a:r>
              <a:rPr lang="en-US" sz="2000" b="1" dirty="0">
                <a:solidFill>
                  <a:srgbClr val="F08C21"/>
                </a:solidFill>
              </a:rPr>
              <a:t>effectively. </a:t>
            </a:r>
            <a:r>
              <a:rPr lang="en-US" sz="2000" dirty="0">
                <a:solidFill>
                  <a:sysClr val="windowText" lastClr="000000"/>
                </a:solidFill>
              </a:rPr>
              <a:t>Take notes, so that you have a record of the meeting but be aware that any notes can be made public (for example, via a </a:t>
            </a:r>
            <a:r>
              <a:rPr lang="en-US" sz="2000" dirty="0" smtClean="0">
                <a:solidFill>
                  <a:sysClr val="windowText" lastClr="000000"/>
                </a:solidFill>
              </a:rPr>
              <a:t>freedom-of-information </a:t>
            </a:r>
            <a:r>
              <a:rPr lang="en-US" sz="2000" dirty="0">
                <a:solidFill>
                  <a:sysClr val="windowText" lastClr="000000"/>
                </a:solidFill>
              </a:rPr>
              <a:t>request), Make your contribution </a:t>
            </a:r>
            <a:r>
              <a:rPr lang="en-US" sz="2000" dirty="0" smtClean="0">
                <a:solidFill>
                  <a:sysClr val="windowText" lastClr="000000"/>
                </a:solidFill>
              </a:rPr>
              <a:t>short </a:t>
            </a:r>
            <a:r>
              <a:rPr lang="en-US" sz="2000" dirty="0">
                <a:solidFill>
                  <a:sysClr val="windowText" lastClr="000000"/>
                </a:solidFill>
              </a:rPr>
              <a:t>and clear. Remember that everyone brings value to the meeting and </a:t>
            </a:r>
            <a:r>
              <a:rPr lang="en-US" sz="2000" dirty="0" smtClean="0">
                <a:solidFill>
                  <a:sysClr val="windowText" lastClr="000000"/>
                </a:solidFill>
              </a:rPr>
              <a:t>make sure you value everyone’s </a:t>
            </a:r>
            <a:r>
              <a:rPr lang="en-US" sz="2000" dirty="0">
                <a:solidFill>
                  <a:sysClr val="windowText" lastClr="000000"/>
                </a:solidFill>
              </a:rPr>
              <a:t>expertise.</a:t>
            </a:r>
            <a:r>
              <a:rPr lang="en-GB" sz="2000" dirty="0">
                <a:solidFill>
                  <a:sysClr val="windowText" lastClr="000000"/>
                </a:solidFill>
              </a:rPr>
              <a:t> Do the organisers have specific questions they would like you to ask?</a:t>
            </a:r>
          </a:p>
        </p:txBody>
      </p:sp>
      <p:sp>
        <p:nvSpPr>
          <p:cNvPr id="6" name="Title 1"/>
          <p:cNvSpPr>
            <a:spLocks noGrp="1"/>
          </p:cNvSpPr>
          <p:nvPr>
            <p:ph type="ctrTitle"/>
          </p:nvPr>
        </p:nvSpPr>
        <p:spPr>
          <a:xfrm>
            <a:off x="716280" y="460914"/>
            <a:ext cx="10439400" cy="628399"/>
          </a:xfrm>
        </p:spPr>
        <p:txBody>
          <a:bodyPr>
            <a:noAutofit/>
          </a:bodyPr>
          <a:lstStyle/>
          <a:p>
            <a:pPr algn="l"/>
            <a:r>
              <a:rPr lang="en-GB" sz="4000" dirty="0" smtClean="0"/>
              <a:t>4.5 Meeting and interview skills</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6823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lhouette of seven colleagues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3017894"/>
            <a:ext cx="10058400" cy="3591069"/>
          </a:xfrm>
          <a:prstGeom prst="rect">
            <a:avLst/>
          </a:prstGeom>
        </p:spPr>
      </p:pic>
      <p:sp>
        <p:nvSpPr>
          <p:cNvPr id="7" name="Rounded Rectangular Callout 6"/>
          <p:cNvSpPr/>
          <p:nvPr/>
        </p:nvSpPr>
        <p:spPr>
          <a:xfrm>
            <a:off x="1409700" y="1338350"/>
            <a:ext cx="9745980" cy="2456862"/>
          </a:xfrm>
          <a:custGeom>
            <a:avLst/>
            <a:gdLst>
              <a:gd name="connsiteX0" fmla="*/ 0 w 9745980"/>
              <a:gd name="connsiteY0" fmla="*/ 310984 h 1865866"/>
              <a:gd name="connsiteX1" fmla="*/ 310984 w 9745980"/>
              <a:gd name="connsiteY1" fmla="*/ 0 h 1865866"/>
              <a:gd name="connsiteX2" fmla="*/ 5685155 w 9745980"/>
              <a:gd name="connsiteY2" fmla="*/ 0 h 1865866"/>
              <a:gd name="connsiteX3" fmla="*/ 5685155 w 9745980"/>
              <a:gd name="connsiteY3" fmla="*/ 0 h 1865866"/>
              <a:gd name="connsiteX4" fmla="*/ 8121650 w 9745980"/>
              <a:gd name="connsiteY4" fmla="*/ 0 h 1865866"/>
              <a:gd name="connsiteX5" fmla="*/ 9434996 w 9745980"/>
              <a:gd name="connsiteY5" fmla="*/ 0 h 1865866"/>
              <a:gd name="connsiteX6" fmla="*/ 9745980 w 9745980"/>
              <a:gd name="connsiteY6" fmla="*/ 310984 h 1865866"/>
              <a:gd name="connsiteX7" fmla="*/ 9745980 w 9745980"/>
              <a:gd name="connsiteY7" fmla="*/ 1088422 h 1865866"/>
              <a:gd name="connsiteX8" fmla="*/ 9745980 w 9745980"/>
              <a:gd name="connsiteY8" fmla="*/ 1088422 h 1865866"/>
              <a:gd name="connsiteX9" fmla="*/ 9745980 w 9745980"/>
              <a:gd name="connsiteY9" fmla="*/ 1554888 h 1865866"/>
              <a:gd name="connsiteX10" fmla="*/ 9745980 w 9745980"/>
              <a:gd name="connsiteY10" fmla="*/ 1554882 h 1865866"/>
              <a:gd name="connsiteX11" fmla="*/ 9434996 w 9745980"/>
              <a:gd name="connsiteY11" fmla="*/ 1865866 h 1865866"/>
              <a:gd name="connsiteX12" fmla="*/ 8121650 w 9745980"/>
              <a:gd name="connsiteY12" fmla="*/ 1865866 h 1865866"/>
              <a:gd name="connsiteX13" fmla="*/ 4881372 w 9745980"/>
              <a:gd name="connsiteY13" fmla="*/ 2533062 h 1865866"/>
              <a:gd name="connsiteX14" fmla="*/ 5685155 w 9745980"/>
              <a:gd name="connsiteY14" fmla="*/ 1865866 h 1865866"/>
              <a:gd name="connsiteX15" fmla="*/ 310984 w 9745980"/>
              <a:gd name="connsiteY15" fmla="*/ 1865866 h 1865866"/>
              <a:gd name="connsiteX16" fmla="*/ 0 w 9745980"/>
              <a:gd name="connsiteY16" fmla="*/ 1554882 h 1865866"/>
              <a:gd name="connsiteX17" fmla="*/ 0 w 9745980"/>
              <a:gd name="connsiteY17" fmla="*/ 1554888 h 1865866"/>
              <a:gd name="connsiteX18" fmla="*/ 0 w 9745980"/>
              <a:gd name="connsiteY18" fmla="*/ 1088422 h 1865866"/>
              <a:gd name="connsiteX19" fmla="*/ 0 w 9745980"/>
              <a:gd name="connsiteY19" fmla="*/ 1088422 h 1865866"/>
              <a:gd name="connsiteX20" fmla="*/ 0 w 9745980"/>
              <a:gd name="connsiteY20" fmla="*/ 310984 h 1865866"/>
              <a:gd name="connsiteX0" fmla="*/ 0 w 9745980"/>
              <a:gd name="connsiteY0" fmla="*/ 310984 h 2456862"/>
              <a:gd name="connsiteX1" fmla="*/ 310984 w 9745980"/>
              <a:gd name="connsiteY1" fmla="*/ 0 h 2456862"/>
              <a:gd name="connsiteX2" fmla="*/ 5685155 w 9745980"/>
              <a:gd name="connsiteY2" fmla="*/ 0 h 2456862"/>
              <a:gd name="connsiteX3" fmla="*/ 5685155 w 9745980"/>
              <a:gd name="connsiteY3" fmla="*/ 0 h 2456862"/>
              <a:gd name="connsiteX4" fmla="*/ 8121650 w 9745980"/>
              <a:gd name="connsiteY4" fmla="*/ 0 h 2456862"/>
              <a:gd name="connsiteX5" fmla="*/ 9434996 w 9745980"/>
              <a:gd name="connsiteY5" fmla="*/ 0 h 2456862"/>
              <a:gd name="connsiteX6" fmla="*/ 9745980 w 9745980"/>
              <a:gd name="connsiteY6" fmla="*/ 310984 h 2456862"/>
              <a:gd name="connsiteX7" fmla="*/ 9745980 w 9745980"/>
              <a:gd name="connsiteY7" fmla="*/ 1088422 h 2456862"/>
              <a:gd name="connsiteX8" fmla="*/ 9745980 w 9745980"/>
              <a:gd name="connsiteY8" fmla="*/ 1088422 h 2456862"/>
              <a:gd name="connsiteX9" fmla="*/ 9745980 w 9745980"/>
              <a:gd name="connsiteY9" fmla="*/ 1554888 h 2456862"/>
              <a:gd name="connsiteX10" fmla="*/ 9745980 w 9745980"/>
              <a:gd name="connsiteY10" fmla="*/ 1554882 h 2456862"/>
              <a:gd name="connsiteX11" fmla="*/ 9434996 w 9745980"/>
              <a:gd name="connsiteY11" fmla="*/ 1865866 h 2456862"/>
              <a:gd name="connsiteX12" fmla="*/ 8121650 w 9745980"/>
              <a:gd name="connsiteY12" fmla="*/ 1865866 h 2456862"/>
              <a:gd name="connsiteX13" fmla="*/ 4462272 w 9745980"/>
              <a:gd name="connsiteY13" fmla="*/ 2456862 h 2456862"/>
              <a:gd name="connsiteX14" fmla="*/ 5685155 w 9745980"/>
              <a:gd name="connsiteY14" fmla="*/ 1865866 h 2456862"/>
              <a:gd name="connsiteX15" fmla="*/ 310984 w 9745980"/>
              <a:gd name="connsiteY15" fmla="*/ 1865866 h 2456862"/>
              <a:gd name="connsiteX16" fmla="*/ 0 w 9745980"/>
              <a:gd name="connsiteY16" fmla="*/ 1554882 h 2456862"/>
              <a:gd name="connsiteX17" fmla="*/ 0 w 9745980"/>
              <a:gd name="connsiteY17" fmla="*/ 1554888 h 2456862"/>
              <a:gd name="connsiteX18" fmla="*/ 0 w 9745980"/>
              <a:gd name="connsiteY18" fmla="*/ 1088422 h 2456862"/>
              <a:gd name="connsiteX19" fmla="*/ 0 w 9745980"/>
              <a:gd name="connsiteY19" fmla="*/ 1088422 h 2456862"/>
              <a:gd name="connsiteX20" fmla="*/ 0 w 9745980"/>
              <a:gd name="connsiteY20" fmla="*/ 310984 h 2456862"/>
              <a:gd name="connsiteX0" fmla="*/ 0 w 9745980"/>
              <a:gd name="connsiteY0" fmla="*/ 310984 h 2456862"/>
              <a:gd name="connsiteX1" fmla="*/ 310984 w 9745980"/>
              <a:gd name="connsiteY1" fmla="*/ 0 h 2456862"/>
              <a:gd name="connsiteX2" fmla="*/ 5685155 w 9745980"/>
              <a:gd name="connsiteY2" fmla="*/ 0 h 2456862"/>
              <a:gd name="connsiteX3" fmla="*/ 5685155 w 9745980"/>
              <a:gd name="connsiteY3" fmla="*/ 0 h 2456862"/>
              <a:gd name="connsiteX4" fmla="*/ 8121650 w 9745980"/>
              <a:gd name="connsiteY4" fmla="*/ 0 h 2456862"/>
              <a:gd name="connsiteX5" fmla="*/ 9434996 w 9745980"/>
              <a:gd name="connsiteY5" fmla="*/ 0 h 2456862"/>
              <a:gd name="connsiteX6" fmla="*/ 9745980 w 9745980"/>
              <a:gd name="connsiteY6" fmla="*/ 310984 h 2456862"/>
              <a:gd name="connsiteX7" fmla="*/ 9745980 w 9745980"/>
              <a:gd name="connsiteY7" fmla="*/ 1088422 h 2456862"/>
              <a:gd name="connsiteX8" fmla="*/ 9745980 w 9745980"/>
              <a:gd name="connsiteY8" fmla="*/ 1088422 h 2456862"/>
              <a:gd name="connsiteX9" fmla="*/ 9745980 w 9745980"/>
              <a:gd name="connsiteY9" fmla="*/ 1554888 h 2456862"/>
              <a:gd name="connsiteX10" fmla="*/ 9745980 w 9745980"/>
              <a:gd name="connsiteY10" fmla="*/ 1554882 h 2456862"/>
              <a:gd name="connsiteX11" fmla="*/ 9434996 w 9745980"/>
              <a:gd name="connsiteY11" fmla="*/ 1865866 h 2456862"/>
              <a:gd name="connsiteX12" fmla="*/ 8121650 w 9745980"/>
              <a:gd name="connsiteY12" fmla="*/ 1865866 h 2456862"/>
              <a:gd name="connsiteX13" fmla="*/ 4462272 w 9745980"/>
              <a:gd name="connsiteY13" fmla="*/ 2456862 h 2456862"/>
              <a:gd name="connsiteX14" fmla="*/ 5075555 w 9745980"/>
              <a:gd name="connsiteY14" fmla="*/ 1865866 h 2456862"/>
              <a:gd name="connsiteX15" fmla="*/ 310984 w 9745980"/>
              <a:gd name="connsiteY15" fmla="*/ 1865866 h 2456862"/>
              <a:gd name="connsiteX16" fmla="*/ 0 w 9745980"/>
              <a:gd name="connsiteY16" fmla="*/ 1554882 h 2456862"/>
              <a:gd name="connsiteX17" fmla="*/ 0 w 9745980"/>
              <a:gd name="connsiteY17" fmla="*/ 1554888 h 2456862"/>
              <a:gd name="connsiteX18" fmla="*/ 0 w 9745980"/>
              <a:gd name="connsiteY18" fmla="*/ 1088422 h 2456862"/>
              <a:gd name="connsiteX19" fmla="*/ 0 w 9745980"/>
              <a:gd name="connsiteY19" fmla="*/ 1088422 h 2456862"/>
              <a:gd name="connsiteX20" fmla="*/ 0 w 9745980"/>
              <a:gd name="connsiteY20" fmla="*/ 310984 h 2456862"/>
              <a:gd name="connsiteX0" fmla="*/ 0 w 9745980"/>
              <a:gd name="connsiteY0" fmla="*/ 310984 h 2456862"/>
              <a:gd name="connsiteX1" fmla="*/ 310984 w 9745980"/>
              <a:gd name="connsiteY1" fmla="*/ 0 h 2456862"/>
              <a:gd name="connsiteX2" fmla="*/ 5685155 w 9745980"/>
              <a:gd name="connsiteY2" fmla="*/ 0 h 2456862"/>
              <a:gd name="connsiteX3" fmla="*/ 5685155 w 9745980"/>
              <a:gd name="connsiteY3" fmla="*/ 0 h 2456862"/>
              <a:gd name="connsiteX4" fmla="*/ 8121650 w 9745980"/>
              <a:gd name="connsiteY4" fmla="*/ 0 h 2456862"/>
              <a:gd name="connsiteX5" fmla="*/ 9434996 w 9745980"/>
              <a:gd name="connsiteY5" fmla="*/ 0 h 2456862"/>
              <a:gd name="connsiteX6" fmla="*/ 9745980 w 9745980"/>
              <a:gd name="connsiteY6" fmla="*/ 310984 h 2456862"/>
              <a:gd name="connsiteX7" fmla="*/ 9745980 w 9745980"/>
              <a:gd name="connsiteY7" fmla="*/ 1088422 h 2456862"/>
              <a:gd name="connsiteX8" fmla="*/ 9745980 w 9745980"/>
              <a:gd name="connsiteY8" fmla="*/ 1088422 h 2456862"/>
              <a:gd name="connsiteX9" fmla="*/ 9745980 w 9745980"/>
              <a:gd name="connsiteY9" fmla="*/ 1554888 h 2456862"/>
              <a:gd name="connsiteX10" fmla="*/ 9745980 w 9745980"/>
              <a:gd name="connsiteY10" fmla="*/ 1554882 h 2456862"/>
              <a:gd name="connsiteX11" fmla="*/ 9434996 w 9745980"/>
              <a:gd name="connsiteY11" fmla="*/ 1865866 h 2456862"/>
              <a:gd name="connsiteX12" fmla="*/ 5816600 w 9745980"/>
              <a:gd name="connsiteY12" fmla="*/ 1903966 h 2456862"/>
              <a:gd name="connsiteX13" fmla="*/ 4462272 w 9745980"/>
              <a:gd name="connsiteY13" fmla="*/ 2456862 h 2456862"/>
              <a:gd name="connsiteX14" fmla="*/ 5075555 w 9745980"/>
              <a:gd name="connsiteY14" fmla="*/ 1865866 h 2456862"/>
              <a:gd name="connsiteX15" fmla="*/ 310984 w 9745980"/>
              <a:gd name="connsiteY15" fmla="*/ 1865866 h 2456862"/>
              <a:gd name="connsiteX16" fmla="*/ 0 w 9745980"/>
              <a:gd name="connsiteY16" fmla="*/ 1554882 h 2456862"/>
              <a:gd name="connsiteX17" fmla="*/ 0 w 9745980"/>
              <a:gd name="connsiteY17" fmla="*/ 1554888 h 2456862"/>
              <a:gd name="connsiteX18" fmla="*/ 0 w 9745980"/>
              <a:gd name="connsiteY18" fmla="*/ 1088422 h 2456862"/>
              <a:gd name="connsiteX19" fmla="*/ 0 w 9745980"/>
              <a:gd name="connsiteY19" fmla="*/ 1088422 h 2456862"/>
              <a:gd name="connsiteX20" fmla="*/ 0 w 9745980"/>
              <a:gd name="connsiteY20" fmla="*/ 310984 h 245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45980" h="2456862">
                <a:moveTo>
                  <a:pt x="0" y="310984"/>
                </a:moveTo>
                <a:cubicBezTo>
                  <a:pt x="0" y="139232"/>
                  <a:pt x="139232" y="0"/>
                  <a:pt x="310984" y="0"/>
                </a:cubicBezTo>
                <a:lnTo>
                  <a:pt x="5685155" y="0"/>
                </a:lnTo>
                <a:lnTo>
                  <a:pt x="5685155" y="0"/>
                </a:lnTo>
                <a:lnTo>
                  <a:pt x="8121650" y="0"/>
                </a:lnTo>
                <a:lnTo>
                  <a:pt x="9434996" y="0"/>
                </a:lnTo>
                <a:cubicBezTo>
                  <a:pt x="9606748" y="0"/>
                  <a:pt x="9745980" y="139232"/>
                  <a:pt x="9745980" y="310984"/>
                </a:cubicBezTo>
                <a:lnTo>
                  <a:pt x="9745980" y="1088422"/>
                </a:lnTo>
                <a:lnTo>
                  <a:pt x="9745980" y="1088422"/>
                </a:lnTo>
                <a:lnTo>
                  <a:pt x="9745980" y="1554888"/>
                </a:lnTo>
                <a:lnTo>
                  <a:pt x="9745980" y="1554882"/>
                </a:lnTo>
                <a:cubicBezTo>
                  <a:pt x="9745980" y="1726634"/>
                  <a:pt x="9606748" y="1865866"/>
                  <a:pt x="9434996" y="1865866"/>
                </a:cubicBezTo>
                <a:lnTo>
                  <a:pt x="5816600" y="1903966"/>
                </a:lnTo>
                <a:lnTo>
                  <a:pt x="4462272" y="2456862"/>
                </a:lnTo>
                <a:lnTo>
                  <a:pt x="5075555" y="1865866"/>
                </a:lnTo>
                <a:lnTo>
                  <a:pt x="310984" y="1865866"/>
                </a:lnTo>
                <a:cubicBezTo>
                  <a:pt x="139232" y="1865866"/>
                  <a:pt x="0" y="1726634"/>
                  <a:pt x="0" y="1554882"/>
                </a:cubicBezTo>
                <a:lnTo>
                  <a:pt x="0" y="1554888"/>
                </a:lnTo>
                <a:lnTo>
                  <a:pt x="0" y="1088422"/>
                </a:lnTo>
                <a:lnTo>
                  <a:pt x="0" y="1088422"/>
                </a:lnTo>
                <a:lnTo>
                  <a:pt x="0" y="310984"/>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t" anchorCtr="0"/>
          <a:lstStyle/>
          <a:p>
            <a:endParaRPr lang="en-US" sz="2000" b="1" dirty="0" smtClean="0">
              <a:solidFill>
                <a:srgbClr val="F08C21"/>
              </a:solidFill>
            </a:endParaRPr>
          </a:p>
          <a:p>
            <a:r>
              <a:rPr lang="en-US" sz="2000" b="1" dirty="0" smtClean="0">
                <a:solidFill>
                  <a:schemeClr val="accent2"/>
                </a:solidFill>
              </a:rPr>
              <a:t>Behave </a:t>
            </a:r>
            <a:r>
              <a:rPr lang="en-US" sz="2000" b="1" dirty="0">
                <a:solidFill>
                  <a:schemeClr val="accent2"/>
                </a:solidFill>
              </a:rPr>
              <a:t>professionally. </a:t>
            </a:r>
            <a:r>
              <a:rPr lang="en-US" sz="2000" dirty="0">
                <a:solidFill>
                  <a:schemeClr val="tx1"/>
                </a:solidFill>
              </a:rPr>
              <a:t>Be </a:t>
            </a:r>
            <a:r>
              <a:rPr lang="en-US" sz="2000" dirty="0" smtClean="0">
                <a:solidFill>
                  <a:schemeClr val="tx1"/>
                </a:solidFill>
              </a:rPr>
              <a:t>polite </a:t>
            </a:r>
            <a:r>
              <a:rPr lang="en-US" sz="2000" dirty="0">
                <a:solidFill>
                  <a:schemeClr val="tx1"/>
                </a:solidFill>
              </a:rPr>
              <a:t>and listen to others’ </a:t>
            </a:r>
            <a:r>
              <a:rPr lang="en-US" sz="2000" dirty="0" smtClean="0">
                <a:solidFill>
                  <a:schemeClr val="tx1"/>
                </a:solidFill>
              </a:rPr>
              <a:t>views. If </a:t>
            </a:r>
            <a:r>
              <a:rPr lang="en-US" sz="2000" dirty="0">
                <a:solidFill>
                  <a:schemeClr val="tx1"/>
                </a:solidFill>
              </a:rPr>
              <a:t>you are interrupted </a:t>
            </a:r>
            <a:r>
              <a:rPr lang="en-US" sz="2000" dirty="0" smtClean="0">
                <a:solidFill>
                  <a:schemeClr val="tx1"/>
                </a:solidFill>
              </a:rPr>
              <a:t>while </a:t>
            </a:r>
            <a:r>
              <a:rPr lang="en-US" sz="2000" dirty="0">
                <a:solidFill>
                  <a:schemeClr val="tx1"/>
                </a:solidFill>
              </a:rPr>
              <a:t>you are speaking ask the </a:t>
            </a:r>
            <a:r>
              <a:rPr lang="en-US" sz="2000" dirty="0">
                <a:solidFill>
                  <a:sysClr val="windowText" lastClr="000000"/>
                </a:solidFill>
              </a:rPr>
              <a:t>Chair if you may continue. Provide criticism </a:t>
            </a:r>
            <a:r>
              <a:rPr lang="en-US" sz="2000" dirty="0" smtClean="0">
                <a:solidFill>
                  <a:sysClr val="windowText" lastClr="000000"/>
                </a:solidFill>
              </a:rPr>
              <a:t>constructively, </a:t>
            </a:r>
            <a:r>
              <a:rPr lang="en-GB" sz="2000" dirty="0">
                <a:solidFill>
                  <a:sysClr val="windowText" lastClr="000000"/>
                </a:solidFill>
              </a:rPr>
              <a:t>smile, be interested and </a:t>
            </a:r>
            <a:r>
              <a:rPr lang="en-GB" sz="2000" dirty="0" smtClean="0">
                <a:solidFill>
                  <a:sysClr val="windowText" lastClr="000000"/>
                </a:solidFill>
              </a:rPr>
              <a:t>encourage </a:t>
            </a:r>
            <a:r>
              <a:rPr lang="en-GB" sz="2000" dirty="0">
                <a:solidFill>
                  <a:sysClr val="windowText" lastClr="000000"/>
                </a:solidFill>
              </a:rPr>
              <a:t>any interviewees.</a:t>
            </a:r>
            <a:r>
              <a:rPr lang="en-US" sz="2000" dirty="0">
                <a:solidFill>
                  <a:sysClr val="windowText" lastClr="000000"/>
                </a:solidFill>
              </a:rPr>
              <a:t>  </a:t>
            </a:r>
          </a:p>
        </p:txBody>
      </p:sp>
      <p:sp>
        <p:nvSpPr>
          <p:cNvPr id="6" name="Title 1"/>
          <p:cNvSpPr>
            <a:spLocks noGrp="1"/>
          </p:cNvSpPr>
          <p:nvPr>
            <p:ph type="ctrTitle"/>
          </p:nvPr>
        </p:nvSpPr>
        <p:spPr>
          <a:xfrm>
            <a:off x="716280" y="460914"/>
            <a:ext cx="10439400" cy="628399"/>
          </a:xfrm>
        </p:spPr>
        <p:txBody>
          <a:bodyPr>
            <a:noAutofit/>
          </a:bodyPr>
          <a:lstStyle/>
          <a:p>
            <a:pPr algn="l"/>
            <a:r>
              <a:rPr lang="en-GB" sz="4000" dirty="0" smtClean="0"/>
              <a:t>4.6 Meeting and interview skills</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797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lhouette of seven colleagues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3017894"/>
            <a:ext cx="10058400" cy="3591069"/>
          </a:xfrm>
          <a:prstGeom prst="rect">
            <a:avLst/>
          </a:prstGeom>
        </p:spPr>
      </p:pic>
      <p:sp>
        <p:nvSpPr>
          <p:cNvPr id="7" name="Rounded Rectangular Callout 6"/>
          <p:cNvSpPr/>
          <p:nvPr/>
        </p:nvSpPr>
        <p:spPr>
          <a:xfrm>
            <a:off x="1409700" y="1338350"/>
            <a:ext cx="9745980" cy="1865866"/>
          </a:xfrm>
          <a:prstGeom prst="wedgeRoundRectCallout">
            <a:avLst>
              <a:gd name="adj1" fmla="val -1087"/>
              <a:gd name="adj2" fmla="val 714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44000" tIns="72000" bIns="72000" rtlCol="0" anchor="ctr"/>
          <a:lstStyle/>
          <a:p>
            <a:pPr lvl="0">
              <a:defRPr/>
            </a:pPr>
            <a:r>
              <a:rPr lang="en-US" sz="2000" b="1" dirty="0" smtClean="0">
                <a:solidFill>
                  <a:srgbClr val="F08C21"/>
                </a:solidFill>
              </a:rPr>
              <a:t>Make sure that the meeting </a:t>
            </a:r>
            <a:r>
              <a:rPr lang="en-US" sz="2000" b="1" dirty="0">
                <a:solidFill>
                  <a:srgbClr val="F08C21"/>
                </a:solidFill>
              </a:rPr>
              <a:t>has been </a:t>
            </a:r>
            <a:r>
              <a:rPr lang="en-US" sz="2000" b="1" dirty="0" smtClean="0">
                <a:solidFill>
                  <a:srgbClr val="F08C21"/>
                </a:solidFill>
              </a:rPr>
              <a:t>summed </a:t>
            </a:r>
            <a:r>
              <a:rPr lang="en-US" sz="2000" b="1" dirty="0">
                <a:solidFill>
                  <a:srgbClr val="F08C21"/>
                </a:solidFill>
              </a:rPr>
              <a:t>up and </a:t>
            </a:r>
            <a:r>
              <a:rPr lang="en-US" sz="2000" b="1" dirty="0" smtClean="0">
                <a:solidFill>
                  <a:srgbClr val="F08C21"/>
                </a:solidFill>
              </a:rPr>
              <a:t>that the next </a:t>
            </a:r>
            <a:r>
              <a:rPr lang="en-US" sz="2000" b="1" dirty="0">
                <a:solidFill>
                  <a:srgbClr val="F08C21"/>
                </a:solidFill>
              </a:rPr>
              <a:t>steps are stated and </a:t>
            </a:r>
            <a:r>
              <a:rPr lang="en-US" sz="2000" b="1" dirty="0" smtClean="0">
                <a:solidFill>
                  <a:srgbClr val="F08C21"/>
                </a:solidFill>
              </a:rPr>
              <a:t>clear</a:t>
            </a:r>
            <a:r>
              <a:rPr lang="en-US" sz="2000" b="1" dirty="0" smtClean="0">
                <a:solidFill>
                  <a:schemeClr val="tx1"/>
                </a:solidFill>
              </a:rPr>
              <a:t>. </a:t>
            </a:r>
            <a:r>
              <a:rPr lang="en-US" sz="2000" dirty="0" smtClean="0">
                <a:solidFill>
                  <a:schemeClr val="tx1"/>
                </a:solidFill>
              </a:rPr>
              <a:t>Never </a:t>
            </a:r>
            <a:r>
              <a:rPr lang="en-US" sz="2000" dirty="0">
                <a:solidFill>
                  <a:schemeClr val="tx1"/>
                </a:solidFill>
              </a:rPr>
              <a:t>leave a meeting unsure </a:t>
            </a:r>
            <a:r>
              <a:rPr lang="en-US" sz="2000" dirty="0" smtClean="0">
                <a:solidFill>
                  <a:schemeClr val="tx1"/>
                </a:solidFill>
              </a:rPr>
              <a:t>of what </a:t>
            </a:r>
            <a:r>
              <a:rPr lang="en-US" sz="2000" dirty="0">
                <a:solidFill>
                  <a:schemeClr val="tx1"/>
                </a:solidFill>
              </a:rPr>
              <a:t>has been decided and what you are expected to do, </a:t>
            </a:r>
            <a:r>
              <a:rPr lang="en-US" sz="2000" dirty="0" smtClean="0">
                <a:solidFill>
                  <a:schemeClr val="tx1"/>
                </a:solidFill>
              </a:rPr>
              <a:t>timelines </a:t>
            </a:r>
            <a:r>
              <a:rPr lang="en-US" sz="2000" dirty="0">
                <a:solidFill>
                  <a:schemeClr val="tx1"/>
                </a:solidFill>
              </a:rPr>
              <a:t>for </a:t>
            </a:r>
            <a:r>
              <a:rPr lang="en-US" sz="2000" dirty="0" smtClean="0">
                <a:solidFill>
                  <a:schemeClr val="tx1"/>
                </a:solidFill>
              </a:rPr>
              <a:t>actions and who </a:t>
            </a:r>
            <a:r>
              <a:rPr lang="en-US" sz="2000" dirty="0">
                <a:solidFill>
                  <a:schemeClr val="tx1"/>
                </a:solidFill>
              </a:rPr>
              <a:t>is taking forward specific </a:t>
            </a:r>
            <a:r>
              <a:rPr lang="en-US" sz="2000" dirty="0" smtClean="0">
                <a:solidFill>
                  <a:schemeClr val="tx1"/>
                </a:solidFill>
              </a:rPr>
              <a:t>actions.</a:t>
            </a:r>
          </a:p>
        </p:txBody>
      </p:sp>
      <p:sp>
        <p:nvSpPr>
          <p:cNvPr id="6" name="Title 1"/>
          <p:cNvSpPr>
            <a:spLocks noGrp="1"/>
          </p:cNvSpPr>
          <p:nvPr>
            <p:ph type="ctrTitle"/>
          </p:nvPr>
        </p:nvSpPr>
        <p:spPr>
          <a:xfrm>
            <a:off x="716280" y="460914"/>
            <a:ext cx="10439400" cy="628399"/>
          </a:xfrm>
        </p:spPr>
        <p:txBody>
          <a:bodyPr>
            <a:noAutofit/>
          </a:bodyPr>
          <a:lstStyle/>
          <a:p>
            <a:pPr algn="l"/>
            <a:r>
              <a:rPr lang="en-GB" sz="4000" dirty="0" smtClean="0"/>
              <a:t>4.7 Meeting and interview skills</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575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Silhouette of seven colleagues in a mee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677" y="3017894"/>
            <a:ext cx="10058400" cy="3591069"/>
          </a:xfrm>
          <a:prstGeom prst="rect">
            <a:avLst/>
          </a:prstGeom>
        </p:spPr>
      </p:pic>
      <p:sp>
        <p:nvSpPr>
          <p:cNvPr id="7" name="Rounded Rectangular Callout 6"/>
          <p:cNvSpPr/>
          <p:nvPr/>
        </p:nvSpPr>
        <p:spPr>
          <a:xfrm>
            <a:off x="1409700" y="1338350"/>
            <a:ext cx="9745980" cy="1865866"/>
          </a:xfrm>
          <a:prstGeom prst="wedgeRoundRectCallout">
            <a:avLst>
              <a:gd name="adj1" fmla="val 40938"/>
              <a:gd name="adj2" fmla="val 7554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44000" tIns="72000" bIns="72000" rtlCol="0" anchor="ctr"/>
          <a:lstStyle/>
          <a:p>
            <a:pPr lvl="0">
              <a:defRPr/>
            </a:pPr>
            <a:r>
              <a:rPr lang="en-US" sz="2000" b="1" dirty="0">
                <a:solidFill>
                  <a:srgbClr val="F08C21"/>
                </a:solidFill>
              </a:rPr>
              <a:t>Complete any actions </a:t>
            </a:r>
            <a:r>
              <a:rPr lang="en-US" sz="2000" dirty="0" smtClean="0">
                <a:solidFill>
                  <a:sysClr val="windowText" lastClr="000000"/>
                </a:solidFill>
              </a:rPr>
              <a:t>as promptly as you can.</a:t>
            </a:r>
            <a:endParaRPr lang="en-US" sz="2000" dirty="0">
              <a:solidFill>
                <a:sysClr val="windowText" lastClr="000000"/>
              </a:solidFill>
            </a:endParaRPr>
          </a:p>
        </p:txBody>
      </p:sp>
      <p:sp>
        <p:nvSpPr>
          <p:cNvPr id="6" name="Title 1"/>
          <p:cNvSpPr>
            <a:spLocks noGrp="1"/>
          </p:cNvSpPr>
          <p:nvPr>
            <p:ph type="ctrTitle"/>
          </p:nvPr>
        </p:nvSpPr>
        <p:spPr>
          <a:xfrm>
            <a:off x="716280" y="460914"/>
            <a:ext cx="10439400" cy="628399"/>
          </a:xfrm>
        </p:spPr>
        <p:txBody>
          <a:bodyPr>
            <a:noAutofit/>
          </a:bodyPr>
          <a:lstStyle/>
          <a:p>
            <a:pPr algn="l"/>
            <a:r>
              <a:rPr lang="en-GB" sz="4000" dirty="0" smtClean="0"/>
              <a:t>4.8 Meeting and interview skills</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46945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614" y="1569230"/>
            <a:ext cx="11254105" cy="3719540"/>
          </a:xfrm>
          <a:prstGeom prst="rect">
            <a:avLst/>
          </a:prstGeom>
        </p:spPr>
        <p:txBody>
          <a:bodyPr wrap="square">
            <a:noAutofit/>
          </a:bodyPr>
          <a:lstStyle/>
          <a:p>
            <a:pPr lvl="0">
              <a:lnSpc>
                <a:spcPct val="107000"/>
              </a:lnSpc>
              <a:spcAft>
                <a:spcPts val="800"/>
              </a:spcAft>
              <a:buClr>
                <a:srgbClr val="F08C21"/>
              </a:buClr>
            </a:pPr>
            <a:r>
              <a:rPr lang="en-GB" sz="2800" dirty="0" smtClean="0">
                <a:latin typeface="Calibri" panose="020F0502020204030204" pitchFamily="34" charset="0"/>
                <a:ea typeface="Calibri" panose="020F0502020204030204" pitchFamily="34" charset="0"/>
                <a:cs typeface="Times New Roman" panose="02020603050405020304" pitchFamily="18" charset="0"/>
              </a:rPr>
              <a:t>Work through the following questions, to consider how you might apply these skills in a meeting.  Click ‘Submit’ to view suggested responses.</a:t>
            </a:r>
          </a:p>
          <a:p>
            <a:pPr lvl="0">
              <a:lnSpc>
                <a:spcPct val="107000"/>
              </a:lnSpc>
              <a:spcAft>
                <a:spcPts val="800"/>
              </a:spcAft>
              <a:buClr>
                <a:srgbClr val="F08C21"/>
              </a:buClr>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08C21"/>
              </a:buClr>
              <a:buFont typeface="+mj-lt"/>
              <a:buAutoNum type="arabicPeriod"/>
            </a:pPr>
            <a:r>
              <a:rPr lang="en-GB" sz="2800" dirty="0" smtClean="0">
                <a:latin typeface="Calibri" panose="020F0502020204030204" pitchFamily="34" charset="0"/>
                <a:ea typeface="Calibri" panose="020F0502020204030204" pitchFamily="34" charset="0"/>
                <a:cs typeface="Times New Roman" panose="02020603050405020304" pitchFamily="18" charset="0"/>
              </a:rPr>
              <a:t>Suggest </a:t>
            </a:r>
            <a:r>
              <a:rPr lang="en-GB" sz="2800" dirty="0">
                <a:latin typeface="Calibri" panose="020F0502020204030204" pitchFamily="34" charset="0"/>
                <a:ea typeface="Calibri" panose="020F0502020204030204" pitchFamily="34" charset="0"/>
                <a:cs typeface="Times New Roman" panose="02020603050405020304" pitchFamily="18" charset="0"/>
              </a:rPr>
              <a:t>three things you should do ahead of the </a:t>
            </a:r>
            <a:r>
              <a:rPr lang="en-GB" sz="2800" dirty="0" smtClean="0">
                <a:latin typeface="Calibri" panose="020F0502020204030204" pitchFamily="34" charset="0"/>
                <a:ea typeface="Calibri" panose="020F0502020204030204" pitchFamily="34" charset="0"/>
                <a:cs typeface="Times New Roman" panose="02020603050405020304" pitchFamily="18" charset="0"/>
              </a:rPr>
              <a:t>meeting</a:t>
            </a:r>
            <a:r>
              <a:rPr lang="en-GB" sz="2800" dirty="0">
                <a:latin typeface="Calibri" panose="020F0502020204030204" pitchFamily="34" charset="0"/>
                <a:ea typeface="Calibri" panose="020F0502020204030204" pitchFamily="34" charset="0"/>
                <a:cs typeface="Times New Roman" panose="02020603050405020304" pitchFamily="18" charset="0"/>
              </a:rPr>
              <a:t>.</a:t>
            </a:r>
          </a:p>
          <a:p>
            <a:pPr indent="228600">
              <a:lnSpc>
                <a:spcPct val="107000"/>
              </a:lnSpc>
              <a:spcAft>
                <a:spcPts val="800"/>
              </a:spcAft>
              <a:buClr>
                <a:srgbClr val="F08C21"/>
              </a:buClr>
            </a:pP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(Answers from):</a:t>
            </a:r>
          </a:p>
          <a:p>
            <a:pPr marL="800100" lvl="1" indent="-342900">
              <a:lnSpc>
                <a:spcPct val="107000"/>
              </a:lnSpc>
              <a:buClr>
                <a:srgbClr val="F08C21"/>
              </a:buClr>
              <a:buFont typeface="Symbol" panose="05050102010706020507" pitchFamily="18" charset="2"/>
              <a:buChar char=""/>
            </a:pP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Read the agenda and other </a:t>
            </a: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paperwork.</a:t>
            </a:r>
            <a:endPar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F08C21"/>
              </a:buClr>
              <a:buFont typeface="Symbol" panose="05050102010706020507" pitchFamily="18" charset="2"/>
              <a:buChar char=""/>
            </a:pP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Note any points you’d like to make or questions you </a:t>
            </a: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have.</a:t>
            </a:r>
            <a:endPar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F08C21"/>
              </a:buClr>
              <a:buFont typeface="Symbol" panose="05050102010706020507" pitchFamily="18" charset="2"/>
              <a:buChar char=""/>
            </a:pP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Find out about the other panel </a:t>
            </a: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members.</a:t>
            </a:r>
            <a:endPar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Clr>
                <a:srgbClr val="F08C21"/>
              </a:buClr>
              <a:buFont typeface="Symbol" panose="05050102010706020507" pitchFamily="18" charset="2"/>
              <a:buChar char=""/>
            </a:pP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Note the time and </a:t>
            </a: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venue.</a:t>
            </a:r>
          </a:p>
          <a:p>
            <a:pPr lvl="1">
              <a:lnSpc>
                <a:spcPct val="107000"/>
              </a:lnSpc>
              <a:buClr>
                <a:srgbClr val="F08C21"/>
              </a:buClr>
            </a:pPr>
            <a:endPar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a:spLocks noGrp="1"/>
          </p:cNvSpPr>
          <p:nvPr>
            <p:ph type="ctrTitle"/>
          </p:nvPr>
        </p:nvSpPr>
        <p:spPr>
          <a:xfrm>
            <a:off x="716280" y="460914"/>
            <a:ext cx="10439400" cy="628399"/>
          </a:xfrm>
        </p:spPr>
        <p:txBody>
          <a:bodyPr>
            <a:noAutofit/>
          </a:bodyPr>
          <a:lstStyle/>
          <a:p>
            <a:pPr algn="l"/>
            <a:r>
              <a:rPr lang="en-GB" sz="4000" dirty="0" smtClean="0"/>
              <a:t>4.9 Meeting scenarios quiz</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698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802" y="1253331"/>
            <a:ext cx="11632278" cy="4351338"/>
          </a:xfrm>
        </p:spPr>
        <p:txBody>
          <a:bodyPr>
            <a:noAutofit/>
          </a:bodyPr>
          <a:lstStyle/>
          <a:p>
            <a:pPr>
              <a:buClr>
                <a:srgbClr val="E1261C"/>
              </a:buClr>
            </a:pPr>
            <a:r>
              <a:rPr lang="en-GB" dirty="0" smtClean="0"/>
              <a:t>There are two main ways in which you could be asked to carry out a review as a public contributor.</a:t>
            </a:r>
          </a:p>
          <a:p>
            <a:pPr marL="914400" lvl="1" indent="-457200">
              <a:buClr>
                <a:srgbClr val="E1261C"/>
              </a:buClr>
              <a:buFont typeface="+mj-lt"/>
              <a:buAutoNum type="arabicPeriod"/>
            </a:pPr>
            <a:r>
              <a:rPr lang="en-GB" sz="2800" dirty="0" smtClean="0"/>
              <a:t>As a public reviewer of a research brief, proposal or application (usually carried out at home). We will describe these documents shortly.</a:t>
            </a:r>
          </a:p>
          <a:p>
            <a:pPr marL="914400" lvl="1" indent="-457200">
              <a:buClr>
                <a:srgbClr val="E1261C"/>
              </a:buClr>
              <a:buFont typeface="+mj-lt"/>
              <a:buAutoNum type="arabicPeriod"/>
            </a:pPr>
            <a:r>
              <a:rPr lang="en-GB" sz="2800" dirty="0" smtClean="0"/>
              <a:t>As a public member of a funding advisory committee. You will review a group of research applications before going to a meeting. At the meeting you will discuss the applications and decide which will be funded.</a:t>
            </a:r>
          </a:p>
          <a:p>
            <a:pPr>
              <a:buClr>
                <a:srgbClr val="E1261C"/>
              </a:buClr>
            </a:pPr>
            <a:r>
              <a:rPr lang="en-GB" dirty="0" smtClean="0"/>
              <a:t>As a public reviewer, you are usually matched to a research topic in an area where you have personal experience.</a:t>
            </a:r>
          </a:p>
          <a:p>
            <a:pPr>
              <a:buClr>
                <a:srgbClr val="E1261C"/>
              </a:buClr>
            </a:pPr>
            <a:r>
              <a:rPr lang="en-GB" dirty="0" smtClean="0"/>
              <a:t>As a public member of a funding advisory committee, you will review applications on a number of different topics, not just areas where you have personal experience.</a:t>
            </a:r>
            <a:endParaRPr lang="en-GB" dirty="0"/>
          </a:p>
        </p:txBody>
      </p:sp>
      <p:sp>
        <p:nvSpPr>
          <p:cNvPr id="2" name="Title 1"/>
          <p:cNvSpPr>
            <a:spLocks noGrp="1"/>
          </p:cNvSpPr>
          <p:nvPr>
            <p:ph type="title"/>
          </p:nvPr>
        </p:nvSpPr>
        <p:spPr>
          <a:xfrm>
            <a:off x="613063" y="200804"/>
            <a:ext cx="10515600" cy="1325563"/>
          </a:xfrm>
        </p:spPr>
        <p:txBody>
          <a:bodyPr>
            <a:noAutofit/>
          </a:bodyPr>
          <a:lstStyle/>
          <a:p>
            <a:r>
              <a:rPr lang="en-GB" sz="4000" dirty="0" smtClean="0"/>
              <a:t>2.1 Public </a:t>
            </a:r>
            <a:r>
              <a:rPr lang="en-GB" sz="4000" dirty="0"/>
              <a:t>reviewing roles with the NIHR</a:t>
            </a:r>
          </a:p>
        </p:txBody>
      </p:sp>
      <p:sp>
        <p:nvSpPr>
          <p:cNvPr id="4" name="Rectangle 3" hidden="1"/>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60263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615" y="1281129"/>
            <a:ext cx="10986770" cy="5385054"/>
          </a:xfrm>
          <a:prstGeom prst="rect">
            <a:avLst/>
          </a:prstGeom>
        </p:spPr>
        <p:txBody>
          <a:bodyPr wrap="square">
            <a:noAutofit/>
          </a:bodyPr>
          <a:lstStyle/>
          <a:p>
            <a:pPr>
              <a:lnSpc>
                <a:spcPct val="107000"/>
              </a:lnSpc>
              <a:buClr>
                <a:srgbClr val="F08C21"/>
              </a:buClr>
            </a:pP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2. </a:t>
            </a:r>
            <a:r>
              <a:rPr lang="en-GB" sz="2800" dirty="0" smtClean="0">
                <a:latin typeface="Calibri" panose="020F0502020204030204" pitchFamily="34" charset="0"/>
                <a:ea typeface="Calibri" panose="020F0502020204030204" pitchFamily="34" charset="0"/>
                <a:cs typeface="Times New Roman" panose="02020603050405020304" pitchFamily="18" charset="0"/>
              </a:rPr>
              <a:t>One </a:t>
            </a:r>
            <a:r>
              <a:rPr lang="en-GB" sz="2800" dirty="0">
                <a:latin typeface="Calibri" panose="020F0502020204030204" pitchFamily="34" charset="0"/>
                <a:ea typeface="Calibri" panose="020F0502020204030204" pitchFamily="34" charset="0"/>
                <a:cs typeface="Times New Roman" panose="02020603050405020304" pitchFamily="18" charset="0"/>
              </a:rPr>
              <a:t>of the panel members keeps using a term you don’t </a:t>
            </a:r>
            <a:r>
              <a:rPr lang="en-GB" sz="2800" dirty="0" smtClean="0">
                <a:latin typeface="Calibri" panose="020F0502020204030204" pitchFamily="34" charset="0"/>
                <a:ea typeface="Calibri" panose="020F0502020204030204" pitchFamily="34" charset="0"/>
                <a:cs typeface="Times New Roman" panose="02020603050405020304" pitchFamily="18" charset="0"/>
              </a:rPr>
              <a:t>understand. </a:t>
            </a:r>
            <a:r>
              <a:rPr lang="en-GB" sz="2800" dirty="0">
                <a:latin typeface="Calibri" panose="020F0502020204030204" pitchFamily="34" charset="0"/>
                <a:ea typeface="Calibri" panose="020F0502020204030204" pitchFamily="34" charset="0"/>
                <a:cs typeface="Times New Roman" panose="02020603050405020304" pitchFamily="18" charset="0"/>
              </a:rPr>
              <a:t>W</a:t>
            </a:r>
            <a:r>
              <a:rPr lang="en-GB" sz="2800" dirty="0" smtClean="0">
                <a:latin typeface="Calibri" panose="020F0502020204030204" pitchFamily="34" charset="0"/>
                <a:ea typeface="Calibri" panose="020F0502020204030204" pitchFamily="34" charset="0"/>
                <a:cs typeface="Times New Roman" panose="02020603050405020304" pitchFamily="18" charset="0"/>
              </a:rPr>
              <a:t>hat </a:t>
            </a:r>
            <a:r>
              <a:rPr lang="en-GB" sz="2800" dirty="0">
                <a:latin typeface="Calibri" panose="020F0502020204030204" pitchFamily="34" charset="0"/>
                <a:ea typeface="Calibri" panose="020F0502020204030204" pitchFamily="34" charset="0"/>
                <a:cs typeface="Times New Roman" panose="02020603050405020304" pitchFamily="18" charset="0"/>
              </a:rPr>
              <a:t>should you do?</a:t>
            </a:r>
          </a:p>
          <a:p>
            <a:pPr marL="342900" lvl="0" indent="-342900">
              <a:lnSpc>
                <a:spcPct val="107000"/>
              </a:lnSpc>
              <a:spcAft>
                <a:spcPts val="0"/>
              </a:spcAft>
              <a:buClr>
                <a:srgbClr val="F08C21"/>
              </a:buClr>
              <a:buFont typeface="+mj-lt"/>
              <a:buAutoNum type="alphaLcParenR"/>
            </a:pPr>
            <a:r>
              <a:rPr lang="en-GB" sz="2800" dirty="0">
                <a:latin typeface="Calibri" panose="020F0502020204030204" pitchFamily="34" charset="0"/>
                <a:ea typeface="Calibri" panose="020F0502020204030204" pitchFamily="34" charset="0"/>
                <a:cs typeface="Times New Roman" panose="02020603050405020304" pitchFamily="18" charset="0"/>
              </a:rPr>
              <a:t>Make a note of it and look it up when you get </a:t>
            </a:r>
            <a:r>
              <a:rPr lang="en-GB" sz="2800" dirty="0" smtClean="0">
                <a:latin typeface="Calibri" panose="020F0502020204030204" pitchFamily="34" charset="0"/>
                <a:ea typeface="Calibri" panose="020F0502020204030204" pitchFamily="34" charset="0"/>
                <a:cs typeface="Times New Roman" panose="02020603050405020304" pitchFamily="18" charset="0"/>
              </a:rPr>
              <a:t>home.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F08C21"/>
              </a:buClr>
              <a:buFont typeface="+mj-lt"/>
              <a:buAutoNum type="alphaLcParenR"/>
            </a:pPr>
            <a:r>
              <a:rPr lang="en-GB" sz="2800" dirty="0">
                <a:latin typeface="Calibri" panose="020F0502020204030204" pitchFamily="34" charset="0"/>
                <a:ea typeface="Calibri" panose="020F0502020204030204" pitchFamily="34" charset="0"/>
                <a:cs typeface="Times New Roman" panose="02020603050405020304" pitchFamily="18" charset="0"/>
              </a:rPr>
              <a:t>Ask them to explain what they </a:t>
            </a:r>
            <a:r>
              <a:rPr lang="en-GB" sz="2800" dirty="0" smtClean="0">
                <a:latin typeface="Calibri" panose="020F0502020204030204" pitchFamily="34" charset="0"/>
                <a:ea typeface="Calibri" panose="020F0502020204030204" pitchFamily="34" charset="0"/>
                <a:cs typeface="Times New Roman" panose="02020603050405020304" pitchFamily="18" charset="0"/>
              </a:rPr>
              <a:t>mean.</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F08C21"/>
              </a:buClr>
              <a:buFont typeface="+mj-lt"/>
              <a:buAutoNum type="alphaLcParenR"/>
            </a:pPr>
            <a:r>
              <a:rPr lang="en-GB" sz="2800" dirty="0">
                <a:latin typeface="Calibri" panose="020F0502020204030204" pitchFamily="34" charset="0"/>
                <a:ea typeface="Calibri" panose="020F0502020204030204" pitchFamily="34" charset="0"/>
                <a:cs typeface="Times New Roman" panose="02020603050405020304" pitchFamily="18" charset="0"/>
              </a:rPr>
              <a:t>Start your contribution with, “I know that we are supposed to be keeping jargon to a </a:t>
            </a:r>
            <a:r>
              <a:rPr lang="en-GB" sz="2800" dirty="0" err="1">
                <a:latin typeface="Calibri" panose="020F0502020204030204" pitchFamily="34" charset="0"/>
                <a:ea typeface="Calibri" panose="020F0502020204030204" pitchFamily="34" charset="0"/>
                <a:cs typeface="Times New Roman" panose="02020603050405020304" pitchFamily="18" charset="0"/>
              </a:rPr>
              <a:t>miminum</a:t>
            </a:r>
            <a:r>
              <a:rPr lang="en-GB" sz="2800" dirty="0">
                <a:latin typeface="Calibri" panose="020F0502020204030204" pitchFamily="34" charset="0"/>
                <a:ea typeface="Calibri" panose="020F0502020204030204" pitchFamily="34" charset="0"/>
                <a:cs typeface="Times New Roman" panose="02020603050405020304" pitchFamily="18" charset="0"/>
              </a:rPr>
              <a:t>…”</a:t>
            </a:r>
          </a:p>
          <a:p>
            <a:pPr marL="228600">
              <a:lnSpc>
                <a:spcPct val="107000"/>
              </a:lnSpc>
              <a:spcAft>
                <a:spcPts val="0"/>
              </a:spcAft>
              <a:buClr>
                <a:srgbClr val="F08C21"/>
              </a:buClr>
            </a:pPr>
            <a:r>
              <a:rPr lang="en-GB" sz="2800" dirty="0">
                <a:latin typeface="Calibri" panose="020F0502020204030204" pitchFamily="34" charset="0"/>
                <a:ea typeface="Calibri" panose="020F0502020204030204" pitchFamily="34" charset="0"/>
                <a:cs typeface="Times New Roman" panose="02020603050405020304" pitchFamily="18" charset="0"/>
              </a:rPr>
              <a:t> </a:t>
            </a:r>
          </a:p>
          <a:p>
            <a:pPr marL="228600">
              <a:lnSpc>
                <a:spcPct val="107000"/>
              </a:lnSpc>
              <a:spcAft>
                <a:spcPts val="800"/>
              </a:spcAft>
              <a:buClr>
                <a:srgbClr val="F08C21"/>
              </a:buClr>
            </a:pP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Answer: b) </a:t>
            </a: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It’s </a:t>
            </a: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worth asking the question, as others might not know either.  Ideally the Chair would have reminded everyone to avoid using jargon and acronyms but you can do so if not – ask directly though, don’t hint.</a:t>
            </a:r>
            <a:endParaRPr lang="en-GB" sz="2800" dirty="0">
              <a:solidFill>
                <a:srgbClr val="F08C2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a:spLocks noGrp="1"/>
          </p:cNvSpPr>
          <p:nvPr>
            <p:ph type="ctrTitle"/>
          </p:nvPr>
        </p:nvSpPr>
        <p:spPr>
          <a:xfrm>
            <a:off x="716280" y="460914"/>
            <a:ext cx="10439400" cy="628399"/>
          </a:xfrm>
        </p:spPr>
        <p:txBody>
          <a:bodyPr>
            <a:noAutofit/>
          </a:bodyPr>
          <a:lstStyle/>
          <a:p>
            <a:pPr algn="l"/>
            <a:r>
              <a:rPr lang="en-GB" sz="4000" dirty="0" smtClean="0"/>
              <a:t>4.9 Meeting scenarios quiz</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03857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615" y="1550227"/>
            <a:ext cx="10986770" cy="4764569"/>
          </a:xfrm>
          <a:prstGeom prst="rect">
            <a:avLst/>
          </a:prstGeom>
        </p:spPr>
        <p:txBody>
          <a:bodyPr wrap="square">
            <a:noAutofit/>
          </a:bodyPr>
          <a:lstStyle/>
          <a:p>
            <a:pPr lvl="0"/>
            <a:r>
              <a:rPr lang="en-GB" sz="2800" dirty="0" smtClean="0">
                <a:solidFill>
                  <a:srgbClr val="F08C21"/>
                </a:solidFill>
              </a:rPr>
              <a:t>3.</a:t>
            </a:r>
            <a:r>
              <a:rPr lang="en-GB" sz="2800" dirty="0" smtClean="0"/>
              <a:t> You’ve </a:t>
            </a:r>
            <a:r>
              <a:rPr lang="en-GB" sz="2800" dirty="0"/>
              <a:t>prepared a number of points you’d like to raise, but another </a:t>
            </a:r>
            <a:r>
              <a:rPr lang="en-GB" sz="2800" dirty="0" smtClean="0"/>
              <a:t>person </a:t>
            </a:r>
            <a:r>
              <a:rPr lang="en-GB" sz="2800" dirty="0"/>
              <a:t>gets in first with similar suggestions.  What would you do?</a:t>
            </a:r>
          </a:p>
          <a:p>
            <a:pPr marL="514350" lvl="0" indent="-514350">
              <a:buClr>
                <a:srgbClr val="F08C21"/>
              </a:buClr>
              <a:buFont typeface="+mj-lt"/>
              <a:buAutoNum type="alphaLcParenR"/>
            </a:pPr>
            <a:r>
              <a:rPr lang="en-GB" sz="2800" dirty="0"/>
              <a:t>Go through your list of queries anyway, as it’s important to show you came </a:t>
            </a:r>
            <a:r>
              <a:rPr lang="en-GB" sz="2800" dirty="0" smtClean="0"/>
              <a:t>prepared.</a:t>
            </a:r>
            <a:endParaRPr lang="en-GB" sz="2800" dirty="0"/>
          </a:p>
          <a:p>
            <a:pPr marL="514350" lvl="0" indent="-514350">
              <a:buClr>
                <a:srgbClr val="F08C21"/>
              </a:buClr>
              <a:buFont typeface="+mj-lt"/>
              <a:buAutoNum type="alphaLcParenR"/>
            </a:pPr>
            <a:r>
              <a:rPr lang="en-GB" sz="2800" dirty="0"/>
              <a:t>Nod to show your agreement but keep quiet, as time is limited and you don’t need to repeat what’s been covered </a:t>
            </a:r>
            <a:r>
              <a:rPr lang="en-GB" sz="2800" dirty="0" smtClean="0"/>
              <a:t>already.</a:t>
            </a:r>
            <a:endParaRPr lang="en-GB" sz="2800" dirty="0"/>
          </a:p>
          <a:p>
            <a:pPr marL="514350" lvl="0" indent="-514350">
              <a:buClr>
                <a:srgbClr val="F08C21"/>
              </a:buClr>
              <a:buFont typeface="+mj-lt"/>
              <a:buAutoNum type="alphaLcParenR"/>
            </a:pPr>
            <a:r>
              <a:rPr lang="en-GB" sz="2800" dirty="0"/>
              <a:t>Say, “I agree with the suggestions made by…”</a:t>
            </a:r>
          </a:p>
          <a:p>
            <a:r>
              <a:rPr lang="en-GB" sz="2800" dirty="0"/>
              <a:t> </a:t>
            </a:r>
          </a:p>
          <a:p>
            <a:r>
              <a:rPr lang="en-GB" sz="2800" dirty="0">
                <a:solidFill>
                  <a:srgbClr val="F08C21"/>
                </a:solidFill>
              </a:rPr>
              <a:t>Answer: c) If you’ve both got the same view, it’s worth emphasising this.  Non-verbal encouragement </a:t>
            </a:r>
            <a:r>
              <a:rPr lang="en-GB" sz="2800" dirty="0" smtClean="0">
                <a:solidFill>
                  <a:srgbClr val="F08C21"/>
                </a:solidFill>
              </a:rPr>
              <a:t>(nodding and so on) is </a:t>
            </a:r>
            <a:r>
              <a:rPr lang="en-GB" sz="2800" dirty="0">
                <a:solidFill>
                  <a:srgbClr val="F08C21"/>
                </a:solidFill>
              </a:rPr>
              <a:t>valuable too, but it’s good to be clear.</a:t>
            </a:r>
          </a:p>
        </p:txBody>
      </p:sp>
      <p:sp>
        <p:nvSpPr>
          <p:cNvPr id="4" name="Title 1"/>
          <p:cNvSpPr>
            <a:spLocks noGrp="1"/>
          </p:cNvSpPr>
          <p:nvPr>
            <p:ph type="ctrTitle"/>
          </p:nvPr>
        </p:nvSpPr>
        <p:spPr>
          <a:xfrm>
            <a:off x="716280" y="460914"/>
            <a:ext cx="10439400" cy="628399"/>
          </a:xfrm>
        </p:spPr>
        <p:txBody>
          <a:bodyPr>
            <a:noAutofit/>
          </a:bodyPr>
          <a:lstStyle/>
          <a:p>
            <a:pPr algn="l"/>
            <a:r>
              <a:rPr lang="en-GB" sz="4000" dirty="0" smtClean="0"/>
              <a:t>4.9 Meeting scenarios quiz</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9843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560" y="1594835"/>
            <a:ext cx="10986770" cy="4764569"/>
          </a:xfrm>
          <a:prstGeom prst="rect">
            <a:avLst/>
          </a:prstGeom>
        </p:spPr>
        <p:txBody>
          <a:bodyPr wrap="square">
            <a:noAutofit/>
          </a:bodyPr>
          <a:lstStyle/>
          <a:p>
            <a:pPr lvl="0"/>
            <a:r>
              <a:rPr lang="en-GB" sz="2800" dirty="0">
                <a:solidFill>
                  <a:srgbClr val="F08C21"/>
                </a:solidFill>
              </a:rPr>
              <a:t> </a:t>
            </a:r>
            <a:r>
              <a:rPr lang="en-GB" sz="2800" dirty="0" smtClean="0">
                <a:solidFill>
                  <a:srgbClr val="F08C21"/>
                </a:solidFill>
              </a:rPr>
              <a:t>4. </a:t>
            </a:r>
            <a:r>
              <a:rPr lang="en-GB" sz="2800" dirty="0" smtClean="0"/>
              <a:t>You’ve </a:t>
            </a:r>
            <a:r>
              <a:rPr lang="en-GB" sz="2800" dirty="0"/>
              <a:t>started explaining your point when you’re interrupted by another panel </a:t>
            </a:r>
            <a:r>
              <a:rPr lang="en-GB" sz="2800" dirty="0" smtClean="0"/>
              <a:t>member. What </a:t>
            </a:r>
            <a:r>
              <a:rPr lang="en-GB" sz="2800" dirty="0"/>
              <a:t>do you do?</a:t>
            </a:r>
          </a:p>
          <a:p>
            <a:pPr marL="514350" lvl="0" indent="-514350">
              <a:buClr>
                <a:srgbClr val="F08C21"/>
              </a:buClr>
              <a:buFont typeface="+mj-lt"/>
              <a:buAutoNum type="alphaLcParenR"/>
            </a:pPr>
            <a:r>
              <a:rPr lang="en-GB" sz="2800" dirty="0"/>
              <a:t>Email your notes to the minute-taker at the end, and ask if they </a:t>
            </a:r>
            <a:r>
              <a:rPr lang="en-GB" sz="2800" dirty="0" smtClean="0"/>
              <a:t>can </a:t>
            </a:r>
            <a:r>
              <a:rPr lang="en-GB" sz="2800" dirty="0"/>
              <a:t>add in your point as you didn’t get </a:t>
            </a:r>
            <a:r>
              <a:rPr lang="en-GB" sz="2800" dirty="0" smtClean="0"/>
              <a:t>to cover </a:t>
            </a:r>
            <a:r>
              <a:rPr lang="en-GB" sz="2800" dirty="0"/>
              <a:t>it in the </a:t>
            </a:r>
            <a:r>
              <a:rPr lang="en-GB" sz="2800" dirty="0" smtClean="0"/>
              <a:t>meeting.</a:t>
            </a:r>
            <a:endParaRPr lang="en-GB" sz="2800" dirty="0"/>
          </a:p>
          <a:p>
            <a:pPr marL="514350" lvl="0" indent="-514350">
              <a:buClr>
                <a:srgbClr val="F08C21"/>
              </a:buClr>
              <a:buFont typeface="+mj-lt"/>
              <a:buAutoNum type="alphaLcParenR"/>
            </a:pPr>
            <a:r>
              <a:rPr lang="en-GB" sz="2800" dirty="0"/>
              <a:t>Ask the Chair if you may continue </a:t>
            </a:r>
            <a:r>
              <a:rPr lang="en-GB" sz="2800" dirty="0" smtClean="0"/>
              <a:t>speaking.</a:t>
            </a:r>
            <a:endParaRPr lang="en-GB" sz="2800" dirty="0"/>
          </a:p>
          <a:p>
            <a:pPr marL="514350" lvl="0" indent="-514350">
              <a:buClr>
                <a:srgbClr val="F08C21"/>
              </a:buClr>
              <a:buFont typeface="+mj-lt"/>
              <a:buAutoNum type="alphaLcParenR"/>
            </a:pPr>
            <a:r>
              <a:rPr lang="en-GB" sz="2800" dirty="0"/>
              <a:t>Keep talking over the other person so they realise you hadn’t </a:t>
            </a:r>
            <a:r>
              <a:rPr lang="en-GB" sz="2800" dirty="0" smtClean="0"/>
              <a:t>finished.</a:t>
            </a:r>
            <a:endParaRPr lang="en-GB" sz="2800" dirty="0"/>
          </a:p>
          <a:p>
            <a:pPr>
              <a:buClr>
                <a:srgbClr val="F08C21"/>
              </a:buClr>
            </a:pPr>
            <a:endParaRPr lang="en-GB" sz="2800" dirty="0" smtClean="0"/>
          </a:p>
          <a:p>
            <a:pPr>
              <a:buClr>
                <a:srgbClr val="F08C21"/>
              </a:buClr>
            </a:pPr>
            <a:r>
              <a:rPr lang="en-GB" sz="2800" dirty="0" smtClean="0">
                <a:solidFill>
                  <a:srgbClr val="F08C21"/>
                </a:solidFill>
              </a:rPr>
              <a:t>Answer</a:t>
            </a:r>
            <a:r>
              <a:rPr lang="en-GB" sz="2800" dirty="0">
                <a:solidFill>
                  <a:srgbClr val="F08C21"/>
                </a:solidFill>
              </a:rPr>
              <a:t>: b) If you feel your point is important and relevant, </a:t>
            </a:r>
            <a:r>
              <a:rPr lang="en-GB" sz="2800" dirty="0" smtClean="0">
                <a:solidFill>
                  <a:srgbClr val="F08C21"/>
                </a:solidFill>
              </a:rPr>
              <a:t>make </a:t>
            </a:r>
            <a:r>
              <a:rPr lang="en-GB" sz="2800" dirty="0">
                <a:solidFill>
                  <a:srgbClr val="F08C21"/>
                </a:solidFill>
              </a:rPr>
              <a:t>sure it’s covered in the </a:t>
            </a:r>
            <a:r>
              <a:rPr lang="en-GB" sz="2800" dirty="0" smtClean="0">
                <a:solidFill>
                  <a:srgbClr val="F08C21"/>
                </a:solidFill>
              </a:rPr>
              <a:t>meeting.</a:t>
            </a:r>
            <a:endParaRPr lang="en-GB" sz="2800" dirty="0">
              <a:solidFill>
                <a:srgbClr val="F08C21"/>
              </a:solidFill>
            </a:endParaRPr>
          </a:p>
          <a:p>
            <a:endParaRPr lang="en-GB" sz="2800" dirty="0"/>
          </a:p>
        </p:txBody>
      </p:sp>
      <p:sp>
        <p:nvSpPr>
          <p:cNvPr id="4" name="Title 1"/>
          <p:cNvSpPr>
            <a:spLocks noGrp="1"/>
          </p:cNvSpPr>
          <p:nvPr>
            <p:ph type="ctrTitle"/>
          </p:nvPr>
        </p:nvSpPr>
        <p:spPr>
          <a:xfrm>
            <a:off x="716280" y="460914"/>
            <a:ext cx="10439400" cy="628399"/>
          </a:xfrm>
        </p:spPr>
        <p:txBody>
          <a:bodyPr>
            <a:noAutofit/>
          </a:bodyPr>
          <a:lstStyle/>
          <a:p>
            <a:pPr algn="l"/>
            <a:r>
              <a:rPr lang="en-GB" sz="4000" dirty="0" smtClean="0"/>
              <a:t>4.9 Meeting scenarios quiz</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51954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 y="1521931"/>
            <a:ext cx="10986770" cy="2862194"/>
          </a:xfrm>
          <a:prstGeom prst="rect">
            <a:avLst/>
          </a:prstGeom>
        </p:spPr>
        <p:txBody>
          <a:bodyPr>
            <a:noAutofit/>
          </a:bodyPr>
          <a:lstStyle/>
          <a:p>
            <a:pPr lvl="0">
              <a:lnSpc>
                <a:spcPct val="107000"/>
              </a:lnSpc>
              <a:spcAft>
                <a:spcPts val="0"/>
              </a:spcAft>
            </a:pP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5. </a:t>
            </a:r>
            <a:r>
              <a:rPr lang="en-GB" sz="2800" dirty="0" smtClean="0">
                <a:latin typeface="Calibri" panose="020F0502020204030204" pitchFamily="34" charset="0"/>
                <a:ea typeface="Calibri" panose="020F0502020204030204" pitchFamily="34" charset="0"/>
                <a:cs typeface="Times New Roman" panose="02020603050405020304" pitchFamily="18" charset="0"/>
              </a:rPr>
              <a:t>What </a:t>
            </a:r>
            <a:r>
              <a:rPr lang="en-GB" sz="2800" dirty="0">
                <a:latin typeface="Calibri" panose="020F0502020204030204" pitchFamily="34" charset="0"/>
                <a:ea typeface="Calibri" panose="020F0502020204030204" pitchFamily="34" charset="0"/>
                <a:cs typeface="Times New Roman" panose="02020603050405020304" pitchFamily="18" charset="0"/>
              </a:rPr>
              <a:t>is the most important part of your role in the meeting?</a:t>
            </a:r>
          </a:p>
          <a:p>
            <a:pPr marL="342900" lvl="0" indent="-342900">
              <a:lnSpc>
                <a:spcPct val="107000"/>
              </a:lnSpc>
              <a:spcAft>
                <a:spcPts val="0"/>
              </a:spcAft>
              <a:buClr>
                <a:srgbClr val="F08C21"/>
              </a:buClr>
              <a:buFont typeface="+mj-lt"/>
              <a:buAutoNum type="alphaLcParenR"/>
            </a:pPr>
            <a:r>
              <a:rPr lang="en-GB" sz="2800" dirty="0">
                <a:latin typeface="Calibri" panose="020F0502020204030204" pitchFamily="34" charset="0"/>
                <a:ea typeface="Calibri" panose="020F0502020204030204" pitchFamily="34" charset="0"/>
                <a:cs typeface="Times New Roman" panose="02020603050405020304" pitchFamily="18" charset="0"/>
              </a:rPr>
              <a:t>To contribute your thoughts, based on your own background and </a:t>
            </a:r>
            <a:r>
              <a:rPr lang="en-GB" sz="2800" dirty="0" smtClean="0">
                <a:latin typeface="Calibri" panose="020F0502020204030204" pitchFamily="34" charset="0"/>
                <a:ea typeface="Calibri" panose="020F0502020204030204" pitchFamily="34" charset="0"/>
                <a:cs typeface="Times New Roman" panose="02020603050405020304" pitchFamily="18" charset="0"/>
              </a:rPr>
              <a:t>experiences.</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F08C21"/>
              </a:buClr>
              <a:buFont typeface="+mj-lt"/>
              <a:buAutoNum type="alphaLcParenR"/>
            </a:pPr>
            <a:r>
              <a:rPr lang="en-GB" sz="2800" dirty="0">
                <a:latin typeface="Calibri" panose="020F0502020204030204" pitchFamily="34" charset="0"/>
                <a:ea typeface="Calibri" panose="020F0502020204030204" pitchFamily="34" charset="0"/>
                <a:cs typeface="Times New Roman" panose="02020603050405020304" pitchFamily="18" charset="0"/>
              </a:rPr>
              <a:t>To </a:t>
            </a:r>
            <a:r>
              <a:rPr lang="en-GB" sz="2800" dirty="0" smtClean="0">
                <a:latin typeface="Calibri" panose="020F0502020204030204" pitchFamily="34" charset="0"/>
                <a:ea typeface="Calibri" panose="020F0502020204030204" pitchFamily="34" charset="0"/>
                <a:cs typeface="Times New Roman" panose="02020603050405020304" pitchFamily="18" charset="0"/>
              </a:rPr>
              <a:t>make sure </a:t>
            </a:r>
            <a:r>
              <a:rPr lang="en-GB" sz="2800" dirty="0">
                <a:latin typeface="Calibri" panose="020F0502020204030204" pitchFamily="34" charset="0"/>
                <a:ea typeface="Calibri" panose="020F0502020204030204" pitchFamily="34" charset="0"/>
                <a:cs typeface="Times New Roman" panose="02020603050405020304" pitchFamily="18" charset="0"/>
              </a:rPr>
              <a:t>that PPI is considered for each agenda </a:t>
            </a:r>
            <a:r>
              <a:rPr lang="en-GB" sz="2800" dirty="0" smtClean="0">
                <a:latin typeface="Calibri" panose="020F0502020204030204" pitchFamily="34" charset="0"/>
                <a:ea typeface="Calibri" panose="020F0502020204030204" pitchFamily="34" charset="0"/>
                <a:cs typeface="Times New Roman" panose="02020603050405020304" pitchFamily="18" charset="0"/>
              </a:rPr>
              <a:t>item.</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F08C21"/>
              </a:buClr>
              <a:buFont typeface="+mj-lt"/>
              <a:buAutoNum type="alphaLcParenR"/>
            </a:pPr>
            <a:r>
              <a:rPr lang="en-GB" sz="2800" dirty="0">
                <a:latin typeface="Calibri" panose="020F0502020204030204" pitchFamily="34" charset="0"/>
                <a:ea typeface="Calibri" panose="020F0502020204030204" pitchFamily="34" charset="0"/>
                <a:cs typeface="Times New Roman" panose="02020603050405020304" pitchFamily="18" charset="0"/>
              </a:rPr>
              <a:t>To report back on reading you’ve done to find out more about the </a:t>
            </a:r>
            <a:r>
              <a:rPr lang="en-GB" sz="2800" dirty="0" smtClean="0">
                <a:latin typeface="Calibri" panose="020F0502020204030204" pitchFamily="34" charset="0"/>
                <a:ea typeface="Calibri" panose="020F0502020204030204" pitchFamily="34" charset="0"/>
                <a:cs typeface="Times New Roman" panose="02020603050405020304" pitchFamily="18" charset="0"/>
              </a:rPr>
              <a:t>subject.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Answer: a) All of these are valuable, but first and foremost you are there to </a:t>
            </a: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offer </a:t>
            </a:r>
            <a:r>
              <a:rPr lang="en-GB" sz="2800" dirty="0">
                <a:solidFill>
                  <a:srgbClr val="F08C21"/>
                </a:solidFill>
                <a:latin typeface="Calibri" panose="020F0502020204030204" pitchFamily="34" charset="0"/>
                <a:ea typeface="Calibri" panose="020F0502020204030204" pitchFamily="34" charset="0"/>
                <a:cs typeface="Times New Roman" panose="02020603050405020304" pitchFamily="18" charset="0"/>
              </a:rPr>
              <a:t>your </a:t>
            </a:r>
            <a:r>
              <a:rPr lang="en-GB" sz="2800" dirty="0" smtClean="0">
                <a:solidFill>
                  <a:srgbClr val="F08C21"/>
                </a:solidFill>
                <a:latin typeface="Calibri" panose="020F0502020204030204" pitchFamily="34" charset="0"/>
                <a:ea typeface="Calibri" panose="020F0502020204030204" pitchFamily="34" charset="0"/>
                <a:cs typeface="Times New Roman" panose="02020603050405020304" pitchFamily="18" charset="0"/>
              </a:rPr>
              <a:t>point of view.</a:t>
            </a:r>
            <a:endParaRPr lang="en-GB" sz="2800" dirty="0">
              <a:solidFill>
                <a:srgbClr val="F08C2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a:spLocks noGrp="1"/>
          </p:cNvSpPr>
          <p:nvPr>
            <p:ph type="ctrTitle"/>
          </p:nvPr>
        </p:nvSpPr>
        <p:spPr>
          <a:xfrm>
            <a:off x="716280" y="460914"/>
            <a:ext cx="10439400" cy="628399"/>
          </a:xfrm>
        </p:spPr>
        <p:txBody>
          <a:bodyPr>
            <a:noAutofit/>
          </a:bodyPr>
          <a:lstStyle/>
          <a:p>
            <a:pPr algn="l"/>
            <a:r>
              <a:rPr lang="en-GB" sz="4000" dirty="0" smtClean="0"/>
              <a:t>4.9 Meeting scenarios quiz</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22764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080" y="1521931"/>
            <a:ext cx="10986770" cy="2862194"/>
          </a:xfrm>
          <a:prstGeom prst="rect">
            <a:avLst/>
          </a:prstGeom>
        </p:spPr>
        <p:txBody>
          <a:bodyPr>
            <a:noAutofit/>
          </a:bodyPr>
          <a:lstStyle/>
          <a:p>
            <a:pPr lvl="0"/>
            <a:r>
              <a:rPr lang="en-GB" sz="2800" dirty="0" smtClean="0">
                <a:solidFill>
                  <a:srgbClr val="F08C21"/>
                </a:solidFill>
              </a:rPr>
              <a:t>6. </a:t>
            </a:r>
            <a:r>
              <a:rPr lang="en-GB" sz="2800" dirty="0" smtClean="0"/>
              <a:t>What </a:t>
            </a:r>
            <a:r>
              <a:rPr lang="en-GB" sz="2800" dirty="0"/>
              <a:t>do you need to do before you </a:t>
            </a:r>
            <a:r>
              <a:rPr lang="en-GB" sz="2800" dirty="0" smtClean="0"/>
              <a:t>leave </a:t>
            </a:r>
            <a:r>
              <a:rPr lang="en-GB" sz="2800" dirty="0"/>
              <a:t>the meeting?</a:t>
            </a:r>
          </a:p>
          <a:p>
            <a:endParaRPr lang="en-GB" sz="2800" dirty="0" smtClean="0"/>
          </a:p>
          <a:p>
            <a:r>
              <a:rPr lang="en-GB" sz="2800" dirty="0" smtClean="0">
                <a:solidFill>
                  <a:srgbClr val="F08C21"/>
                </a:solidFill>
              </a:rPr>
              <a:t>Answer</a:t>
            </a:r>
            <a:r>
              <a:rPr lang="en-GB" sz="2800" dirty="0">
                <a:solidFill>
                  <a:srgbClr val="F08C21"/>
                </a:solidFill>
              </a:rPr>
              <a:t>: Check that you understand what actions have been agreed and what you need to do </a:t>
            </a:r>
            <a:r>
              <a:rPr lang="en-GB" sz="2800" dirty="0" smtClean="0">
                <a:solidFill>
                  <a:srgbClr val="F08C21"/>
                </a:solidFill>
              </a:rPr>
              <a:t>before the </a:t>
            </a:r>
            <a:r>
              <a:rPr lang="en-GB" sz="2800" dirty="0">
                <a:solidFill>
                  <a:srgbClr val="F08C21"/>
                </a:solidFill>
              </a:rPr>
              <a:t>next </a:t>
            </a:r>
            <a:r>
              <a:rPr lang="en-GB" sz="2800" dirty="0" smtClean="0">
                <a:solidFill>
                  <a:srgbClr val="F08C21"/>
                </a:solidFill>
              </a:rPr>
              <a:t>meeting.</a:t>
            </a:r>
            <a:endParaRPr lang="en-GB" sz="2800" dirty="0">
              <a:solidFill>
                <a:srgbClr val="F08C21"/>
              </a:solidFill>
            </a:endParaRPr>
          </a:p>
        </p:txBody>
      </p:sp>
      <p:sp>
        <p:nvSpPr>
          <p:cNvPr id="6" name="Title 1"/>
          <p:cNvSpPr>
            <a:spLocks noGrp="1"/>
          </p:cNvSpPr>
          <p:nvPr>
            <p:ph type="ctrTitle"/>
          </p:nvPr>
        </p:nvSpPr>
        <p:spPr>
          <a:xfrm>
            <a:off x="716280" y="460914"/>
            <a:ext cx="10439400" cy="628399"/>
          </a:xfrm>
        </p:spPr>
        <p:txBody>
          <a:bodyPr>
            <a:noAutofit/>
          </a:bodyPr>
          <a:lstStyle/>
          <a:p>
            <a:pPr algn="l"/>
            <a:r>
              <a:rPr lang="en-GB" sz="4000" dirty="0" smtClean="0"/>
              <a:t>4.9 Meeting scenarios quiz</a:t>
            </a:r>
            <a:endParaRPr lang="en-GB" sz="4000" dirty="0"/>
          </a:p>
        </p:txBody>
      </p:sp>
      <p:sp>
        <p:nvSpPr>
          <p:cNvPr id="5" name="Rectangle 4"/>
          <p:cNvSpPr/>
          <p:nvPr/>
        </p:nvSpPr>
        <p:spPr>
          <a:xfrm>
            <a:off x="0" y="0"/>
            <a:ext cx="12192000" cy="6858000"/>
          </a:xfrm>
          <a:prstGeom prst="rect">
            <a:avLst/>
          </a:prstGeom>
          <a:noFill/>
          <a:ln w="76200" cap="rnd">
            <a:solidFill>
              <a:srgbClr val="F08C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83266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Understanding research </a:t>
            </a:r>
            <a:r>
              <a:rPr lang="en-US" dirty="0" smtClean="0"/>
              <a:t>terminology </a:t>
            </a:r>
            <a:r>
              <a:rPr lang="en-US" dirty="0" smtClean="0">
                <a:hlinkClick r:id="rId3"/>
              </a:rPr>
              <a:t>http</a:t>
            </a:r>
            <a:r>
              <a:rPr lang="en-US" dirty="0">
                <a:hlinkClick r:id="rId3"/>
              </a:rPr>
              <a:t>://www.understandinghealthresearch.org</a:t>
            </a:r>
            <a:r>
              <a:rPr lang="en-US" dirty="0" smtClean="0">
                <a:hlinkClick r:id="rId3"/>
              </a:rPr>
              <a:t>/</a:t>
            </a:r>
            <a:r>
              <a:rPr lang="en-US" dirty="0" smtClean="0"/>
              <a:t>  </a:t>
            </a:r>
          </a:p>
          <a:p>
            <a:pPr marL="0" indent="0">
              <a:buNone/>
            </a:pPr>
            <a:r>
              <a:rPr lang="en-US" dirty="0" smtClean="0"/>
              <a:t>‘Being </a:t>
            </a:r>
            <a:r>
              <a:rPr lang="en-US" dirty="0"/>
              <a:t>better </a:t>
            </a:r>
            <a:r>
              <a:rPr lang="en-US" dirty="0" smtClean="0"/>
              <a:t>informed’ </a:t>
            </a:r>
            <a:r>
              <a:rPr lang="en-US" dirty="0"/>
              <a:t>module of the </a:t>
            </a:r>
            <a:r>
              <a:rPr lang="en-US" dirty="0" smtClean="0"/>
              <a:t>European Patient Ambassador Programme (EPAP) course. </a:t>
            </a:r>
            <a:r>
              <a:rPr lang="en-US" dirty="0" smtClean="0">
                <a:hlinkClick r:id="rId4"/>
              </a:rPr>
              <a:t>https</a:t>
            </a:r>
            <a:r>
              <a:rPr lang="en-US" dirty="0">
                <a:hlinkClick r:id="rId4"/>
              </a:rPr>
              <a:t>://www.epaponline.org/what-is-epap/course-content</a:t>
            </a:r>
            <a:r>
              <a:rPr lang="en-US" dirty="0" smtClean="0">
                <a:hlinkClick r:id="rId4"/>
              </a:rPr>
              <a:t>/</a:t>
            </a:r>
            <a:r>
              <a:rPr lang="en-US" dirty="0" smtClean="0"/>
              <a:t> </a:t>
            </a:r>
            <a:endParaRPr lang="en-US" dirty="0"/>
          </a:p>
          <a:p>
            <a:pPr marL="0" indent="0">
              <a:buNone/>
            </a:pPr>
            <a:r>
              <a:rPr lang="en-US" dirty="0"/>
              <a:t>EUPATI </a:t>
            </a:r>
            <a:r>
              <a:rPr lang="en-US" dirty="0" smtClean="0"/>
              <a:t>(European Patients Academy) glossary of health research terminology. </a:t>
            </a:r>
            <a:r>
              <a:rPr lang="en-US" dirty="0" smtClean="0">
                <a:hlinkClick r:id="rId5"/>
              </a:rPr>
              <a:t>https</a:t>
            </a:r>
            <a:r>
              <a:rPr lang="en-US" dirty="0">
                <a:hlinkClick r:id="rId5"/>
              </a:rPr>
              <a:t>://www.eupati.eu/glossary</a:t>
            </a:r>
            <a:r>
              <a:rPr lang="en-US" dirty="0" smtClean="0">
                <a:hlinkClick r:id="rId5"/>
              </a:rPr>
              <a:t>/</a:t>
            </a:r>
            <a:r>
              <a:rPr lang="en-US" dirty="0" smtClean="0"/>
              <a:t>   </a:t>
            </a:r>
            <a:endParaRPr lang="en-US" dirty="0"/>
          </a:p>
          <a:p>
            <a:endParaRPr lang="en-GB" dirty="0"/>
          </a:p>
        </p:txBody>
      </p:sp>
      <p:sp>
        <p:nvSpPr>
          <p:cNvPr id="2" name="Title 1"/>
          <p:cNvSpPr>
            <a:spLocks noGrp="1"/>
          </p:cNvSpPr>
          <p:nvPr>
            <p:ph type="title"/>
          </p:nvPr>
        </p:nvSpPr>
        <p:spPr/>
        <p:txBody>
          <a:bodyPr/>
          <a:lstStyle/>
          <a:p>
            <a:r>
              <a:rPr lang="en-GB" dirty="0" smtClean="0"/>
              <a:t>Further resources</a:t>
            </a:r>
            <a:endParaRPr lang="en-GB" dirty="0"/>
          </a:p>
        </p:txBody>
      </p:sp>
    </p:spTree>
    <p:extLst>
      <p:ext uri="{BB962C8B-B14F-4D97-AF65-F5344CB8AC3E}">
        <p14:creationId xmlns:p14="http://schemas.microsoft.com/office/powerpoint/2010/main" val="2245393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title="Image of stack of coins"/>
          <p:cNvPicPr>
            <a:picLocks noChangeAspect="1" noChangeArrowheads="1"/>
          </p:cNvPicPr>
          <p:nvPr/>
        </p:nvPicPr>
        <p:blipFill>
          <a:blip r:embed="rId3" cstate="print"/>
          <a:srcRect/>
          <a:stretch>
            <a:fillRect/>
          </a:stretch>
        </p:blipFill>
        <p:spPr bwMode="auto">
          <a:xfrm>
            <a:off x="1991544" y="4094634"/>
            <a:ext cx="4048125" cy="2352675"/>
          </a:xfrm>
          <a:prstGeom prst="rect">
            <a:avLst/>
          </a:prstGeom>
          <a:noFill/>
          <a:ln w="9525">
            <a:noFill/>
            <a:miter lim="800000"/>
            <a:headEnd/>
            <a:tailEnd/>
          </a:ln>
        </p:spPr>
      </p:pic>
      <p:sp>
        <p:nvSpPr>
          <p:cNvPr id="6" name="Rectangle 5"/>
          <p:cNvSpPr/>
          <p:nvPr/>
        </p:nvSpPr>
        <p:spPr>
          <a:xfrm>
            <a:off x="2029396" y="5246980"/>
            <a:ext cx="3856015" cy="1200329"/>
          </a:xfrm>
          <a:prstGeom prst="rect">
            <a:avLst/>
          </a:prstGeom>
          <a:solidFill>
            <a:schemeClr val="bg1"/>
          </a:solidFill>
        </p:spPr>
        <p:txBody>
          <a:bodyPr wrap="square">
            <a:spAutoFit/>
          </a:bodyPr>
          <a:lstStyle/>
          <a:p>
            <a:r>
              <a:rPr lang="en-GB" b="1" dirty="0" smtClean="0">
                <a:solidFill>
                  <a:schemeClr val="accent5">
                    <a:lumMod val="75000"/>
                  </a:schemeClr>
                </a:solidFill>
              </a:rPr>
              <a:t>4. </a:t>
            </a:r>
            <a:r>
              <a:rPr lang="en-GB" dirty="0" smtClean="0"/>
              <a:t>We send public </a:t>
            </a:r>
            <a:r>
              <a:rPr lang="en-GB" dirty="0"/>
              <a:t>and scientific </a:t>
            </a:r>
            <a:r>
              <a:rPr lang="en-GB" dirty="0" smtClean="0"/>
              <a:t>reviewers’ </a:t>
            </a:r>
            <a:r>
              <a:rPr lang="en-GB" dirty="0"/>
              <a:t>comments </a:t>
            </a:r>
            <a:r>
              <a:rPr lang="en-GB" dirty="0" smtClean="0"/>
              <a:t>to </a:t>
            </a:r>
            <a:r>
              <a:rPr lang="en-GB" dirty="0"/>
              <a:t>a research advisory committee which makes funding </a:t>
            </a:r>
            <a:r>
              <a:rPr lang="en-GB" dirty="0" smtClean="0"/>
              <a:t>decisions.</a:t>
            </a:r>
            <a:endParaRPr lang="en-GB" dirty="0"/>
          </a:p>
        </p:txBody>
      </p:sp>
      <p:pic>
        <p:nvPicPr>
          <p:cNvPr id="1036" name="Picture 12" title="Image of person writing at desk with laptop"/>
          <p:cNvPicPr>
            <a:picLocks noChangeAspect="1" noChangeArrowheads="1"/>
          </p:cNvPicPr>
          <p:nvPr/>
        </p:nvPicPr>
        <p:blipFill>
          <a:blip r:embed="rId4" cstate="print"/>
          <a:srcRect/>
          <a:stretch>
            <a:fillRect/>
          </a:stretch>
        </p:blipFill>
        <p:spPr bwMode="auto">
          <a:xfrm>
            <a:off x="6168009" y="4293096"/>
            <a:ext cx="3914775" cy="1676400"/>
          </a:xfrm>
          <a:prstGeom prst="rect">
            <a:avLst/>
          </a:prstGeom>
          <a:noFill/>
          <a:ln w="9525">
            <a:noFill/>
            <a:miter lim="800000"/>
            <a:headEnd/>
            <a:tailEnd/>
          </a:ln>
        </p:spPr>
      </p:pic>
      <p:sp>
        <p:nvSpPr>
          <p:cNvPr id="5" name="TextBox 4"/>
          <p:cNvSpPr txBox="1"/>
          <p:nvPr/>
        </p:nvSpPr>
        <p:spPr>
          <a:xfrm>
            <a:off x="7992619" y="4362874"/>
            <a:ext cx="2558935" cy="1477328"/>
          </a:xfrm>
          <a:prstGeom prst="rect">
            <a:avLst/>
          </a:prstGeom>
          <a:solidFill>
            <a:schemeClr val="bg1"/>
          </a:solidFill>
        </p:spPr>
        <p:txBody>
          <a:bodyPr wrap="square" rtlCol="0">
            <a:spAutoFit/>
          </a:bodyPr>
          <a:lstStyle/>
          <a:p>
            <a:r>
              <a:rPr lang="en-GB" b="1" dirty="0" smtClean="0">
                <a:solidFill>
                  <a:schemeClr val="accent5">
                    <a:lumMod val="75000"/>
                  </a:schemeClr>
                </a:solidFill>
              </a:rPr>
              <a:t>3</a:t>
            </a:r>
            <a:r>
              <a:rPr lang="en-GB" dirty="0" smtClean="0"/>
              <a:t>. The member </a:t>
            </a:r>
            <a:r>
              <a:rPr lang="en-GB" dirty="0"/>
              <a:t>of </a:t>
            </a:r>
            <a:r>
              <a:rPr lang="en-GB" dirty="0" smtClean="0"/>
              <a:t>the public </a:t>
            </a:r>
            <a:r>
              <a:rPr lang="en-GB" dirty="0"/>
              <a:t>reads and reviews the application’s strengths and </a:t>
            </a:r>
            <a:r>
              <a:rPr lang="en-GB" dirty="0" smtClean="0"/>
              <a:t>weaknesses.</a:t>
            </a:r>
            <a:endParaRPr lang="en-GB" dirty="0"/>
          </a:p>
        </p:txBody>
      </p:sp>
      <p:grpSp>
        <p:nvGrpSpPr>
          <p:cNvPr id="8" name="Group 7" title="Image of paper aeroplane sent to group of people"/>
          <p:cNvGrpSpPr/>
          <p:nvPr/>
        </p:nvGrpSpPr>
        <p:grpSpPr>
          <a:xfrm>
            <a:off x="4429944" y="1268760"/>
            <a:ext cx="5810250" cy="2696579"/>
            <a:chOff x="4429944" y="1268760"/>
            <a:chExt cx="5810250" cy="2696579"/>
          </a:xfrm>
        </p:grpSpPr>
        <p:pic>
          <p:nvPicPr>
            <p:cNvPr id="1032" name="Picture 8" title="Image of paper aeroplane sent to group of people"/>
            <p:cNvPicPr>
              <a:picLocks noChangeAspect="1" noChangeArrowheads="1"/>
            </p:cNvPicPr>
            <p:nvPr/>
          </p:nvPicPr>
          <p:blipFill>
            <a:blip r:embed="rId5" cstate="print"/>
            <a:srcRect t="7460"/>
            <a:stretch>
              <a:fillRect/>
            </a:stretch>
          </p:blipFill>
          <p:spPr bwMode="auto">
            <a:xfrm>
              <a:off x="4429944" y="1268760"/>
              <a:ext cx="5810250" cy="2679576"/>
            </a:xfrm>
            <a:prstGeom prst="corner">
              <a:avLst>
                <a:gd name="adj1" fmla="val 0"/>
                <a:gd name="adj2" fmla="val 216835"/>
              </a:avLst>
            </a:prstGeom>
            <a:noFill/>
            <a:ln w="9525">
              <a:noFill/>
              <a:miter lim="800000"/>
              <a:headEnd/>
              <a:tailEnd/>
            </a:ln>
          </p:spPr>
        </p:pic>
        <p:sp>
          <p:nvSpPr>
            <p:cNvPr id="7" name="Rectangle 6"/>
            <p:cNvSpPr/>
            <p:nvPr/>
          </p:nvSpPr>
          <p:spPr>
            <a:xfrm>
              <a:off x="4985004" y="2723738"/>
              <a:ext cx="2444496" cy="1241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p:cNvSpPr/>
          <p:nvPr/>
        </p:nvSpPr>
        <p:spPr>
          <a:xfrm>
            <a:off x="4985004" y="2608548"/>
            <a:ext cx="2745831" cy="1754326"/>
          </a:xfrm>
          <a:prstGeom prst="rect">
            <a:avLst/>
          </a:prstGeom>
          <a:noFill/>
        </p:spPr>
        <p:txBody>
          <a:bodyPr wrap="square">
            <a:spAutoFit/>
          </a:bodyPr>
          <a:lstStyle/>
          <a:p>
            <a:r>
              <a:rPr lang="en-GB" b="1" dirty="0" smtClean="0">
                <a:solidFill>
                  <a:schemeClr val="accent5">
                    <a:lumMod val="75000"/>
                  </a:schemeClr>
                </a:solidFill>
              </a:rPr>
              <a:t>2</a:t>
            </a:r>
            <a:r>
              <a:rPr lang="en-GB" dirty="0" smtClean="0"/>
              <a:t>. We match the research </a:t>
            </a:r>
            <a:r>
              <a:rPr lang="en-GB" dirty="0"/>
              <a:t>topic </a:t>
            </a:r>
            <a:r>
              <a:rPr lang="en-GB" dirty="0" smtClean="0"/>
              <a:t>of the </a:t>
            </a:r>
            <a:r>
              <a:rPr lang="en-GB" dirty="0"/>
              <a:t>document </a:t>
            </a:r>
            <a:r>
              <a:rPr lang="en-GB" dirty="0" smtClean="0"/>
              <a:t>to </a:t>
            </a:r>
            <a:r>
              <a:rPr lang="en-GB" dirty="0"/>
              <a:t>a member of the public who has personal experience as a patient, carer or user of services.</a:t>
            </a:r>
          </a:p>
        </p:txBody>
      </p:sp>
      <p:pic>
        <p:nvPicPr>
          <p:cNvPr id="1029" name="Picture 5" title="Image of document"/>
          <p:cNvPicPr>
            <a:picLocks noChangeAspect="1" noChangeArrowheads="1"/>
          </p:cNvPicPr>
          <p:nvPr/>
        </p:nvPicPr>
        <p:blipFill>
          <a:blip r:embed="rId6" cstate="print"/>
          <a:srcRect/>
          <a:stretch>
            <a:fillRect/>
          </a:stretch>
        </p:blipFill>
        <p:spPr bwMode="auto">
          <a:xfrm>
            <a:off x="1991544" y="1484784"/>
            <a:ext cx="2438400" cy="2609850"/>
          </a:xfrm>
          <a:prstGeom prst="rect">
            <a:avLst/>
          </a:prstGeom>
          <a:noFill/>
          <a:ln w="9525">
            <a:noFill/>
            <a:miter lim="800000"/>
            <a:headEnd/>
            <a:tailEnd/>
          </a:ln>
        </p:spPr>
      </p:pic>
      <p:sp>
        <p:nvSpPr>
          <p:cNvPr id="3" name="TextBox 2"/>
          <p:cNvSpPr txBox="1"/>
          <p:nvPr/>
        </p:nvSpPr>
        <p:spPr>
          <a:xfrm>
            <a:off x="1564823" y="3232275"/>
            <a:ext cx="3291841" cy="1200329"/>
          </a:xfrm>
          <a:prstGeom prst="rect">
            <a:avLst/>
          </a:prstGeom>
          <a:solidFill>
            <a:schemeClr val="bg1"/>
          </a:solidFill>
        </p:spPr>
        <p:txBody>
          <a:bodyPr wrap="square" rtlCol="0">
            <a:spAutoFit/>
          </a:bodyPr>
          <a:lstStyle/>
          <a:p>
            <a:r>
              <a:rPr lang="en-GB" b="1" dirty="0" smtClean="0">
                <a:solidFill>
                  <a:schemeClr val="accent5">
                    <a:lumMod val="75000"/>
                  </a:schemeClr>
                </a:solidFill>
              </a:rPr>
              <a:t>1</a:t>
            </a:r>
            <a:r>
              <a:rPr lang="en-GB" dirty="0" smtClean="0"/>
              <a:t>. We receive a document proposing </a:t>
            </a:r>
            <a:r>
              <a:rPr lang="en-GB" dirty="0"/>
              <a:t>a research study </a:t>
            </a:r>
            <a:r>
              <a:rPr lang="en-GB" dirty="0" smtClean="0"/>
              <a:t>(a brief</a:t>
            </a:r>
            <a:r>
              <a:rPr lang="en-GB" dirty="0"/>
              <a:t>, </a:t>
            </a:r>
            <a:r>
              <a:rPr lang="en-GB" dirty="0" smtClean="0"/>
              <a:t>a proposal or a funding </a:t>
            </a:r>
            <a:r>
              <a:rPr lang="en-GB" dirty="0"/>
              <a:t>application</a:t>
            </a:r>
            <a:r>
              <a:rPr lang="en-GB" dirty="0" smtClean="0"/>
              <a:t>). </a:t>
            </a:r>
            <a:endParaRPr lang="en-GB" dirty="0"/>
          </a:p>
        </p:txBody>
      </p:sp>
      <p:sp>
        <p:nvSpPr>
          <p:cNvPr id="2" name="Title 1"/>
          <p:cNvSpPr>
            <a:spLocks noGrp="1"/>
          </p:cNvSpPr>
          <p:nvPr>
            <p:ph type="title"/>
          </p:nvPr>
        </p:nvSpPr>
        <p:spPr>
          <a:xfrm>
            <a:off x="781869" y="245830"/>
            <a:ext cx="10515600" cy="1325563"/>
          </a:xfrm>
        </p:spPr>
        <p:txBody>
          <a:bodyPr>
            <a:noAutofit/>
          </a:bodyPr>
          <a:lstStyle/>
          <a:p>
            <a:r>
              <a:rPr lang="en-US" sz="4000" dirty="0" smtClean="0"/>
              <a:t>2.2 Public reviewing of a research document</a:t>
            </a:r>
            <a:endParaRPr lang="en-GB" sz="4000" dirty="0"/>
          </a:p>
        </p:txBody>
      </p:sp>
      <p:sp>
        <p:nvSpPr>
          <p:cNvPr id="11" name="Rectangle 10"/>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6625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wipe(down)">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7"/>
                                        </p:tgtEl>
                                        <p:attrNameLst>
                                          <p:attrName>style.visibility</p:attrName>
                                        </p:attrNameLst>
                                      </p:cBhvr>
                                      <p:to>
                                        <p:strVal val="visible"/>
                                      </p:to>
                                    </p:set>
                                    <p:animEffect transition="in" filter="wipe(down)">
                                      <p:cBhvr>
                                        <p:cTn id="17" dur="500"/>
                                        <p:tgtEl>
                                          <p:spTgt spid="1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4424" y="1865312"/>
            <a:ext cx="6216535" cy="4351338"/>
          </a:xfrm>
        </p:spPr>
        <p:txBody>
          <a:bodyPr>
            <a:noAutofit/>
          </a:bodyPr>
          <a:lstStyle/>
          <a:p>
            <a:pPr>
              <a:buClr>
                <a:srgbClr val="E1261C"/>
              </a:buClr>
            </a:pPr>
            <a:r>
              <a:rPr lang="en-GB" dirty="0" smtClean="0"/>
              <a:t>There are usually two or three public members sitting on funding advisory committees.</a:t>
            </a:r>
          </a:p>
          <a:p>
            <a:pPr>
              <a:buClr>
                <a:srgbClr val="E1261C"/>
              </a:buClr>
            </a:pPr>
            <a:r>
              <a:rPr lang="en-GB" dirty="0" smtClean="0"/>
              <a:t>All members of the committees review the applications which are to be discussed at the meeting. </a:t>
            </a:r>
          </a:p>
          <a:p>
            <a:pPr>
              <a:buClr>
                <a:srgbClr val="E1261C"/>
              </a:buClr>
            </a:pPr>
            <a:r>
              <a:rPr lang="en-GB" dirty="0" smtClean="0"/>
              <a:t>Public members will consider similar issues to public reviewers.</a:t>
            </a:r>
            <a:endParaRPr lang="en-GB" dirty="0"/>
          </a:p>
          <a:p>
            <a:pPr marL="0" indent="0">
              <a:buNone/>
            </a:pPr>
            <a:endParaRPr lang="en-GB" dirty="0" smtClean="0"/>
          </a:p>
        </p:txBody>
      </p:sp>
      <p:pic>
        <p:nvPicPr>
          <p:cNvPr id="4" name="Picture 3" title="Diverse group sitting at table in formal meeting, with lapto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416" y="1963858"/>
            <a:ext cx="4762008" cy="3048978"/>
          </a:xfrm>
          <a:prstGeom prst="rect">
            <a:avLst/>
          </a:prstGeom>
        </p:spPr>
      </p:pic>
      <p:sp>
        <p:nvSpPr>
          <p:cNvPr id="2" name="Title 1"/>
          <p:cNvSpPr>
            <a:spLocks noGrp="1"/>
          </p:cNvSpPr>
          <p:nvPr>
            <p:ph type="title"/>
          </p:nvPr>
        </p:nvSpPr>
        <p:spPr/>
        <p:txBody>
          <a:bodyPr>
            <a:noAutofit/>
          </a:bodyPr>
          <a:lstStyle/>
          <a:p>
            <a:r>
              <a:rPr lang="en-GB" sz="4000" dirty="0" smtClean="0"/>
              <a:t>2.3 Reviewing as a public funding advisory committee member</a:t>
            </a:r>
            <a:endParaRPr lang="en-GB" sz="4000" dirty="0"/>
          </a:p>
        </p:txBody>
      </p:sp>
      <p:sp>
        <p:nvSpPr>
          <p:cNvPr id="5" name="Rectangle 4"/>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0345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5734443"/>
              </p:ext>
            </p:extLst>
          </p:nvPr>
        </p:nvGraphicFramePr>
        <p:xfrm>
          <a:off x="685800" y="1852048"/>
          <a:ext cx="10515600" cy="4764048"/>
        </p:xfrm>
        <a:graphic>
          <a:graphicData uri="http://schemas.openxmlformats.org/drawingml/2006/table">
            <a:tbl>
              <a:tblPr firstRow="1" firstCol="1" bandRow="1">
                <a:tableStyleId>{5C22544A-7EE6-4342-B048-85BDC9FD1C3A}</a:tableStyleId>
              </a:tblPr>
              <a:tblGrid>
                <a:gridCol w="3171505">
                  <a:extLst>
                    <a:ext uri="{9D8B030D-6E8A-4147-A177-3AD203B41FA5}">
                      <a16:colId xmlns="" xmlns:a16="http://schemas.microsoft.com/office/drawing/2014/main" val="20000"/>
                    </a:ext>
                  </a:extLst>
                </a:gridCol>
                <a:gridCol w="3989619">
                  <a:extLst>
                    <a:ext uri="{9D8B030D-6E8A-4147-A177-3AD203B41FA5}">
                      <a16:colId xmlns="" xmlns:a16="http://schemas.microsoft.com/office/drawing/2014/main" val="20001"/>
                    </a:ext>
                  </a:extLst>
                </a:gridCol>
                <a:gridCol w="3354476">
                  <a:extLst>
                    <a:ext uri="{9D8B030D-6E8A-4147-A177-3AD203B41FA5}">
                      <a16:colId xmlns="" xmlns:a16="http://schemas.microsoft.com/office/drawing/2014/main" val="20002"/>
                    </a:ext>
                  </a:extLst>
                </a:gridCol>
              </a:tblGrid>
              <a:tr h="444054">
                <a:tc>
                  <a:txBody>
                    <a:bodyPr/>
                    <a:lstStyle/>
                    <a:p>
                      <a:pPr>
                        <a:lnSpc>
                          <a:spcPct val="107000"/>
                        </a:lnSpc>
                        <a:spcAft>
                          <a:spcPts val="0"/>
                        </a:spcAft>
                      </a:pPr>
                      <a:r>
                        <a:rPr lang="en-US" sz="1400" dirty="0" smtClean="0">
                          <a:effectLst/>
                        </a:rPr>
                        <a:t>What are</a:t>
                      </a:r>
                      <a:r>
                        <a:rPr lang="en-US" sz="1400" baseline="0" dirty="0" smtClean="0">
                          <a:effectLst/>
                        </a:rPr>
                        <a:t> the opportunities</a:t>
                      </a:r>
                      <a:r>
                        <a:rPr lang="en-US" sz="1400" dirty="0" smtClean="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smtClean="0">
                          <a:effectLst/>
                        </a:rPr>
                        <a:t>What would I be doing?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a:effectLst/>
                        </a:rPr>
                        <a:t>What happens to my review?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641057">
                <a:tc>
                  <a:txBody>
                    <a:bodyPr/>
                    <a:lstStyle/>
                    <a:p>
                      <a:pPr>
                        <a:lnSpc>
                          <a:spcPct val="107000"/>
                        </a:lnSpc>
                        <a:spcAft>
                          <a:spcPts val="0"/>
                        </a:spcAft>
                      </a:pPr>
                      <a:r>
                        <a:rPr lang="en-US" sz="1400" dirty="0" smtClean="0">
                          <a:effectLst/>
                        </a:rPr>
                        <a:t>A. Public </a:t>
                      </a:r>
                      <a:r>
                        <a:rPr lang="en-US" sz="1400" dirty="0">
                          <a:effectLst/>
                        </a:rPr>
                        <a:t>review of </a:t>
                      </a:r>
                      <a:r>
                        <a:rPr lang="en-US" sz="1400" dirty="0" smtClean="0">
                          <a:effectLst/>
                        </a:rPr>
                        <a:t>draft</a:t>
                      </a:r>
                      <a:r>
                        <a:rPr lang="en-US" sz="1400" baseline="0" dirty="0" smtClean="0">
                          <a:effectLst/>
                        </a:rPr>
                        <a:t> </a:t>
                      </a:r>
                      <a:r>
                        <a:rPr lang="en-US" sz="1400" dirty="0" smtClean="0">
                          <a:effectLst/>
                        </a:rPr>
                        <a:t>research </a:t>
                      </a:r>
                      <a:r>
                        <a:rPr lang="en-US" sz="1400" dirty="0">
                          <a:effectLst/>
                        </a:rPr>
                        <a:t>proposal or early funding applications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smtClean="0">
                          <a:effectLst/>
                        </a:rPr>
                        <a:t>Reviewing</a:t>
                      </a:r>
                      <a:r>
                        <a:rPr lang="en-US" sz="1400" baseline="0" dirty="0" smtClean="0">
                          <a:effectLst/>
                        </a:rPr>
                        <a:t> e</a:t>
                      </a:r>
                      <a:r>
                        <a:rPr lang="en-US" sz="1400" dirty="0" smtClean="0">
                          <a:effectLst/>
                        </a:rPr>
                        <a:t>arly-stage </a:t>
                      </a:r>
                      <a:r>
                        <a:rPr lang="en-US" sz="1400" dirty="0">
                          <a:effectLst/>
                        </a:rPr>
                        <a:t>documents which are being developed before </a:t>
                      </a:r>
                      <a:r>
                        <a:rPr lang="en-US" sz="1400" dirty="0" smtClean="0">
                          <a:effectLst/>
                        </a:rPr>
                        <a:t>looking for funding</a:t>
                      </a:r>
                      <a:r>
                        <a:rPr lang="en-US" sz="1400" dirty="0">
                          <a:effectLst/>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It helps the researchers develop a more </a:t>
                      </a:r>
                      <a:r>
                        <a:rPr lang="en-US" sz="1400" dirty="0" smtClean="0">
                          <a:effectLst/>
                        </a:rPr>
                        <a:t>effective </a:t>
                      </a:r>
                      <a:r>
                        <a:rPr lang="en-US" sz="1400" dirty="0">
                          <a:effectLst/>
                        </a:rPr>
                        <a:t>research plan and funding </a:t>
                      </a:r>
                      <a:r>
                        <a:rPr lang="en-US" sz="1400" dirty="0" smtClean="0">
                          <a:effectLst/>
                        </a:rPr>
                        <a:t>application.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1296616">
                <a:tc>
                  <a:txBody>
                    <a:bodyPr/>
                    <a:lstStyle/>
                    <a:p>
                      <a:pPr>
                        <a:lnSpc>
                          <a:spcPct val="107000"/>
                        </a:lnSpc>
                        <a:spcAft>
                          <a:spcPts val="0"/>
                        </a:spcAft>
                      </a:pPr>
                      <a:r>
                        <a:rPr lang="en-US" sz="1400" dirty="0" smtClean="0">
                          <a:effectLst/>
                        </a:rPr>
                        <a:t>B. Public </a:t>
                      </a:r>
                      <a:r>
                        <a:rPr lang="en-US" sz="1400" dirty="0">
                          <a:effectLst/>
                        </a:rPr>
                        <a:t>review of research </a:t>
                      </a:r>
                      <a:r>
                        <a:rPr lang="en-US" sz="1400" dirty="0" smtClean="0">
                          <a:effectLst/>
                        </a:rPr>
                        <a:t>or</a:t>
                      </a:r>
                      <a:r>
                        <a:rPr lang="en-US" sz="1400" baseline="0" dirty="0" smtClean="0">
                          <a:effectLst/>
                        </a:rPr>
                        <a:t> </a:t>
                      </a:r>
                      <a:r>
                        <a:rPr lang="en-US" sz="1400" dirty="0" smtClean="0">
                          <a:effectLst/>
                        </a:rPr>
                        <a:t>commissioning </a:t>
                      </a:r>
                      <a:r>
                        <a:rPr lang="en-US" sz="1400" dirty="0">
                          <a:effectLst/>
                        </a:rPr>
                        <a:t>briefs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smtClean="0">
                          <a:effectLst/>
                        </a:rPr>
                        <a:t>These are short documents which describe where there is a gap or uncertainty in knowledge. They look at the existing research evidence and examine the need for more research. The questions these documents raise may go on to be advertised for researchers to submit funding applications.</a:t>
                      </a:r>
                      <a:endParaRPr lang="en-US" sz="1400" dirty="0">
                        <a:effectLst/>
                      </a:endParaRPr>
                    </a:p>
                  </a:txBody>
                  <a:tcPr marL="68580" marR="68580" marT="0" marB="0"/>
                </a:tc>
                <a:tc>
                  <a:txBody>
                    <a:bodyPr/>
                    <a:lstStyle/>
                    <a:p>
                      <a:pPr>
                        <a:lnSpc>
                          <a:spcPct val="107000"/>
                        </a:lnSpc>
                        <a:spcAft>
                          <a:spcPts val="0"/>
                        </a:spcAft>
                      </a:pPr>
                      <a:r>
                        <a:rPr lang="en-US" sz="1400" dirty="0" smtClean="0">
                          <a:effectLst/>
                        </a:rPr>
                        <a:t>Your contribution helps us decide which research topics we should advertise to researchers, for them to make proposals for research and apply for funding.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968835">
                <a:tc>
                  <a:txBody>
                    <a:bodyPr/>
                    <a:lstStyle/>
                    <a:p>
                      <a:pPr>
                        <a:lnSpc>
                          <a:spcPct val="107000"/>
                        </a:lnSpc>
                        <a:spcAft>
                          <a:spcPts val="0"/>
                        </a:spcAft>
                      </a:pPr>
                      <a:r>
                        <a:rPr lang="en-US" sz="1400" dirty="0" smtClean="0">
                          <a:effectLst/>
                        </a:rPr>
                        <a:t>C. Public </a:t>
                      </a:r>
                      <a:r>
                        <a:rPr lang="en-US" sz="1400" dirty="0">
                          <a:effectLst/>
                        </a:rPr>
                        <a:t>reviewer at peer review </a:t>
                      </a:r>
                      <a:r>
                        <a:rPr lang="en-US" sz="1400" dirty="0" smtClean="0">
                          <a:effectLst/>
                        </a:rPr>
                        <a:t>stage</a:t>
                      </a:r>
                      <a:endParaRPr lang="en-GB" sz="1400" dirty="0">
                        <a:effectLst/>
                      </a:endParaRPr>
                    </a:p>
                    <a:p>
                      <a:pPr>
                        <a:lnSpc>
                          <a:spcPct val="107000"/>
                        </a:lnSpc>
                        <a:spcAft>
                          <a:spcPts val="0"/>
                        </a:spcAft>
                      </a:pPr>
                      <a:r>
                        <a:rPr lang="en-US"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smtClean="0">
                          <a:effectLst/>
                        </a:rPr>
                        <a:t>Reviewing a </a:t>
                      </a:r>
                      <a:r>
                        <a:rPr lang="en-US" sz="1400" dirty="0">
                          <a:effectLst/>
                        </a:rPr>
                        <a:t>detailed funding application. </a:t>
                      </a:r>
                      <a:r>
                        <a:rPr lang="en-US" sz="1400" dirty="0" smtClean="0">
                          <a:effectLst/>
                        </a:rPr>
                        <a:t>These documents </a:t>
                      </a:r>
                      <a:r>
                        <a:rPr lang="en-US" sz="1400" dirty="0">
                          <a:effectLst/>
                        </a:rPr>
                        <a:t>are lengthy. </a:t>
                      </a:r>
                      <a:r>
                        <a:rPr lang="en-US" sz="1400" dirty="0" smtClean="0">
                          <a:effectLst/>
                        </a:rPr>
                        <a:t>You complete them </a:t>
                      </a:r>
                      <a:r>
                        <a:rPr lang="en-US" sz="1400" dirty="0">
                          <a:effectLst/>
                        </a:rPr>
                        <a:t>at home and </a:t>
                      </a:r>
                      <a:r>
                        <a:rPr lang="en-US" sz="1400" dirty="0" smtClean="0">
                          <a:effectLst/>
                        </a:rPr>
                        <a:t>usually submit comments </a:t>
                      </a:r>
                      <a:r>
                        <a:rPr lang="en-US" sz="1400" dirty="0">
                          <a:effectLst/>
                        </a:rPr>
                        <a:t>online.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smtClean="0">
                          <a:effectLst/>
                        </a:rPr>
                        <a:t>We will pass your </a:t>
                      </a:r>
                      <a:r>
                        <a:rPr lang="en-US" sz="1400" dirty="0">
                          <a:effectLst/>
                        </a:rPr>
                        <a:t>anonymous public review </a:t>
                      </a:r>
                      <a:r>
                        <a:rPr lang="en-US" sz="1400" dirty="0" smtClean="0">
                          <a:effectLst/>
                        </a:rPr>
                        <a:t>comments, </a:t>
                      </a:r>
                      <a:r>
                        <a:rPr lang="en-US" sz="1400" dirty="0">
                          <a:effectLst/>
                        </a:rPr>
                        <a:t>and other professional </a:t>
                      </a:r>
                      <a:r>
                        <a:rPr lang="en-US" sz="1400" dirty="0" smtClean="0">
                          <a:effectLst/>
                        </a:rPr>
                        <a:t>reviews, to </a:t>
                      </a:r>
                      <a:r>
                        <a:rPr lang="en-US" sz="1400" dirty="0">
                          <a:effectLst/>
                        </a:rPr>
                        <a:t>researchers to help </a:t>
                      </a:r>
                      <a:r>
                        <a:rPr lang="en-US" sz="1400" dirty="0" smtClean="0">
                          <a:effectLst/>
                        </a:rPr>
                        <a:t>them develop </a:t>
                      </a:r>
                      <a:r>
                        <a:rPr lang="en-US" sz="1400" dirty="0">
                          <a:effectLst/>
                        </a:rPr>
                        <a:t>a </a:t>
                      </a:r>
                      <a:r>
                        <a:rPr lang="en-US" sz="1400" dirty="0" smtClean="0">
                          <a:effectLst/>
                        </a:rPr>
                        <a:t>  good-quality research </a:t>
                      </a:r>
                      <a:r>
                        <a:rPr lang="en-US" sz="1400" dirty="0">
                          <a:effectLst/>
                        </a:rPr>
                        <a:t>study.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1296616">
                <a:tc>
                  <a:txBody>
                    <a:bodyPr/>
                    <a:lstStyle/>
                    <a:p>
                      <a:pPr>
                        <a:lnSpc>
                          <a:spcPct val="107000"/>
                        </a:lnSpc>
                        <a:spcAft>
                          <a:spcPts val="0"/>
                        </a:spcAft>
                      </a:pPr>
                      <a:r>
                        <a:rPr lang="en-GB" sz="1400" dirty="0" smtClean="0">
                          <a:effectLst/>
                        </a:rPr>
                        <a:t>D. Public </a:t>
                      </a:r>
                      <a:r>
                        <a:rPr lang="en-GB" sz="1400" dirty="0">
                          <a:effectLst/>
                        </a:rPr>
                        <a:t>funding advisory committee  </a:t>
                      </a:r>
                      <a:r>
                        <a:rPr lang="en-GB" sz="1400" dirty="0" smtClean="0">
                          <a:effectLst/>
                        </a:rPr>
                        <a:t>member, reviewing a </a:t>
                      </a:r>
                      <a:r>
                        <a:rPr lang="en-GB" sz="1400" dirty="0">
                          <a:effectLst/>
                        </a:rPr>
                        <a:t>group of applications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A </a:t>
                      </a:r>
                      <a:r>
                        <a:rPr lang="en-GB" sz="1400" dirty="0" smtClean="0">
                          <a:effectLst/>
                        </a:rPr>
                        <a:t>batch </a:t>
                      </a:r>
                      <a:r>
                        <a:rPr lang="en-GB" sz="1400" dirty="0">
                          <a:effectLst/>
                        </a:rPr>
                        <a:t>of research applications are considered by an advisory committee. You review the applications at home and come to the meeting prepared to </a:t>
                      </a:r>
                      <a:r>
                        <a:rPr lang="en-GB" sz="1400" dirty="0" smtClean="0">
                          <a:effectLst/>
                        </a:rPr>
                        <a:t>discuss them. For </a:t>
                      </a:r>
                      <a:r>
                        <a:rPr lang="en-GB" sz="1400" dirty="0">
                          <a:effectLst/>
                        </a:rPr>
                        <a:t>some </a:t>
                      </a:r>
                      <a:r>
                        <a:rPr lang="en-GB" sz="1400" dirty="0" smtClean="0">
                          <a:effectLst/>
                        </a:rPr>
                        <a:t>advisory committees this will include </a:t>
                      </a:r>
                      <a:r>
                        <a:rPr lang="en-GB" sz="1400" dirty="0">
                          <a:effectLst/>
                        </a:rPr>
                        <a:t>interviewing the applicants.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400" dirty="0">
                          <a:effectLst/>
                        </a:rPr>
                        <a:t>Your review of the applications will </a:t>
                      </a:r>
                      <a:r>
                        <a:rPr lang="en-US" sz="1400" dirty="0" smtClean="0">
                          <a:effectLst/>
                        </a:rPr>
                        <a:t>help </a:t>
                      </a:r>
                      <a:r>
                        <a:rPr lang="en-US" sz="1400" dirty="0">
                          <a:effectLst/>
                        </a:rPr>
                        <a:t>you to contribute to decisions about whether they should be funded and decide on feedback to applicants.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6" name="TextBox 5"/>
          <p:cNvSpPr txBox="1"/>
          <p:nvPr/>
        </p:nvSpPr>
        <p:spPr>
          <a:xfrm>
            <a:off x="562708" y="1021051"/>
            <a:ext cx="10515600" cy="707886"/>
          </a:xfrm>
          <a:prstGeom prst="rect">
            <a:avLst/>
          </a:prstGeom>
          <a:noFill/>
        </p:spPr>
        <p:txBody>
          <a:bodyPr wrap="square" rtlCol="0">
            <a:spAutoFit/>
          </a:bodyPr>
          <a:lstStyle/>
          <a:p>
            <a:r>
              <a:rPr lang="en-US" sz="2000" dirty="0" smtClean="0"/>
              <a:t>The </a:t>
            </a:r>
            <a:r>
              <a:rPr lang="en-US" sz="2000" dirty="0"/>
              <a:t>table below describes some of the key opportunities for public reviewing.  On the following page, click the four stages in the research cycle where </a:t>
            </a:r>
            <a:r>
              <a:rPr lang="en-US" sz="2000" dirty="0" smtClean="0"/>
              <a:t>these might fit.</a:t>
            </a:r>
            <a:endParaRPr lang="en-GB" sz="2000" dirty="0"/>
          </a:p>
        </p:txBody>
      </p:sp>
      <p:sp>
        <p:nvSpPr>
          <p:cNvPr id="2" name="Title 1"/>
          <p:cNvSpPr>
            <a:spLocks noGrp="1"/>
          </p:cNvSpPr>
          <p:nvPr>
            <p:ph type="title"/>
          </p:nvPr>
        </p:nvSpPr>
        <p:spPr>
          <a:xfrm>
            <a:off x="685800" y="566549"/>
            <a:ext cx="10515600" cy="662781"/>
          </a:xfrm>
        </p:spPr>
        <p:txBody>
          <a:bodyPr>
            <a:noAutofit/>
          </a:bodyPr>
          <a:lstStyle/>
          <a:p>
            <a:r>
              <a:rPr lang="en-US" sz="4000" dirty="0" smtClean="0"/>
              <a:t>2.4 Public reviewing opportunities with us</a:t>
            </a:r>
            <a:br>
              <a:rPr lang="en-US" sz="4000" dirty="0" smtClean="0"/>
            </a:br>
            <a:endParaRPr lang="en-GB" sz="4000" dirty="0"/>
          </a:p>
        </p:txBody>
      </p:sp>
      <p:sp>
        <p:nvSpPr>
          <p:cNvPr id="7" name="Rectangle 6"/>
          <p:cNvSpPr/>
          <p:nvPr/>
        </p:nvSpPr>
        <p:spPr>
          <a:xfrm>
            <a:off x="0" y="0"/>
            <a:ext cx="12192000" cy="6858000"/>
          </a:xfrm>
          <a:prstGeom prst="rect">
            <a:avLst/>
          </a:prstGeom>
          <a:noFill/>
          <a:ln w="76200" cap="rnd">
            <a:solidFill>
              <a:srgbClr val="FF261C"/>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31312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f4870465-412f-4bdb-a6b9-70d3a90bee9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Autofit/>
      </a:bodyPr>
      <a:lstStyle>
        <a:defPPr>
          <a:defRPr sz="4000" dirty="0" smtClean="0">
            <a:solidFill>
              <a:sysClr val="windowText" lastClr="0000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3655</TotalTime>
  <Words>4588</Words>
  <Application>Microsoft Office PowerPoint</Application>
  <PresentationFormat>Widescreen</PresentationFormat>
  <Paragraphs>378</Paragraphs>
  <Slides>65</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Symbol</vt:lpstr>
      <vt:lpstr>Times New Roman</vt:lpstr>
      <vt:lpstr>Office Theme</vt:lpstr>
      <vt:lpstr>Module 2: Introduction to public reviewing roles and skills</vt:lpstr>
      <vt:lpstr>Module 2: Introduction to public reviewing roles and skills</vt:lpstr>
      <vt:lpstr>  1 What is a review?</vt:lpstr>
      <vt:lpstr>  1 What is a review?</vt:lpstr>
      <vt:lpstr>2 Our public reviewing roles</vt:lpstr>
      <vt:lpstr>2.1 Public reviewing roles with the NIHR</vt:lpstr>
      <vt:lpstr>2.2 Public reviewing of a research document</vt:lpstr>
      <vt:lpstr>2.3 Reviewing as a public funding advisory committee member</vt:lpstr>
      <vt:lpstr>2.4 Public reviewing opportunities with us </vt:lpstr>
      <vt:lpstr>2.5 Reviewing roles in the research project life cycle </vt:lpstr>
      <vt:lpstr>2.6 Hear from our public reviewers</vt:lpstr>
      <vt:lpstr>2.7 The rest of the module: useful reviewing skills</vt:lpstr>
      <vt:lpstr>3 Reviewing research documents and providing feedback</vt:lpstr>
      <vt:lpstr>3.1 Reviewing research documents and providing feedback</vt:lpstr>
      <vt:lpstr>3.1 Reviewing research documents and providing feedback</vt:lpstr>
      <vt:lpstr>3.2 Finding text about PPI in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3.3 Working with complex research documents</vt:lpstr>
      <vt:lpstr>3.4 Providing constructive feedback</vt:lpstr>
      <vt:lpstr>3.4 Providing constructive feedback</vt:lpstr>
      <vt:lpstr>3.5 Feedback quiz</vt:lpstr>
      <vt:lpstr>3.5 Feedback quiz</vt:lpstr>
      <vt:lpstr>3.5 Feedback quiz</vt:lpstr>
      <vt:lpstr>3.5 Feedback quiz</vt:lpstr>
      <vt:lpstr>3.5 Feedback quiz</vt:lpstr>
      <vt:lpstr>3.5 Feedback quiz</vt:lpstr>
      <vt:lpstr>3.5 Feedback quiz</vt:lpstr>
      <vt:lpstr>3.5 Feedback quiz</vt:lpstr>
      <vt:lpstr>4 Meeting and interview skills</vt:lpstr>
      <vt:lpstr>4.1 Meeting and interview skills</vt:lpstr>
      <vt:lpstr>4.2 Meeting and interview skills</vt:lpstr>
      <vt:lpstr>4.3 Meeting and interview skills</vt:lpstr>
      <vt:lpstr>4.4 Meeting and interview skills</vt:lpstr>
      <vt:lpstr>4.5 Meeting and interview skills</vt:lpstr>
      <vt:lpstr>4.6 Meeting and interview skills</vt:lpstr>
      <vt:lpstr>4.7 Meeting and interview skills</vt:lpstr>
      <vt:lpstr>4.8 Meeting and interview skills</vt:lpstr>
      <vt:lpstr>4.9 Meeting scenarios quiz</vt:lpstr>
      <vt:lpstr>4.9 Meeting scenarios quiz</vt:lpstr>
      <vt:lpstr>4.9 Meeting scenarios quiz</vt:lpstr>
      <vt:lpstr>4.9 Meeting scenarios quiz</vt:lpstr>
      <vt:lpstr>4.9 Meeting scenarios quiz</vt:lpstr>
      <vt:lpstr>4.9 Meeting scenarios quiz</vt:lpstr>
      <vt:lpstr>Further resources</vt:lpstr>
    </vt:vector>
  </TitlesOfParts>
  <Company>none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NIHR Public Contributor Online Course</dc:title>
  <dc:creator>Surridge H.R.</dc:creator>
  <cp:lastModifiedBy>Ruff A.R.</cp:lastModifiedBy>
  <cp:revision>370</cp:revision>
  <cp:lastPrinted>2018-03-01T09:15:27Z</cp:lastPrinted>
  <dcterms:created xsi:type="dcterms:W3CDTF">2018-02-19T12:05:21Z</dcterms:created>
  <dcterms:modified xsi:type="dcterms:W3CDTF">2019-12-03T15:34:06Z</dcterms:modified>
</cp:coreProperties>
</file>