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7"/>
  </p:notesMasterIdLst>
  <p:handoutMasterIdLst>
    <p:handoutMasterId r:id="rId88"/>
  </p:handoutMasterIdLst>
  <p:sldIdLst>
    <p:sldId id="274" r:id="rId2"/>
    <p:sldId id="275" r:id="rId3"/>
    <p:sldId id="367" r:id="rId4"/>
    <p:sldId id="430" r:id="rId5"/>
    <p:sldId id="351" r:id="rId6"/>
    <p:sldId id="429" r:id="rId7"/>
    <p:sldId id="414" r:id="rId8"/>
    <p:sldId id="417" r:id="rId9"/>
    <p:sldId id="410" r:id="rId10"/>
    <p:sldId id="376" r:id="rId11"/>
    <p:sldId id="276" r:id="rId12"/>
    <p:sldId id="438" r:id="rId13"/>
    <p:sldId id="437" r:id="rId14"/>
    <p:sldId id="439" r:id="rId15"/>
    <p:sldId id="440" r:id="rId16"/>
    <p:sldId id="403" r:id="rId17"/>
    <p:sldId id="404" r:id="rId18"/>
    <p:sldId id="278" r:id="rId19"/>
    <p:sldId id="277" r:id="rId20"/>
    <p:sldId id="382" r:id="rId21"/>
    <p:sldId id="281" r:id="rId22"/>
    <p:sldId id="385" r:id="rId23"/>
    <p:sldId id="405" r:id="rId24"/>
    <p:sldId id="384" r:id="rId25"/>
    <p:sldId id="282" r:id="rId26"/>
    <p:sldId id="283" r:id="rId27"/>
    <p:sldId id="381" r:id="rId28"/>
    <p:sldId id="412" r:id="rId29"/>
    <p:sldId id="394" r:id="rId30"/>
    <p:sldId id="284" r:id="rId31"/>
    <p:sldId id="442" r:id="rId32"/>
    <p:sldId id="370" r:id="rId33"/>
    <p:sldId id="431" r:id="rId34"/>
    <p:sldId id="285" r:id="rId35"/>
    <p:sldId id="338" r:id="rId36"/>
    <p:sldId id="287" r:id="rId37"/>
    <p:sldId id="359" r:id="rId38"/>
    <p:sldId id="289" r:id="rId39"/>
    <p:sldId id="290" r:id="rId40"/>
    <p:sldId id="422" r:id="rId41"/>
    <p:sldId id="411" r:id="rId42"/>
    <p:sldId id="444" r:id="rId43"/>
    <p:sldId id="424" r:id="rId44"/>
    <p:sldId id="445" r:id="rId45"/>
    <p:sldId id="423" r:id="rId46"/>
    <p:sldId id="446" r:id="rId47"/>
    <p:sldId id="425" r:id="rId48"/>
    <p:sldId id="360" r:id="rId49"/>
    <p:sldId id="395" r:id="rId50"/>
    <p:sldId id="402" r:id="rId51"/>
    <p:sldId id="292" r:id="rId52"/>
    <p:sldId id="293" r:id="rId53"/>
    <p:sldId id="294" r:id="rId54"/>
    <p:sldId id="295" r:id="rId55"/>
    <p:sldId id="361" r:id="rId56"/>
    <p:sldId id="418" r:id="rId57"/>
    <p:sldId id="419" r:id="rId58"/>
    <p:sldId id="396" r:id="rId59"/>
    <p:sldId id="302" r:id="rId60"/>
    <p:sldId id="387" r:id="rId61"/>
    <p:sldId id="426" r:id="rId62"/>
    <p:sldId id="362" r:id="rId63"/>
    <p:sldId id="397" r:id="rId64"/>
    <p:sldId id="296" r:id="rId65"/>
    <p:sldId id="297" r:id="rId66"/>
    <p:sldId id="388" r:id="rId67"/>
    <p:sldId id="427" r:id="rId68"/>
    <p:sldId id="298" r:id="rId69"/>
    <p:sldId id="398" r:id="rId70"/>
    <p:sldId id="408" r:id="rId71"/>
    <p:sldId id="389" r:id="rId72"/>
    <p:sldId id="300" r:id="rId73"/>
    <p:sldId id="400" r:id="rId74"/>
    <p:sldId id="379" r:id="rId75"/>
    <p:sldId id="409" r:id="rId76"/>
    <p:sldId id="301" r:id="rId77"/>
    <p:sldId id="390" r:id="rId78"/>
    <p:sldId id="421" r:id="rId79"/>
    <p:sldId id="420" r:id="rId80"/>
    <p:sldId id="441" r:id="rId81"/>
    <p:sldId id="378" r:id="rId82"/>
    <p:sldId id="334" r:id="rId83"/>
    <p:sldId id="377" r:id="rId84"/>
    <p:sldId id="314" r:id="rId85"/>
    <p:sldId id="443" r:id="rId86"/>
  </p:sldIdLst>
  <p:sldSz cx="12192000" cy="6858000"/>
  <p:notesSz cx="6797675" cy="9926638"/>
  <p:custDataLst>
    <p:tags r:id="rId89"/>
  </p:custData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ne Whitehurst" initials="JMW" lastIdx="4" clrIdx="0"/>
  <p:cmAuthor id="1" name="Surridge H.R." initials="SH" lastIdx="3" clrIdx="1">
    <p:extLst>
      <p:ext uri="{19B8F6BF-5375-455C-9EA6-DF929625EA0E}">
        <p15:presenceInfo xmlns:p15="http://schemas.microsoft.com/office/powerpoint/2012/main" userId="S-1-5-21-2015846570-11164191-355810188-921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09" autoAdjust="0"/>
    <p:restoredTop sz="81796" autoAdjust="0"/>
  </p:normalViewPr>
  <p:slideViewPr>
    <p:cSldViewPr snapToGrid="0">
      <p:cViewPr varScale="1">
        <p:scale>
          <a:sx n="78" d="100"/>
          <a:sy n="78" d="100"/>
        </p:scale>
        <p:origin x="120" y="252"/>
      </p:cViewPr>
      <p:guideLst>
        <p:guide orient="horz" pos="2160"/>
        <p:guide pos="3840"/>
      </p:guideLst>
    </p:cSldViewPr>
  </p:slideViewPr>
  <p:notesTextViewPr>
    <p:cViewPr>
      <p:scale>
        <a:sx n="1" d="1"/>
        <a:sy n="1" d="1"/>
      </p:scale>
      <p:origin x="0" y="0"/>
    </p:cViewPr>
  </p:notesTextViewPr>
  <p:notesViewPr>
    <p:cSldViewPr snapToGrid="0">
      <p:cViewPr varScale="1">
        <p:scale>
          <a:sx n="74" d="100"/>
          <a:sy n="74" d="100"/>
        </p:scale>
        <p:origin x="2124"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ags" Target="tags/tag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handoutMaster" Target="handoutMasters/handoutMaster1.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44B88EC1-5C57-4830-AFA4-0B7CEA2199AF}" type="slidenum">
              <a:rPr lang="en-GB" smtClean="0"/>
              <a:t>‹#›</a:t>
            </a:fld>
            <a:endParaRPr lang="en-GB"/>
          </a:p>
        </p:txBody>
      </p:sp>
    </p:spTree>
    <p:extLst>
      <p:ext uri="{BB962C8B-B14F-4D97-AF65-F5344CB8AC3E}">
        <p14:creationId xmlns:p14="http://schemas.microsoft.com/office/powerpoint/2010/main" val="27793527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8475"/>
          </a:xfrm>
          <a:prstGeom prst="rect">
            <a:avLst/>
          </a:prstGeom>
        </p:spPr>
        <p:txBody>
          <a:bodyPr vert="horz" lIns="91440" tIns="45720" rIns="91440" bIns="45720" rtlCol="0"/>
          <a:lstStyle>
            <a:lvl1pPr algn="l" fontAlgn="auto">
              <a:spcBef>
                <a:spcPts val="0"/>
              </a:spcBef>
              <a:spcAft>
                <a:spcPts val="0"/>
              </a:spcAft>
              <a:defRPr sz="1200" dirty="0">
                <a:latin typeface="+mn-lt"/>
                <a:cs typeface="+mn-cs"/>
              </a:defRPr>
            </a:lvl1pPr>
          </a:lstStyle>
          <a:p>
            <a:pPr>
              <a:defRPr/>
            </a:pPr>
            <a:endParaRPr lang="en-GB"/>
          </a:p>
        </p:txBody>
      </p:sp>
      <p:sp>
        <p:nvSpPr>
          <p:cNvPr id="3" name="Date Placeholder 2"/>
          <p:cNvSpPr>
            <a:spLocks noGrp="1"/>
          </p:cNvSpPr>
          <p:nvPr>
            <p:ph type="dt" idx="1"/>
          </p:nvPr>
        </p:nvSpPr>
        <p:spPr>
          <a:xfrm>
            <a:off x="3849688" y="0"/>
            <a:ext cx="2946400" cy="498475"/>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A0FD5CED-1781-4EEE-A7AA-88AD818D5EE1}" type="datetimeFigureOut">
              <a:rPr lang="en-GB"/>
              <a:pPr>
                <a:defRPr/>
              </a:pPr>
              <a:t>03/12/2019</a:t>
            </a:fld>
            <a:endParaRPr lang="en-GB" dirty="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pPr lvl="0"/>
            <a:endParaRPr lang="en-GB" noProof="0" dirty="0"/>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6" name="Footer Placeholder 5"/>
          <p:cNvSpPr>
            <a:spLocks noGrp="1"/>
          </p:cNvSpPr>
          <p:nvPr>
            <p:ph type="ftr" sz="quarter" idx="4"/>
          </p:nvPr>
        </p:nvSpPr>
        <p:spPr>
          <a:xfrm>
            <a:off x="0" y="9428163"/>
            <a:ext cx="2946400" cy="498475"/>
          </a:xfrm>
          <a:prstGeom prst="rect">
            <a:avLst/>
          </a:prstGeom>
        </p:spPr>
        <p:txBody>
          <a:bodyPr vert="horz" lIns="91440" tIns="45720" rIns="91440" bIns="45720" rtlCol="0" anchor="b"/>
          <a:lstStyle>
            <a:lvl1pPr algn="l" fontAlgn="auto">
              <a:spcBef>
                <a:spcPts val="0"/>
              </a:spcBef>
              <a:spcAft>
                <a:spcPts val="0"/>
              </a:spcAft>
              <a:defRPr sz="1200" dirty="0">
                <a:latin typeface="+mn-lt"/>
                <a:cs typeface="+mn-cs"/>
              </a:defRPr>
            </a:lvl1pPr>
          </a:lstStyle>
          <a:p>
            <a:pPr>
              <a:defRPr/>
            </a:pPr>
            <a:endParaRPr lang="en-GB"/>
          </a:p>
        </p:txBody>
      </p:sp>
      <p:sp>
        <p:nvSpPr>
          <p:cNvPr id="7" name="Slide Number Placeholder 6"/>
          <p:cNvSpPr>
            <a:spLocks noGrp="1"/>
          </p:cNvSpPr>
          <p:nvPr>
            <p:ph type="sldNum" sz="quarter" idx="5"/>
          </p:nvPr>
        </p:nvSpPr>
        <p:spPr>
          <a:xfrm>
            <a:off x="3849688" y="9428163"/>
            <a:ext cx="2946400" cy="498475"/>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8865EE7F-C715-45D8-8BF3-6CDAD615E457}" type="slidenum">
              <a:rPr lang="en-GB"/>
              <a:pPr>
                <a:defRPr/>
              </a:pPr>
              <a:t>‹#›</a:t>
            </a:fld>
            <a:endParaRPr lang="en-GB" dirty="0"/>
          </a:p>
        </p:txBody>
      </p:sp>
    </p:spTree>
    <p:extLst>
      <p:ext uri="{BB962C8B-B14F-4D97-AF65-F5344CB8AC3E}">
        <p14:creationId xmlns:p14="http://schemas.microsoft.com/office/powerpoint/2010/main" val="31743805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noFill/>
          <a:ln>
            <a:solidFill>
              <a:srgbClr val="000000"/>
            </a:solidFill>
            <a:miter lim="800000"/>
            <a:headEnd/>
            <a:tailEnd/>
          </a:ln>
        </p:spPr>
      </p:sp>
      <p:sp>
        <p:nvSpPr>
          <p:cNvPr id="153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dirty="0" smtClean="0"/>
          </a:p>
        </p:txBody>
      </p:sp>
      <p:sp>
        <p:nvSpPr>
          <p:cNvPr id="153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1E10EA0-1EB3-41BD-A6EA-89F82928DB95}" type="slidenum">
              <a:rPr lang="en-GB">
                <a:cs typeface="Arial" charset="0"/>
              </a:rPr>
              <a:pPr fontAlgn="base">
                <a:spcBef>
                  <a:spcPct val="0"/>
                </a:spcBef>
                <a:spcAft>
                  <a:spcPct val="0"/>
                </a:spcAft>
                <a:defRPr/>
              </a:pPr>
              <a:t>1</a:t>
            </a:fld>
            <a:endParaRPr lang="en-GB" dirty="0">
              <a:cs typeface="Arial" charset="0"/>
            </a:endParaRPr>
          </a:p>
        </p:txBody>
      </p:sp>
    </p:spTree>
    <p:extLst>
      <p:ext uri="{BB962C8B-B14F-4D97-AF65-F5344CB8AC3E}">
        <p14:creationId xmlns:p14="http://schemas.microsoft.com/office/powerpoint/2010/main" val="35810348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865EE7F-C715-45D8-8BF3-6CDAD615E457}" type="slidenum">
              <a:rPr lang="en-GB" smtClean="0"/>
              <a:pPr>
                <a:defRPr/>
              </a:pPr>
              <a:t>10</a:t>
            </a:fld>
            <a:endParaRPr lang="en-GB" dirty="0"/>
          </a:p>
        </p:txBody>
      </p:sp>
    </p:spTree>
    <p:extLst>
      <p:ext uri="{BB962C8B-B14F-4D97-AF65-F5344CB8AC3E}">
        <p14:creationId xmlns:p14="http://schemas.microsoft.com/office/powerpoint/2010/main" val="13253414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p:spPr>
      </p:sp>
      <p:sp>
        <p:nvSpPr>
          <p:cNvPr id="327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dirty="0" smtClean="0"/>
          </a:p>
        </p:txBody>
      </p:sp>
      <p:sp>
        <p:nvSpPr>
          <p:cNvPr id="256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1520AD4-F79D-420A-9E88-5E478CDCF955}" type="slidenum">
              <a:rPr lang="en-GB">
                <a:cs typeface="Arial" charset="0"/>
              </a:rPr>
              <a:pPr fontAlgn="base">
                <a:spcBef>
                  <a:spcPct val="0"/>
                </a:spcBef>
                <a:spcAft>
                  <a:spcPct val="0"/>
                </a:spcAft>
                <a:defRPr/>
              </a:pPr>
              <a:t>11</a:t>
            </a:fld>
            <a:endParaRPr lang="en-GB" dirty="0">
              <a:cs typeface="Arial" charset="0"/>
            </a:endParaRPr>
          </a:p>
        </p:txBody>
      </p:sp>
    </p:spTree>
    <p:extLst>
      <p:ext uri="{BB962C8B-B14F-4D97-AF65-F5344CB8AC3E}">
        <p14:creationId xmlns:p14="http://schemas.microsoft.com/office/powerpoint/2010/main" val="1702739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7890" name="Rectangle 3"/>
          <p:cNvSpPr>
            <a:spLocks noGrp="1" noChangeArrowheads="1"/>
          </p:cNvSpPr>
          <p:nvPr>
            <p:ph type="body" idx="1"/>
          </p:nvPr>
        </p:nvSpPr>
        <p:spPr bwMode="auto"/>
        <p:txBody>
          <a:bodyPr wrap="square" numCol="1" anchor="t" anchorCtr="0" compatLnSpc="1">
            <a:prstTxWarp prst="textNoShape">
              <a:avLst/>
            </a:prstTxWarp>
          </a:bodyPr>
          <a:lstStyle/>
          <a:p>
            <a:pPr marL="0" indent="0">
              <a:buFont typeface="+mj-lt"/>
              <a:buNone/>
              <a:defRPr/>
            </a:pPr>
            <a:endParaRPr lang="en-GB" sz="2000" b="0" dirty="0" smtClean="0"/>
          </a:p>
        </p:txBody>
      </p:sp>
    </p:spTree>
    <p:extLst>
      <p:ext uri="{BB962C8B-B14F-4D97-AF65-F5344CB8AC3E}">
        <p14:creationId xmlns:p14="http://schemas.microsoft.com/office/powerpoint/2010/main" val="5943795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7890" name="Rectangle 3"/>
          <p:cNvSpPr>
            <a:spLocks noGrp="1" noChangeArrowheads="1"/>
          </p:cNvSpPr>
          <p:nvPr>
            <p:ph type="body" idx="1"/>
          </p:nvPr>
        </p:nvSpPr>
        <p:spPr bwMode="auto"/>
        <p:txBody>
          <a:bodyPr wrap="square" numCol="1" anchor="t" anchorCtr="0" compatLnSpc="1">
            <a:prstTxWarp prst="textNoShape">
              <a:avLst/>
            </a:prstTxWarp>
          </a:bodyPr>
          <a:lstStyle/>
          <a:p>
            <a:pPr marL="0" indent="0">
              <a:buFont typeface="+mj-lt"/>
              <a:buNone/>
              <a:defRPr/>
            </a:pPr>
            <a:endParaRPr lang="en-GB" sz="2000" b="0" dirty="0" smtClean="0"/>
          </a:p>
        </p:txBody>
      </p:sp>
    </p:spTree>
    <p:extLst>
      <p:ext uri="{BB962C8B-B14F-4D97-AF65-F5344CB8AC3E}">
        <p14:creationId xmlns:p14="http://schemas.microsoft.com/office/powerpoint/2010/main" val="5527533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7890" name="Rectangle 3"/>
          <p:cNvSpPr>
            <a:spLocks noGrp="1" noChangeArrowheads="1"/>
          </p:cNvSpPr>
          <p:nvPr>
            <p:ph type="body" idx="1"/>
          </p:nvPr>
        </p:nvSpPr>
        <p:spPr bwMode="auto"/>
        <p:txBody>
          <a:bodyPr wrap="square" numCol="1" anchor="t" anchorCtr="0" compatLnSpc="1">
            <a:prstTxWarp prst="textNoShape">
              <a:avLst/>
            </a:prstTxWarp>
          </a:bodyPr>
          <a:lstStyle/>
          <a:p>
            <a:pPr marL="0" indent="0">
              <a:buFont typeface="+mj-lt"/>
              <a:buNone/>
              <a:defRPr/>
            </a:pPr>
            <a:endParaRPr lang="en-GB" sz="2000" b="0" dirty="0" smtClean="0"/>
          </a:p>
        </p:txBody>
      </p:sp>
    </p:spTree>
    <p:extLst>
      <p:ext uri="{BB962C8B-B14F-4D97-AF65-F5344CB8AC3E}">
        <p14:creationId xmlns:p14="http://schemas.microsoft.com/office/powerpoint/2010/main" val="40149587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7890" name="Rectangle 3"/>
          <p:cNvSpPr>
            <a:spLocks noGrp="1" noChangeArrowheads="1"/>
          </p:cNvSpPr>
          <p:nvPr>
            <p:ph type="body" idx="1"/>
          </p:nvPr>
        </p:nvSpPr>
        <p:spPr bwMode="auto"/>
        <p:txBody>
          <a:bodyPr wrap="square" numCol="1" anchor="t" anchorCtr="0" compatLnSpc="1">
            <a:prstTxWarp prst="textNoShape">
              <a:avLst/>
            </a:prstTxWarp>
          </a:bodyPr>
          <a:lstStyle/>
          <a:p>
            <a:pPr marL="0" indent="0">
              <a:buFont typeface="+mj-lt"/>
              <a:buNone/>
              <a:defRPr/>
            </a:pPr>
            <a:endParaRPr lang="en-GB" sz="2000" b="0" dirty="0" smtClean="0"/>
          </a:p>
        </p:txBody>
      </p:sp>
    </p:spTree>
    <p:extLst>
      <p:ext uri="{BB962C8B-B14F-4D97-AF65-F5344CB8AC3E}">
        <p14:creationId xmlns:p14="http://schemas.microsoft.com/office/powerpoint/2010/main" val="30926126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p:spPr>
      </p:sp>
      <p:sp>
        <p:nvSpPr>
          <p:cNvPr id="327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dirty="0" smtClean="0"/>
          </a:p>
        </p:txBody>
      </p:sp>
      <p:sp>
        <p:nvSpPr>
          <p:cNvPr id="256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1520AD4-F79D-420A-9E88-5E478CDCF955}" type="slidenum">
              <a:rPr lang="en-GB">
                <a:cs typeface="Arial" charset="0"/>
              </a:rPr>
              <a:pPr fontAlgn="base">
                <a:spcBef>
                  <a:spcPct val="0"/>
                </a:spcBef>
                <a:spcAft>
                  <a:spcPct val="0"/>
                </a:spcAft>
                <a:defRPr/>
              </a:pPr>
              <a:t>16</a:t>
            </a:fld>
            <a:endParaRPr lang="en-GB" dirty="0">
              <a:cs typeface="Arial" charset="0"/>
            </a:endParaRPr>
          </a:p>
        </p:txBody>
      </p:sp>
    </p:spTree>
    <p:extLst>
      <p:ext uri="{BB962C8B-B14F-4D97-AF65-F5344CB8AC3E}">
        <p14:creationId xmlns:p14="http://schemas.microsoft.com/office/powerpoint/2010/main" val="28370093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p:spPr>
      </p:sp>
      <p:sp>
        <p:nvSpPr>
          <p:cNvPr id="327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dirty="0" smtClean="0"/>
          </a:p>
        </p:txBody>
      </p:sp>
      <p:sp>
        <p:nvSpPr>
          <p:cNvPr id="256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1520AD4-F79D-420A-9E88-5E478CDCF955}" type="slidenum">
              <a:rPr lang="en-GB">
                <a:cs typeface="Arial" charset="0"/>
              </a:rPr>
              <a:pPr fontAlgn="base">
                <a:spcBef>
                  <a:spcPct val="0"/>
                </a:spcBef>
                <a:spcAft>
                  <a:spcPct val="0"/>
                </a:spcAft>
                <a:defRPr/>
              </a:pPr>
              <a:t>17</a:t>
            </a:fld>
            <a:endParaRPr lang="en-GB" dirty="0">
              <a:cs typeface="Arial" charset="0"/>
            </a:endParaRPr>
          </a:p>
        </p:txBody>
      </p:sp>
    </p:spTree>
    <p:extLst>
      <p:ext uri="{BB962C8B-B14F-4D97-AF65-F5344CB8AC3E}">
        <p14:creationId xmlns:p14="http://schemas.microsoft.com/office/powerpoint/2010/main" val="37340812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noFill/>
          <a:ln>
            <a:solidFill>
              <a:srgbClr val="000000"/>
            </a:solidFill>
            <a:miter lim="800000"/>
            <a:headEnd/>
            <a:tailEnd/>
          </a:ln>
        </p:spPr>
      </p:sp>
      <p:sp>
        <p:nvSpPr>
          <p:cNvPr id="3481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dirty="0" smtClean="0"/>
          </a:p>
          <a:p>
            <a:pPr eaLnBrk="1" hangingPunct="1">
              <a:spcBef>
                <a:spcPct val="0"/>
              </a:spcBef>
            </a:pPr>
            <a:endParaRPr lang="en-GB" dirty="0" smtClean="0"/>
          </a:p>
        </p:txBody>
      </p:sp>
      <p:sp>
        <p:nvSpPr>
          <p:cNvPr id="276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2087C3D-247B-408E-AB62-31F1C4B54ACA}" type="slidenum">
              <a:rPr lang="en-GB">
                <a:cs typeface="Arial" charset="0"/>
              </a:rPr>
              <a:pPr fontAlgn="base">
                <a:spcBef>
                  <a:spcPct val="0"/>
                </a:spcBef>
                <a:spcAft>
                  <a:spcPct val="0"/>
                </a:spcAft>
                <a:defRPr/>
              </a:pPr>
              <a:t>18</a:t>
            </a:fld>
            <a:endParaRPr lang="en-GB" dirty="0">
              <a:cs typeface="Arial" charset="0"/>
            </a:endParaRPr>
          </a:p>
        </p:txBody>
      </p:sp>
    </p:spTree>
    <p:extLst>
      <p:ext uri="{BB962C8B-B14F-4D97-AF65-F5344CB8AC3E}">
        <p14:creationId xmlns:p14="http://schemas.microsoft.com/office/powerpoint/2010/main" val="4632097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noFill/>
          <a:ln>
            <a:solidFill>
              <a:srgbClr val="000000"/>
            </a:solidFill>
            <a:miter lim="800000"/>
            <a:headEnd/>
            <a:tailEnd/>
          </a:ln>
        </p:spPr>
      </p:sp>
      <p:sp>
        <p:nvSpPr>
          <p:cNvPr id="368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a:p>
            <a:pPr eaLnBrk="1" hangingPunct="1">
              <a:spcBef>
                <a:spcPct val="0"/>
              </a:spcBef>
            </a:pPr>
            <a:endParaRPr lang="en-US" dirty="0" smtClean="0"/>
          </a:p>
          <a:p>
            <a:pPr eaLnBrk="1" hangingPunct="1">
              <a:spcBef>
                <a:spcPct val="0"/>
              </a:spcBef>
            </a:pPr>
            <a:endParaRPr lang="en-US" dirty="0" smtClean="0"/>
          </a:p>
        </p:txBody>
      </p:sp>
      <p:sp>
        <p:nvSpPr>
          <p:cNvPr id="296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64EB594-D524-4C80-8A5C-4500523A9965}" type="slidenum">
              <a:rPr lang="en-GB">
                <a:cs typeface="Arial" charset="0"/>
              </a:rPr>
              <a:pPr fontAlgn="base">
                <a:spcBef>
                  <a:spcPct val="0"/>
                </a:spcBef>
                <a:spcAft>
                  <a:spcPct val="0"/>
                </a:spcAft>
                <a:defRPr/>
              </a:pPr>
              <a:t>19</a:t>
            </a:fld>
            <a:endParaRPr lang="en-GB" dirty="0">
              <a:cs typeface="Arial" charset="0"/>
            </a:endParaRPr>
          </a:p>
        </p:txBody>
      </p:sp>
    </p:spTree>
    <p:extLst>
      <p:ext uri="{BB962C8B-B14F-4D97-AF65-F5344CB8AC3E}">
        <p14:creationId xmlns:p14="http://schemas.microsoft.com/office/powerpoint/2010/main" val="3289078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p:spPr>
      </p:sp>
      <p:sp>
        <p:nvSpPr>
          <p:cNvPr id="17410"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GB" dirty="0" smtClean="0"/>
          </a:p>
        </p:txBody>
      </p:sp>
      <p:sp>
        <p:nvSpPr>
          <p:cNvPr id="174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2F8029E-D96B-4B13-8870-85C51E047BDC}" type="slidenum">
              <a:rPr lang="en-GB">
                <a:cs typeface="Arial" charset="0"/>
              </a:rPr>
              <a:pPr fontAlgn="base">
                <a:spcBef>
                  <a:spcPct val="0"/>
                </a:spcBef>
                <a:spcAft>
                  <a:spcPct val="0"/>
                </a:spcAft>
                <a:defRPr/>
              </a:pPr>
              <a:t>2</a:t>
            </a:fld>
            <a:endParaRPr lang="en-GB" dirty="0">
              <a:cs typeface="Arial" charset="0"/>
            </a:endParaRPr>
          </a:p>
        </p:txBody>
      </p:sp>
    </p:spTree>
    <p:extLst>
      <p:ext uri="{BB962C8B-B14F-4D97-AF65-F5344CB8AC3E}">
        <p14:creationId xmlns:p14="http://schemas.microsoft.com/office/powerpoint/2010/main" val="35123767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pPr>
              <a:defRPr/>
            </a:pPr>
            <a:fld id="{8865EE7F-C715-45D8-8BF3-6CDAD615E457}" type="slidenum">
              <a:rPr lang="en-GB" smtClean="0"/>
              <a:pPr>
                <a:defRPr/>
              </a:pPr>
              <a:t>20</a:t>
            </a:fld>
            <a:endParaRPr lang="en-GB" dirty="0"/>
          </a:p>
        </p:txBody>
      </p:sp>
    </p:spTree>
    <p:extLst>
      <p:ext uri="{BB962C8B-B14F-4D97-AF65-F5344CB8AC3E}">
        <p14:creationId xmlns:p14="http://schemas.microsoft.com/office/powerpoint/2010/main" val="32949332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headEnd/>
            <a:tailEnd/>
          </a:ln>
        </p:spPr>
      </p:sp>
      <p:sp>
        <p:nvSpPr>
          <p:cNvPr id="409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dirty="0" smtClean="0"/>
          </a:p>
        </p:txBody>
      </p:sp>
      <p:sp>
        <p:nvSpPr>
          <p:cNvPr id="317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672E6C6-6B28-4749-B77E-6375E52BC19F}" type="slidenum">
              <a:rPr lang="en-GB">
                <a:cs typeface="Arial" charset="0"/>
              </a:rPr>
              <a:pPr fontAlgn="base">
                <a:spcBef>
                  <a:spcPct val="0"/>
                </a:spcBef>
                <a:spcAft>
                  <a:spcPct val="0"/>
                </a:spcAft>
                <a:defRPr/>
              </a:pPr>
              <a:t>21</a:t>
            </a:fld>
            <a:endParaRPr lang="en-GB" dirty="0">
              <a:cs typeface="Arial" charset="0"/>
            </a:endParaRPr>
          </a:p>
        </p:txBody>
      </p:sp>
    </p:spTree>
    <p:extLst>
      <p:ext uri="{BB962C8B-B14F-4D97-AF65-F5344CB8AC3E}">
        <p14:creationId xmlns:p14="http://schemas.microsoft.com/office/powerpoint/2010/main" val="33861462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headEnd/>
            <a:tailEnd/>
          </a:ln>
        </p:spPr>
      </p:sp>
      <p:sp>
        <p:nvSpPr>
          <p:cNvPr id="409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dirty="0" smtClean="0"/>
          </a:p>
        </p:txBody>
      </p:sp>
      <p:sp>
        <p:nvSpPr>
          <p:cNvPr id="317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672E6C6-6B28-4749-B77E-6375E52BC19F}" type="slidenum">
              <a:rPr lang="en-GB">
                <a:cs typeface="Arial" charset="0"/>
              </a:rPr>
              <a:pPr fontAlgn="base">
                <a:spcBef>
                  <a:spcPct val="0"/>
                </a:spcBef>
                <a:spcAft>
                  <a:spcPct val="0"/>
                </a:spcAft>
                <a:defRPr/>
              </a:pPr>
              <a:t>22</a:t>
            </a:fld>
            <a:endParaRPr lang="en-GB" dirty="0">
              <a:cs typeface="Arial" charset="0"/>
            </a:endParaRPr>
          </a:p>
        </p:txBody>
      </p:sp>
    </p:spTree>
    <p:extLst>
      <p:ext uri="{BB962C8B-B14F-4D97-AF65-F5344CB8AC3E}">
        <p14:creationId xmlns:p14="http://schemas.microsoft.com/office/powerpoint/2010/main" val="7220083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Click on each word to bring up the following slides</a:t>
            </a:r>
            <a:endParaRPr lang="en-GB" dirty="0"/>
          </a:p>
        </p:txBody>
      </p:sp>
      <p:sp>
        <p:nvSpPr>
          <p:cNvPr id="4" name="Slide Number Placeholder 3"/>
          <p:cNvSpPr>
            <a:spLocks noGrp="1"/>
          </p:cNvSpPr>
          <p:nvPr>
            <p:ph type="sldNum" sz="quarter" idx="10"/>
          </p:nvPr>
        </p:nvSpPr>
        <p:spPr/>
        <p:txBody>
          <a:bodyPr/>
          <a:lstStyle/>
          <a:p>
            <a:pPr>
              <a:defRPr/>
            </a:pPr>
            <a:fld id="{8865EE7F-C715-45D8-8BF3-6CDAD615E457}" type="slidenum">
              <a:rPr lang="en-GB" smtClean="0"/>
              <a:pPr>
                <a:defRPr/>
              </a:pPr>
              <a:t>23</a:t>
            </a:fld>
            <a:endParaRPr lang="en-GB" dirty="0"/>
          </a:p>
        </p:txBody>
      </p:sp>
    </p:spTree>
    <p:extLst>
      <p:ext uri="{BB962C8B-B14F-4D97-AF65-F5344CB8AC3E}">
        <p14:creationId xmlns:p14="http://schemas.microsoft.com/office/powerpoint/2010/main" val="34915415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headEnd/>
            <a:tailEnd/>
          </a:ln>
        </p:spPr>
      </p:sp>
      <p:sp>
        <p:nvSpPr>
          <p:cNvPr id="409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dirty="0" smtClean="0"/>
          </a:p>
        </p:txBody>
      </p:sp>
      <p:sp>
        <p:nvSpPr>
          <p:cNvPr id="317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672E6C6-6B28-4749-B77E-6375E52BC19F}" type="slidenum">
              <a:rPr lang="en-GB">
                <a:cs typeface="Arial" charset="0"/>
              </a:rPr>
              <a:pPr fontAlgn="base">
                <a:spcBef>
                  <a:spcPct val="0"/>
                </a:spcBef>
                <a:spcAft>
                  <a:spcPct val="0"/>
                </a:spcAft>
                <a:defRPr/>
              </a:pPr>
              <a:t>24</a:t>
            </a:fld>
            <a:endParaRPr lang="en-GB" dirty="0">
              <a:cs typeface="Arial" charset="0"/>
            </a:endParaRPr>
          </a:p>
        </p:txBody>
      </p:sp>
    </p:spTree>
    <p:extLst>
      <p:ext uri="{BB962C8B-B14F-4D97-AF65-F5344CB8AC3E}">
        <p14:creationId xmlns:p14="http://schemas.microsoft.com/office/powerpoint/2010/main" val="22263267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p:spPr>
      </p:sp>
      <p:sp>
        <p:nvSpPr>
          <p:cNvPr id="430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3379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28F350E-DD5C-4790-A08B-3043DAB1EAB5}" type="slidenum">
              <a:rPr lang="en-GB">
                <a:cs typeface="Arial" charset="0"/>
              </a:rPr>
              <a:pPr fontAlgn="base">
                <a:spcBef>
                  <a:spcPct val="0"/>
                </a:spcBef>
                <a:spcAft>
                  <a:spcPct val="0"/>
                </a:spcAft>
                <a:defRPr/>
              </a:pPr>
              <a:t>25</a:t>
            </a:fld>
            <a:endParaRPr lang="en-GB" dirty="0">
              <a:cs typeface="Arial" charset="0"/>
            </a:endParaRPr>
          </a:p>
        </p:txBody>
      </p:sp>
    </p:spTree>
    <p:extLst>
      <p:ext uri="{BB962C8B-B14F-4D97-AF65-F5344CB8AC3E}">
        <p14:creationId xmlns:p14="http://schemas.microsoft.com/office/powerpoint/2010/main" val="34027978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bwMode="auto">
          <a:noFill/>
          <a:ln>
            <a:solidFill>
              <a:srgbClr val="000000"/>
            </a:solidFill>
            <a:miter lim="800000"/>
            <a:headEnd/>
            <a:tailEnd/>
          </a:ln>
        </p:spPr>
      </p:sp>
      <p:sp>
        <p:nvSpPr>
          <p:cNvPr id="4505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dirty="0" smtClean="0"/>
              <a:t>Click on PES for definition: Plain English Summary</a:t>
            </a:r>
          </a:p>
        </p:txBody>
      </p:sp>
      <p:sp>
        <p:nvSpPr>
          <p:cNvPr id="358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E1F1A0B-02DE-4963-A6DE-18DADF7DDBC8}" type="slidenum">
              <a:rPr lang="en-GB">
                <a:cs typeface="Arial" charset="0"/>
              </a:rPr>
              <a:pPr fontAlgn="base">
                <a:spcBef>
                  <a:spcPct val="0"/>
                </a:spcBef>
                <a:spcAft>
                  <a:spcPct val="0"/>
                </a:spcAft>
                <a:defRPr/>
              </a:pPr>
              <a:t>26</a:t>
            </a:fld>
            <a:endParaRPr lang="en-GB" dirty="0">
              <a:cs typeface="Arial" charset="0"/>
            </a:endParaRPr>
          </a:p>
        </p:txBody>
      </p:sp>
    </p:spTree>
    <p:extLst>
      <p:ext uri="{BB962C8B-B14F-4D97-AF65-F5344CB8AC3E}">
        <p14:creationId xmlns:p14="http://schemas.microsoft.com/office/powerpoint/2010/main" val="15750845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865EE7F-C715-45D8-8BF3-6CDAD615E457}" type="slidenum">
              <a:rPr lang="en-GB" smtClean="0"/>
              <a:pPr>
                <a:defRPr/>
              </a:pPr>
              <a:t>27</a:t>
            </a:fld>
            <a:endParaRPr lang="en-GB" dirty="0"/>
          </a:p>
        </p:txBody>
      </p:sp>
    </p:spTree>
    <p:extLst>
      <p:ext uri="{BB962C8B-B14F-4D97-AF65-F5344CB8AC3E}">
        <p14:creationId xmlns:p14="http://schemas.microsoft.com/office/powerpoint/2010/main" val="40334962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865EE7F-C715-45D8-8BF3-6CDAD615E457}" type="slidenum">
              <a:rPr lang="en-GB" smtClean="0"/>
              <a:pPr>
                <a:defRPr/>
              </a:pPr>
              <a:t>28</a:t>
            </a:fld>
            <a:endParaRPr lang="en-GB" dirty="0"/>
          </a:p>
        </p:txBody>
      </p:sp>
    </p:spTree>
    <p:extLst>
      <p:ext uri="{BB962C8B-B14F-4D97-AF65-F5344CB8AC3E}">
        <p14:creationId xmlns:p14="http://schemas.microsoft.com/office/powerpoint/2010/main" val="5374223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dirty="0" smtClean="0"/>
          </a:p>
          <a:p>
            <a:pPr eaLnBrk="1" hangingPunct="1">
              <a:spcBef>
                <a:spcPct val="0"/>
              </a:spcBef>
            </a:pPr>
            <a:endParaRPr lang="en-GB" dirty="0" smtClean="0"/>
          </a:p>
        </p:txBody>
      </p:sp>
      <p:sp>
        <p:nvSpPr>
          <p:cNvPr id="3789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43223B7-D8FA-4592-9768-68B574A1FAF2}" type="slidenum">
              <a:rPr lang="en-GB">
                <a:cs typeface="Arial" charset="0"/>
              </a:rPr>
              <a:pPr fontAlgn="base">
                <a:spcBef>
                  <a:spcPct val="0"/>
                </a:spcBef>
                <a:spcAft>
                  <a:spcPct val="0"/>
                </a:spcAft>
                <a:defRPr/>
              </a:pPr>
              <a:t>29</a:t>
            </a:fld>
            <a:endParaRPr lang="en-GB" dirty="0">
              <a:cs typeface="Arial" charset="0"/>
            </a:endParaRPr>
          </a:p>
        </p:txBody>
      </p:sp>
    </p:spTree>
    <p:extLst>
      <p:ext uri="{BB962C8B-B14F-4D97-AF65-F5344CB8AC3E}">
        <p14:creationId xmlns:p14="http://schemas.microsoft.com/office/powerpoint/2010/main" val="1020915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GB" dirty="0" smtClean="0"/>
          </a:p>
        </p:txBody>
      </p:sp>
      <p:sp>
        <p:nvSpPr>
          <p:cNvPr id="4" name="Slide Number Placeholder 3"/>
          <p:cNvSpPr>
            <a:spLocks noGrp="1"/>
          </p:cNvSpPr>
          <p:nvPr>
            <p:ph type="sldNum" sz="quarter" idx="5"/>
          </p:nvPr>
        </p:nvSpPr>
        <p:spPr/>
        <p:txBody>
          <a:bodyPr/>
          <a:lstStyle/>
          <a:p>
            <a:pPr>
              <a:defRPr/>
            </a:pPr>
            <a:fld id="{2E07F583-1AFE-4030-80B3-02AB4223FD28}" type="slidenum">
              <a:rPr lang="en-GB" smtClean="0"/>
              <a:pPr>
                <a:defRPr/>
              </a:pPr>
              <a:t>3</a:t>
            </a:fld>
            <a:endParaRPr lang="en-GB" dirty="0"/>
          </a:p>
        </p:txBody>
      </p:sp>
    </p:spTree>
    <p:extLst>
      <p:ext uri="{BB962C8B-B14F-4D97-AF65-F5344CB8AC3E}">
        <p14:creationId xmlns:p14="http://schemas.microsoft.com/office/powerpoint/2010/main" val="140008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dirty="0" smtClean="0"/>
          </a:p>
          <a:p>
            <a:pPr eaLnBrk="1" hangingPunct="1">
              <a:spcBef>
                <a:spcPct val="0"/>
              </a:spcBef>
            </a:pPr>
            <a:endParaRPr lang="en-GB" dirty="0" smtClean="0"/>
          </a:p>
        </p:txBody>
      </p:sp>
      <p:sp>
        <p:nvSpPr>
          <p:cNvPr id="3789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43223B7-D8FA-4592-9768-68B574A1FAF2}" type="slidenum">
              <a:rPr lang="en-GB">
                <a:cs typeface="Arial" charset="0"/>
              </a:rPr>
              <a:pPr fontAlgn="base">
                <a:spcBef>
                  <a:spcPct val="0"/>
                </a:spcBef>
                <a:spcAft>
                  <a:spcPct val="0"/>
                </a:spcAft>
                <a:defRPr/>
              </a:pPr>
              <a:t>30</a:t>
            </a:fld>
            <a:endParaRPr lang="en-GB" dirty="0">
              <a:cs typeface="Arial" charset="0"/>
            </a:endParaRPr>
          </a:p>
        </p:txBody>
      </p:sp>
    </p:spTree>
    <p:extLst>
      <p:ext uri="{BB962C8B-B14F-4D97-AF65-F5344CB8AC3E}">
        <p14:creationId xmlns:p14="http://schemas.microsoft.com/office/powerpoint/2010/main" val="26781769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bwMode="auto">
          <a:noFill/>
          <a:ln>
            <a:solidFill>
              <a:srgbClr val="000000"/>
            </a:solidFill>
            <a:miter lim="800000"/>
            <a:headEnd/>
            <a:tailEnd/>
          </a:ln>
        </p:spPr>
      </p:sp>
      <p:sp>
        <p:nvSpPr>
          <p:cNvPr id="49154"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dirty="0" smtClean="0"/>
          </a:p>
        </p:txBody>
      </p:sp>
      <p:sp>
        <p:nvSpPr>
          <p:cNvPr id="4" name="Slide Number Placeholder 3"/>
          <p:cNvSpPr>
            <a:spLocks noGrp="1"/>
          </p:cNvSpPr>
          <p:nvPr>
            <p:ph type="sldNum" sz="quarter" idx="5"/>
          </p:nvPr>
        </p:nvSpPr>
        <p:spPr/>
        <p:txBody>
          <a:bodyPr/>
          <a:lstStyle/>
          <a:p>
            <a:pPr>
              <a:defRPr/>
            </a:pPr>
            <a:fld id="{1E0C6642-0C92-4DD0-9EFD-1CA08DA0F20F}" type="slidenum">
              <a:rPr lang="en-GB" smtClean="0"/>
              <a:pPr>
                <a:defRPr/>
              </a:pPr>
              <a:t>32</a:t>
            </a:fld>
            <a:endParaRPr lang="en-GB" dirty="0"/>
          </a:p>
        </p:txBody>
      </p:sp>
    </p:spTree>
    <p:extLst>
      <p:ext uri="{BB962C8B-B14F-4D97-AF65-F5344CB8AC3E}">
        <p14:creationId xmlns:p14="http://schemas.microsoft.com/office/powerpoint/2010/main" val="11339638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bwMode="auto">
          <a:noFill/>
          <a:ln>
            <a:solidFill>
              <a:srgbClr val="000000"/>
            </a:solidFill>
            <a:miter lim="800000"/>
            <a:headEnd/>
            <a:tailEnd/>
          </a:ln>
        </p:spPr>
      </p:sp>
      <p:sp>
        <p:nvSpPr>
          <p:cNvPr id="512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dirty="0" smtClean="0"/>
          </a:p>
        </p:txBody>
      </p:sp>
      <p:sp>
        <p:nvSpPr>
          <p:cNvPr id="399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17C99AF-72A1-4CFA-A232-3A766D415CED}" type="slidenum">
              <a:rPr lang="en-GB">
                <a:cs typeface="Arial" charset="0"/>
              </a:rPr>
              <a:pPr fontAlgn="base">
                <a:spcBef>
                  <a:spcPct val="0"/>
                </a:spcBef>
                <a:spcAft>
                  <a:spcPct val="0"/>
                </a:spcAft>
                <a:defRPr/>
              </a:pPr>
              <a:t>33</a:t>
            </a:fld>
            <a:endParaRPr lang="en-GB" dirty="0">
              <a:cs typeface="Arial" charset="0"/>
            </a:endParaRPr>
          </a:p>
        </p:txBody>
      </p:sp>
    </p:spTree>
    <p:extLst>
      <p:ext uri="{BB962C8B-B14F-4D97-AF65-F5344CB8AC3E}">
        <p14:creationId xmlns:p14="http://schemas.microsoft.com/office/powerpoint/2010/main" val="4702359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bwMode="auto">
          <a:noFill/>
          <a:ln>
            <a:solidFill>
              <a:srgbClr val="000000"/>
            </a:solidFill>
            <a:miter lim="800000"/>
            <a:headEnd/>
            <a:tailEnd/>
          </a:ln>
        </p:spPr>
      </p:sp>
      <p:sp>
        <p:nvSpPr>
          <p:cNvPr id="512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dirty="0" smtClean="0"/>
              <a:t>Clicking on either ‘Reviewing funding</a:t>
            </a:r>
            <a:r>
              <a:rPr lang="en-GB" baseline="0" dirty="0" smtClean="0"/>
              <a:t> applications’ or ‘Making funding decisions’</a:t>
            </a:r>
            <a:r>
              <a:rPr lang="en-GB" dirty="0" smtClean="0"/>
              <a:t> brings</a:t>
            </a:r>
          </a:p>
        </p:txBody>
      </p:sp>
      <p:sp>
        <p:nvSpPr>
          <p:cNvPr id="399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17C99AF-72A1-4CFA-A232-3A766D415CED}" type="slidenum">
              <a:rPr lang="en-GB">
                <a:cs typeface="Arial" charset="0"/>
              </a:rPr>
              <a:pPr fontAlgn="base">
                <a:spcBef>
                  <a:spcPct val="0"/>
                </a:spcBef>
                <a:spcAft>
                  <a:spcPct val="0"/>
                </a:spcAft>
                <a:defRPr/>
              </a:pPr>
              <a:t>34</a:t>
            </a:fld>
            <a:endParaRPr lang="en-GB" dirty="0">
              <a:cs typeface="Arial" charset="0"/>
            </a:endParaRPr>
          </a:p>
        </p:txBody>
      </p:sp>
    </p:spTree>
    <p:extLst>
      <p:ext uri="{BB962C8B-B14F-4D97-AF65-F5344CB8AC3E}">
        <p14:creationId xmlns:p14="http://schemas.microsoft.com/office/powerpoint/2010/main" val="26107609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GB" baseline="0" dirty="0" smtClean="0"/>
          </a:p>
        </p:txBody>
      </p:sp>
      <p:sp>
        <p:nvSpPr>
          <p:cNvPr id="4" name="Slide Number Placeholder 3"/>
          <p:cNvSpPr>
            <a:spLocks noGrp="1"/>
          </p:cNvSpPr>
          <p:nvPr>
            <p:ph type="sldNum" sz="quarter" idx="10"/>
          </p:nvPr>
        </p:nvSpPr>
        <p:spPr/>
        <p:txBody>
          <a:bodyPr/>
          <a:lstStyle/>
          <a:p>
            <a:pPr>
              <a:defRPr/>
            </a:pPr>
            <a:fld id="{8865EE7F-C715-45D8-8BF3-6CDAD615E457}" type="slidenum">
              <a:rPr lang="en-GB" smtClean="0"/>
              <a:pPr>
                <a:defRPr/>
              </a:pPr>
              <a:t>35</a:t>
            </a:fld>
            <a:endParaRPr lang="en-GB" dirty="0"/>
          </a:p>
        </p:txBody>
      </p:sp>
    </p:spTree>
    <p:extLst>
      <p:ext uri="{BB962C8B-B14F-4D97-AF65-F5344CB8AC3E}">
        <p14:creationId xmlns:p14="http://schemas.microsoft.com/office/powerpoint/2010/main" val="34331965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p:cNvSpPr>
          <p:nvPr>
            <p:ph type="sldImg"/>
          </p:nvPr>
        </p:nvSpPr>
        <p:spPr bwMode="auto">
          <a:noFill/>
          <a:ln>
            <a:solidFill>
              <a:srgbClr val="000000"/>
            </a:solidFill>
            <a:miter lim="800000"/>
            <a:headEnd/>
            <a:tailEnd/>
          </a:ln>
        </p:spPr>
      </p:sp>
      <p:sp>
        <p:nvSpPr>
          <p:cNvPr id="5427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baseline="0" dirty="0" smtClean="0"/>
          </a:p>
        </p:txBody>
      </p:sp>
      <p:sp>
        <p:nvSpPr>
          <p:cNvPr id="430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305D03B-75B8-4E49-9180-A9F2B4666D65}" type="slidenum">
              <a:rPr lang="en-GB">
                <a:cs typeface="Arial" charset="0"/>
              </a:rPr>
              <a:pPr fontAlgn="base">
                <a:spcBef>
                  <a:spcPct val="0"/>
                </a:spcBef>
                <a:spcAft>
                  <a:spcPct val="0"/>
                </a:spcAft>
                <a:defRPr/>
              </a:pPr>
              <a:t>36</a:t>
            </a:fld>
            <a:endParaRPr lang="en-GB" dirty="0">
              <a:cs typeface="Arial" charset="0"/>
            </a:endParaRPr>
          </a:p>
        </p:txBody>
      </p:sp>
    </p:spTree>
    <p:extLst>
      <p:ext uri="{BB962C8B-B14F-4D97-AF65-F5344CB8AC3E}">
        <p14:creationId xmlns:p14="http://schemas.microsoft.com/office/powerpoint/2010/main" val="13882557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632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smtClean="0"/>
          </a:p>
        </p:txBody>
      </p:sp>
    </p:spTree>
    <p:extLst>
      <p:ext uri="{BB962C8B-B14F-4D97-AF65-F5344CB8AC3E}">
        <p14:creationId xmlns:p14="http://schemas.microsoft.com/office/powerpoint/2010/main" val="37873232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p:spPr>
      </p:sp>
      <p:sp>
        <p:nvSpPr>
          <p:cNvPr id="58370"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aseline="0" dirty="0" smtClean="0"/>
          </a:p>
        </p:txBody>
      </p:sp>
      <p:sp>
        <p:nvSpPr>
          <p:cNvPr id="471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CA44504-FEB1-45D1-8086-BF012DFC83CA}" type="slidenum">
              <a:rPr lang="en-GB">
                <a:cs typeface="Arial" charset="0"/>
              </a:rPr>
              <a:pPr fontAlgn="base">
                <a:spcBef>
                  <a:spcPct val="0"/>
                </a:spcBef>
                <a:spcAft>
                  <a:spcPct val="0"/>
                </a:spcAft>
                <a:defRPr/>
              </a:pPr>
              <a:t>38</a:t>
            </a:fld>
            <a:endParaRPr lang="en-GB" dirty="0">
              <a:cs typeface="Arial" charset="0"/>
            </a:endParaRPr>
          </a:p>
        </p:txBody>
      </p:sp>
    </p:spTree>
    <p:extLst>
      <p:ext uri="{BB962C8B-B14F-4D97-AF65-F5344CB8AC3E}">
        <p14:creationId xmlns:p14="http://schemas.microsoft.com/office/powerpoint/2010/main" val="41372898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p:cNvSpPr>
          <p:nvPr>
            <p:ph type="sldImg"/>
          </p:nvPr>
        </p:nvSpPr>
        <p:spPr bwMode="auto">
          <a:noFill/>
          <a:ln>
            <a:solidFill>
              <a:srgbClr val="000000"/>
            </a:solidFill>
            <a:miter lim="800000"/>
            <a:headEnd/>
            <a:tailEnd/>
          </a:ln>
        </p:spPr>
      </p:sp>
      <p:sp>
        <p:nvSpPr>
          <p:cNvPr id="60418"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aseline="0" dirty="0" smtClean="0"/>
          </a:p>
        </p:txBody>
      </p:sp>
      <p:sp>
        <p:nvSpPr>
          <p:cNvPr id="491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7E0A1CF-EA72-47D9-9375-D13D749B55F2}" type="slidenum">
              <a:rPr lang="en-GB">
                <a:cs typeface="Arial" charset="0"/>
              </a:rPr>
              <a:pPr fontAlgn="base">
                <a:spcBef>
                  <a:spcPct val="0"/>
                </a:spcBef>
                <a:spcAft>
                  <a:spcPct val="0"/>
                </a:spcAft>
                <a:defRPr/>
              </a:pPr>
              <a:t>39</a:t>
            </a:fld>
            <a:endParaRPr lang="en-GB" dirty="0">
              <a:cs typeface="Arial" charset="0"/>
            </a:endParaRPr>
          </a:p>
        </p:txBody>
      </p:sp>
    </p:spTree>
    <p:extLst>
      <p:ext uri="{BB962C8B-B14F-4D97-AF65-F5344CB8AC3E}">
        <p14:creationId xmlns:p14="http://schemas.microsoft.com/office/powerpoint/2010/main" val="10749933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bwMode="auto">
          <a:noFill/>
          <a:ln>
            <a:solidFill>
              <a:srgbClr val="000000"/>
            </a:solidFill>
            <a:miter lim="800000"/>
            <a:headEnd/>
            <a:tailEnd/>
          </a:ln>
        </p:spPr>
      </p:sp>
      <p:sp>
        <p:nvSpPr>
          <p:cNvPr id="49154"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dirty="0" smtClean="0"/>
          </a:p>
        </p:txBody>
      </p:sp>
      <p:sp>
        <p:nvSpPr>
          <p:cNvPr id="4" name="Slide Number Placeholder 3"/>
          <p:cNvSpPr>
            <a:spLocks noGrp="1"/>
          </p:cNvSpPr>
          <p:nvPr>
            <p:ph type="sldNum" sz="quarter" idx="5"/>
          </p:nvPr>
        </p:nvSpPr>
        <p:spPr/>
        <p:txBody>
          <a:bodyPr/>
          <a:lstStyle/>
          <a:p>
            <a:pPr>
              <a:defRPr/>
            </a:pPr>
            <a:fld id="{1E0C6642-0C92-4DD0-9EFD-1CA08DA0F20F}" type="slidenum">
              <a:rPr lang="en-GB" smtClean="0"/>
              <a:pPr>
                <a:defRPr/>
              </a:pPr>
              <a:t>40</a:t>
            </a:fld>
            <a:endParaRPr lang="en-GB" dirty="0"/>
          </a:p>
        </p:txBody>
      </p:sp>
    </p:spTree>
    <p:extLst>
      <p:ext uri="{BB962C8B-B14F-4D97-AF65-F5344CB8AC3E}">
        <p14:creationId xmlns:p14="http://schemas.microsoft.com/office/powerpoint/2010/main" val="3157484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865EE7F-C715-45D8-8BF3-6CDAD615E457}" type="slidenum">
              <a:rPr lang="en-GB" smtClean="0"/>
              <a:pPr>
                <a:defRPr/>
              </a:pPr>
              <a:t>4</a:t>
            </a:fld>
            <a:endParaRPr lang="en-GB" dirty="0"/>
          </a:p>
        </p:txBody>
      </p:sp>
    </p:spTree>
    <p:extLst>
      <p:ext uri="{BB962C8B-B14F-4D97-AF65-F5344CB8AC3E}">
        <p14:creationId xmlns:p14="http://schemas.microsoft.com/office/powerpoint/2010/main" val="13253414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bwMode="auto">
          <a:noFill/>
          <a:ln>
            <a:solidFill>
              <a:srgbClr val="000000"/>
            </a:solidFill>
            <a:miter lim="800000"/>
            <a:headEnd/>
            <a:tailEnd/>
          </a:ln>
        </p:spPr>
      </p:sp>
      <p:sp>
        <p:nvSpPr>
          <p:cNvPr id="49154"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dirty="0" smtClean="0"/>
          </a:p>
        </p:txBody>
      </p:sp>
      <p:sp>
        <p:nvSpPr>
          <p:cNvPr id="4" name="Slide Number Placeholder 3"/>
          <p:cNvSpPr>
            <a:spLocks noGrp="1"/>
          </p:cNvSpPr>
          <p:nvPr>
            <p:ph type="sldNum" sz="quarter" idx="5"/>
          </p:nvPr>
        </p:nvSpPr>
        <p:spPr/>
        <p:txBody>
          <a:bodyPr/>
          <a:lstStyle/>
          <a:p>
            <a:pPr>
              <a:defRPr/>
            </a:pPr>
            <a:fld id="{1E0C6642-0C92-4DD0-9EFD-1CA08DA0F20F}" type="slidenum">
              <a:rPr lang="en-GB" smtClean="0"/>
              <a:pPr>
                <a:defRPr/>
              </a:pPr>
              <a:t>41</a:t>
            </a:fld>
            <a:endParaRPr lang="en-GB" dirty="0"/>
          </a:p>
        </p:txBody>
      </p:sp>
    </p:spTree>
    <p:extLst>
      <p:ext uri="{BB962C8B-B14F-4D97-AF65-F5344CB8AC3E}">
        <p14:creationId xmlns:p14="http://schemas.microsoft.com/office/powerpoint/2010/main" val="31574846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bwMode="auto">
          <a:noFill/>
          <a:ln>
            <a:solidFill>
              <a:srgbClr val="000000"/>
            </a:solidFill>
            <a:miter lim="800000"/>
            <a:headEnd/>
            <a:tailEnd/>
          </a:ln>
        </p:spPr>
      </p:sp>
      <p:sp>
        <p:nvSpPr>
          <p:cNvPr id="49154"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baseline="0" dirty="0" smtClean="0"/>
          </a:p>
        </p:txBody>
      </p:sp>
      <p:sp>
        <p:nvSpPr>
          <p:cNvPr id="4" name="Slide Number Placeholder 3"/>
          <p:cNvSpPr>
            <a:spLocks noGrp="1"/>
          </p:cNvSpPr>
          <p:nvPr>
            <p:ph type="sldNum" sz="quarter" idx="5"/>
          </p:nvPr>
        </p:nvSpPr>
        <p:spPr/>
        <p:txBody>
          <a:bodyPr/>
          <a:lstStyle/>
          <a:p>
            <a:pPr>
              <a:defRPr/>
            </a:pPr>
            <a:fld id="{1E0C6642-0C92-4DD0-9EFD-1CA08DA0F20F}" type="slidenum">
              <a:rPr lang="en-GB" smtClean="0"/>
              <a:pPr>
                <a:defRPr/>
              </a:pPr>
              <a:t>42</a:t>
            </a:fld>
            <a:endParaRPr lang="en-GB" dirty="0"/>
          </a:p>
        </p:txBody>
      </p:sp>
    </p:spTree>
    <p:extLst>
      <p:ext uri="{BB962C8B-B14F-4D97-AF65-F5344CB8AC3E}">
        <p14:creationId xmlns:p14="http://schemas.microsoft.com/office/powerpoint/2010/main" val="15982921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bwMode="auto">
          <a:noFill/>
          <a:ln>
            <a:solidFill>
              <a:srgbClr val="000000"/>
            </a:solidFill>
            <a:miter lim="800000"/>
            <a:headEnd/>
            <a:tailEnd/>
          </a:ln>
        </p:spPr>
      </p:sp>
      <p:sp>
        <p:nvSpPr>
          <p:cNvPr id="49154"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dirty="0" smtClean="0"/>
          </a:p>
        </p:txBody>
      </p:sp>
      <p:sp>
        <p:nvSpPr>
          <p:cNvPr id="4" name="Slide Number Placeholder 3"/>
          <p:cNvSpPr>
            <a:spLocks noGrp="1"/>
          </p:cNvSpPr>
          <p:nvPr>
            <p:ph type="sldNum" sz="quarter" idx="5"/>
          </p:nvPr>
        </p:nvSpPr>
        <p:spPr/>
        <p:txBody>
          <a:bodyPr/>
          <a:lstStyle/>
          <a:p>
            <a:pPr>
              <a:defRPr/>
            </a:pPr>
            <a:fld id="{1E0C6642-0C92-4DD0-9EFD-1CA08DA0F20F}" type="slidenum">
              <a:rPr lang="en-GB" smtClean="0"/>
              <a:pPr>
                <a:defRPr/>
              </a:pPr>
              <a:t>43</a:t>
            </a:fld>
            <a:endParaRPr lang="en-GB" dirty="0"/>
          </a:p>
        </p:txBody>
      </p:sp>
    </p:spTree>
    <p:extLst>
      <p:ext uri="{BB962C8B-B14F-4D97-AF65-F5344CB8AC3E}">
        <p14:creationId xmlns:p14="http://schemas.microsoft.com/office/powerpoint/2010/main" val="31574846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bwMode="auto">
          <a:noFill/>
          <a:ln>
            <a:solidFill>
              <a:srgbClr val="000000"/>
            </a:solidFill>
            <a:miter lim="800000"/>
            <a:headEnd/>
            <a:tailEnd/>
          </a:ln>
        </p:spPr>
      </p:sp>
      <p:sp>
        <p:nvSpPr>
          <p:cNvPr id="49154"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baseline="0" dirty="0" smtClean="0"/>
          </a:p>
        </p:txBody>
      </p:sp>
      <p:sp>
        <p:nvSpPr>
          <p:cNvPr id="4" name="Slide Number Placeholder 3"/>
          <p:cNvSpPr>
            <a:spLocks noGrp="1"/>
          </p:cNvSpPr>
          <p:nvPr>
            <p:ph type="sldNum" sz="quarter" idx="5"/>
          </p:nvPr>
        </p:nvSpPr>
        <p:spPr/>
        <p:txBody>
          <a:bodyPr/>
          <a:lstStyle/>
          <a:p>
            <a:pPr>
              <a:defRPr/>
            </a:pPr>
            <a:fld id="{1E0C6642-0C92-4DD0-9EFD-1CA08DA0F20F}" type="slidenum">
              <a:rPr lang="en-GB" smtClean="0"/>
              <a:pPr>
                <a:defRPr/>
              </a:pPr>
              <a:t>44</a:t>
            </a:fld>
            <a:endParaRPr lang="en-GB" dirty="0"/>
          </a:p>
        </p:txBody>
      </p:sp>
    </p:spTree>
    <p:extLst>
      <p:ext uri="{BB962C8B-B14F-4D97-AF65-F5344CB8AC3E}">
        <p14:creationId xmlns:p14="http://schemas.microsoft.com/office/powerpoint/2010/main" val="21123552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bwMode="auto">
          <a:noFill/>
          <a:ln>
            <a:solidFill>
              <a:srgbClr val="000000"/>
            </a:solidFill>
            <a:miter lim="800000"/>
            <a:headEnd/>
            <a:tailEnd/>
          </a:ln>
        </p:spPr>
      </p:sp>
      <p:sp>
        <p:nvSpPr>
          <p:cNvPr id="49154"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dirty="0" smtClean="0"/>
          </a:p>
        </p:txBody>
      </p:sp>
      <p:sp>
        <p:nvSpPr>
          <p:cNvPr id="4" name="Slide Number Placeholder 3"/>
          <p:cNvSpPr>
            <a:spLocks noGrp="1"/>
          </p:cNvSpPr>
          <p:nvPr>
            <p:ph type="sldNum" sz="quarter" idx="5"/>
          </p:nvPr>
        </p:nvSpPr>
        <p:spPr/>
        <p:txBody>
          <a:bodyPr/>
          <a:lstStyle/>
          <a:p>
            <a:pPr>
              <a:defRPr/>
            </a:pPr>
            <a:fld id="{1E0C6642-0C92-4DD0-9EFD-1CA08DA0F20F}" type="slidenum">
              <a:rPr lang="en-GB" smtClean="0"/>
              <a:pPr>
                <a:defRPr/>
              </a:pPr>
              <a:t>45</a:t>
            </a:fld>
            <a:endParaRPr lang="en-GB" dirty="0"/>
          </a:p>
        </p:txBody>
      </p:sp>
    </p:spTree>
    <p:extLst>
      <p:ext uri="{BB962C8B-B14F-4D97-AF65-F5344CB8AC3E}">
        <p14:creationId xmlns:p14="http://schemas.microsoft.com/office/powerpoint/2010/main" val="31574846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bwMode="auto">
          <a:noFill/>
          <a:ln>
            <a:solidFill>
              <a:srgbClr val="000000"/>
            </a:solidFill>
            <a:miter lim="800000"/>
            <a:headEnd/>
            <a:tailEnd/>
          </a:ln>
        </p:spPr>
      </p:sp>
      <p:sp>
        <p:nvSpPr>
          <p:cNvPr id="49154"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baseline="0" dirty="0" smtClean="0"/>
          </a:p>
        </p:txBody>
      </p:sp>
      <p:sp>
        <p:nvSpPr>
          <p:cNvPr id="4" name="Slide Number Placeholder 3"/>
          <p:cNvSpPr>
            <a:spLocks noGrp="1"/>
          </p:cNvSpPr>
          <p:nvPr>
            <p:ph type="sldNum" sz="quarter" idx="5"/>
          </p:nvPr>
        </p:nvSpPr>
        <p:spPr/>
        <p:txBody>
          <a:bodyPr/>
          <a:lstStyle/>
          <a:p>
            <a:pPr>
              <a:defRPr/>
            </a:pPr>
            <a:fld id="{1E0C6642-0C92-4DD0-9EFD-1CA08DA0F20F}" type="slidenum">
              <a:rPr lang="en-GB" smtClean="0"/>
              <a:pPr>
                <a:defRPr/>
              </a:pPr>
              <a:t>46</a:t>
            </a:fld>
            <a:endParaRPr lang="en-GB" dirty="0"/>
          </a:p>
        </p:txBody>
      </p:sp>
    </p:spTree>
    <p:extLst>
      <p:ext uri="{BB962C8B-B14F-4D97-AF65-F5344CB8AC3E}">
        <p14:creationId xmlns:p14="http://schemas.microsoft.com/office/powerpoint/2010/main" val="37326031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bwMode="auto">
          <a:noFill/>
          <a:ln>
            <a:solidFill>
              <a:srgbClr val="000000"/>
            </a:solidFill>
            <a:miter lim="800000"/>
            <a:headEnd/>
            <a:tailEnd/>
          </a:ln>
        </p:spPr>
      </p:sp>
      <p:sp>
        <p:nvSpPr>
          <p:cNvPr id="49154"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dirty="0" smtClean="0"/>
          </a:p>
          <a:p>
            <a:endParaRPr lang="en-GB" dirty="0" smtClean="0"/>
          </a:p>
        </p:txBody>
      </p:sp>
      <p:sp>
        <p:nvSpPr>
          <p:cNvPr id="4" name="Slide Number Placeholder 3"/>
          <p:cNvSpPr>
            <a:spLocks noGrp="1"/>
          </p:cNvSpPr>
          <p:nvPr>
            <p:ph type="sldNum" sz="quarter" idx="5"/>
          </p:nvPr>
        </p:nvSpPr>
        <p:spPr/>
        <p:txBody>
          <a:bodyPr/>
          <a:lstStyle/>
          <a:p>
            <a:pPr>
              <a:defRPr/>
            </a:pPr>
            <a:fld id="{1E0C6642-0C92-4DD0-9EFD-1CA08DA0F20F}" type="slidenum">
              <a:rPr lang="en-GB" smtClean="0"/>
              <a:pPr>
                <a:defRPr/>
              </a:pPr>
              <a:t>47</a:t>
            </a:fld>
            <a:endParaRPr lang="en-GB" dirty="0"/>
          </a:p>
        </p:txBody>
      </p:sp>
    </p:spTree>
    <p:extLst>
      <p:ext uri="{BB962C8B-B14F-4D97-AF65-F5344CB8AC3E}">
        <p14:creationId xmlns:p14="http://schemas.microsoft.com/office/powerpoint/2010/main" val="31574846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Clicking</a:t>
            </a:r>
            <a:r>
              <a:rPr lang="en-GB" baseline="0" dirty="0" smtClean="0"/>
              <a:t> on each of the questions opens the following slides</a:t>
            </a:r>
            <a:endParaRPr lang="en-GB" dirty="0"/>
          </a:p>
        </p:txBody>
      </p:sp>
      <p:sp>
        <p:nvSpPr>
          <p:cNvPr id="4" name="Slide Number Placeholder 3"/>
          <p:cNvSpPr>
            <a:spLocks noGrp="1"/>
          </p:cNvSpPr>
          <p:nvPr>
            <p:ph type="sldNum" sz="quarter" idx="10"/>
          </p:nvPr>
        </p:nvSpPr>
        <p:spPr/>
        <p:txBody>
          <a:bodyPr/>
          <a:lstStyle/>
          <a:p>
            <a:pPr>
              <a:defRPr/>
            </a:pPr>
            <a:fld id="{8865EE7F-C715-45D8-8BF3-6CDAD615E457}" type="slidenum">
              <a:rPr lang="en-GB" smtClean="0"/>
              <a:pPr>
                <a:defRPr/>
              </a:pPr>
              <a:t>49</a:t>
            </a:fld>
            <a:endParaRPr lang="en-GB" dirty="0"/>
          </a:p>
        </p:txBody>
      </p:sp>
    </p:spTree>
    <p:extLst>
      <p:ext uri="{BB962C8B-B14F-4D97-AF65-F5344CB8AC3E}">
        <p14:creationId xmlns:p14="http://schemas.microsoft.com/office/powerpoint/2010/main" val="30314021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Clicking</a:t>
            </a:r>
            <a:r>
              <a:rPr lang="en-GB" baseline="0" dirty="0" smtClean="0"/>
              <a:t> on each of the questions opens the following slides</a:t>
            </a:r>
            <a:endParaRPr lang="en-GB" dirty="0"/>
          </a:p>
        </p:txBody>
      </p:sp>
      <p:sp>
        <p:nvSpPr>
          <p:cNvPr id="4" name="Slide Number Placeholder 3"/>
          <p:cNvSpPr>
            <a:spLocks noGrp="1"/>
          </p:cNvSpPr>
          <p:nvPr>
            <p:ph type="sldNum" sz="quarter" idx="10"/>
          </p:nvPr>
        </p:nvSpPr>
        <p:spPr/>
        <p:txBody>
          <a:bodyPr/>
          <a:lstStyle/>
          <a:p>
            <a:pPr>
              <a:defRPr/>
            </a:pPr>
            <a:fld id="{8865EE7F-C715-45D8-8BF3-6CDAD615E457}" type="slidenum">
              <a:rPr lang="en-GB" smtClean="0"/>
              <a:pPr>
                <a:defRPr/>
              </a:pPr>
              <a:t>50</a:t>
            </a:fld>
            <a:endParaRPr lang="en-GB" dirty="0"/>
          </a:p>
        </p:txBody>
      </p:sp>
    </p:spTree>
    <p:extLst>
      <p:ext uri="{BB962C8B-B14F-4D97-AF65-F5344CB8AC3E}">
        <p14:creationId xmlns:p14="http://schemas.microsoft.com/office/powerpoint/2010/main" val="10947501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p:cNvSpPr>
          <p:nvPr>
            <p:ph type="sldImg"/>
          </p:nvPr>
        </p:nvSpPr>
        <p:spPr bwMode="auto">
          <a:noFill/>
          <a:ln>
            <a:solidFill>
              <a:srgbClr val="000000"/>
            </a:solidFill>
            <a:miter lim="800000"/>
            <a:headEnd/>
            <a:tailEnd/>
          </a:ln>
        </p:spPr>
      </p:sp>
      <p:sp>
        <p:nvSpPr>
          <p:cNvPr id="6349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dirty="0" smtClean="0"/>
          </a:p>
        </p:txBody>
      </p:sp>
      <p:sp>
        <p:nvSpPr>
          <p:cNvPr id="512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1078B6-D938-49E8-B442-05D620196209}" type="slidenum">
              <a:rPr lang="en-GB">
                <a:cs typeface="Arial" charset="0"/>
              </a:rPr>
              <a:pPr fontAlgn="base">
                <a:spcBef>
                  <a:spcPct val="0"/>
                </a:spcBef>
                <a:spcAft>
                  <a:spcPct val="0"/>
                </a:spcAft>
                <a:defRPr/>
              </a:pPr>
              <a:t>51</a:t>
            </a:fld>
            <a:endParaRPr lang="en-GB" dirty="0">
              <a:cs typeface="Arial" charset="0"/>
            </a:endParaRPr>
          </a:p>
        </p:txBody>
      </p:sp>
    </p:spTree>
    <p:extLst>
      <p:ext uri="{BB962C8B-B14F-4D97-AF65-F5344CB8AC3E}">
        <p14:creationId xmlns:p14="http://schemas.microsoft.com/office/powerpoint/2010/main" val="4197799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355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p>
        </p:txBody>
      </p:sp>
    </p:spTree>
    <p:extLst>
      <p:ext uri="{BB962C8B-B14F-4D97-AF65-F5344CB8AC3E}">
        <p14:creationId xmlns:p14="http://schemas.microsoft.com/office/powerpoint/2010/main" val="9635106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p:cNvSpPr>
          <p:nvPr>
            <p:ph type="sldImg"/>
          </p:nvPr>
        </p:nvSpPr>
        <p:spPr bwMode="auto">
          <a:noFill/>
          <a:ln>
            <a:solidFill>
              <a:srgbClr val="000000"/>
            </a:solidFill>
            <a:miter lim="800000"/>
            <a:headEnd/>
            <a:tailEnd/>
          </a:ln>
        </p:spPr>
      </p:sp>
      <p:sp>
        <p:nvSpPr>
          <p:cNvPr id="6553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dirty="0" smtClean="0"/>
          </a:p>
        </p:txBody>
      </p:sp>
      <p:sp>
        <p:nvSpPr>
          <p:cNvPr id="532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335BF20-2E51-4331-8996-838707331A81}" type="slidenum">
              <a:rPr lang="en-GB">
                <a:cs typeface="Arial" charset="0"/>
              </a:rPr>
              <a:pPr fontAlgn="base">
                <a:spcBef>
                  <a:spcPct val="0"/>
                </a:spcBef>
                <a:spcAft>
                  <a:spcPct val="0"/>
                </a:spcAft>
                <a:defRPr/>
              </a:pPr>
              <a:t>52</a:t>
            </a:fld>
            <a:endParaRPr lang="en-GB" dirty="0">
              <a:cs typeface="Arial" charset="0"/>
            </a:endParaRPr>
          </a:p>
        </p:txBody>
      </p:sp>
    </p:spTree>
    <p:extLst>
      <p:ext uri="{BB962C8B-B14F-4D97-AF65-F5344CB8AC3E}">
        <p14:creationId xmlns:p14="http://schemas.microsoft.com/office/powerpoint/2010/main" val="13973474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p:cNvSpPr>
          <p:nvPr>
            <p:ph type="sldImg"/>
          </p:nvPr>
        </p:nvSpPr>
        <p:spPr bwMode="auto">
          <a:noFill/>
          <a:ln>
            <a:solidFill>
              <a:srgbClr val="000000"/>
            </a:solidFill>
            <a:miter lim="800000"/>
            <a:headEnd/>
            <a:tailEnd/>
          </a:ln>
        </p:spPr>
      </p:sp>
      <p:sp>
        <p:nvSpPr>
          <p:cNvPr id="675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552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67785EE-1CFB-4464-962E-8C62C9F2E4DA}" type="slidenum">
              <a:rPr lang="en-GB">
                <a:cs typeface="Arial" charset="0"/>
              </a:rPr>
              <a:pPr fontAlgn="base">
                <a:spcBef>
                  <a:spcPct val="0"/>
                </a:spcBef>
                <a:spcAft>
                  <a:spcPct val="0"/>
                </a:spcAft>
                <a:defRPr/>
              </a:pPr>
              <a:t>53</a:t>
            </a:fld>
            <a:endParaRPr lang="en-GB" dirty="0">
              <a:cs typeface="Arial" charset="0"/>
            </a:endParaRPr>
          </a:p>
        </p:txBody>
      </p:sp>
    </p:spTree>
    <p:extLst>
      <p:ext uri="{BB962C8B-B14F-4D97-AF65-F5344CB8AC3E}">
        <p14:creationId xmlns:p14="http://schemas.microsoft.com/office/powerpoint/2010/main" val="38138697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p:cNvSpPr>
          <p:nvPr>
            <p:ph type="sldImg"/>
          </p:nvPr>
        </p:nvSpPr>
        <p:spPr bwMode="auto">
          <a:noFill/>
          <a:ln>
            <a:solidFill>
              <a:srgbClr val="000000"/>
            </a:solidFill>
            <a:miter lim="800000"/>
            <a:headEnd/>
            <a:tailEnd/>
          </a:ln>
        </p:spPr>
      </p:sp>
      <p:sp>
        <p:nvSpPr>
          <p:cNvPr id="696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dirty="0" smtClean="0"/>
          </a:p>
        </p:txBody>
      </p:sp>
      <p:sp>
        <p:nvSpPr>
          <p:cNvPr id="573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2B9DE4-81E4-4861-B30B-399F12A737AB}" type="slidenum">
              <a:rPr lang="en-GB">
                <a:cs typeface="Arial" charset="0"/>
              </a:rPr>
              <a:pPr fontAlgn="base">
                <a:spcBef>
                  <a:spcPct val="0"/>
                </a:spcBef>
                <a:spcAft>
                  <a:spcPct val="0"/>
                </a:spcAft>
                <a:defRPr/>
              </a:pPr>
              <a:t>54</a:t>
            </a:fld>
            <a:endParaRPr lang="en-GB" dirty="0">
              <a:cs typeface="Arial" charset="0"/>
            </a:endParaRPr>
          </a:p>
        </p:txBody>
      </p:sp>
    </p:spTree>
    <p:extLst>
      <p:ext uri="{BB962C8B-B14F-4D97-AF65-F5344CB8AC3E}">
        <p14:creationId xmlns:p14="http://schemas.microsoft.com/office/powerpoint/2010/main" val="27526028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p:cNvSpPr>
          <p:nvPr>
            <p:ph type="sldImg"/>
          </p:nvPr>
        </p:nvSpPr>
        <p:spPr bwMode="auto">
          <a:noFill/>
          <a:ln>
            <a:solidFill>
              <a:srgbClr val="000000"/>
            </a:solidFill>
            <a:miter lim="800000"/>
            <a:headEnd/>
            <a:tailEnd/>
          </a:ln>
        </p:spPr>
      </p:sp>
      <p:sp>
        <p:nvSpPr>
          <p:cNvPr id="71682"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baseline="0" dirty="0" smtClean="0"/>
          </a:p>
        </p:txBody>
      </p:sp>
      <p:sp>
        <p:nvSpPr>
          <p:cNvPr id="4" name="Slide Number Placeholder 3"/>
          <p:cNvSpPr>
            <a:spLocks noGrp="1"/>
          </p:cNvSpPr>
          <p:nvPr>
            <p:ph type="sldNum" sz="quarter" idx="5"/>
          </p:nvPr>
        </p:nvSpPr>
        <p:spPr/>
        <p:txBody>
          <a:bodyPr/>
          <a:lstStyle/>
          <a:p>
            <a:pPr>
              <a:defRPr/>
            </a:pPr>
            <a:fld id="{0B2564A0-2F6A-4F93-8524-FAD8527F20E4}" type="slidenum">
              <a:rPr lang="en-GB" smtClean="0"/>
              <a:pPr>
                <a:defRPr/>
              </a:pPr>
              <a:t>55</a:t>
            </a:fld>
            <a:endParaRPr lang="en-GB" dirty="0"/>
          </a:p>
        </p:txBody>
      </p:sp>
    </p:spTree>
    <p:extLst>
      <p:ext uri="{BB962C8B-B14F-4D97-AF65-F5344CB8AC3E}">
        <p14:creationId xmlns:p14="http://schemas.microsoft.com/office/powerpoint/2010/main" val="24670272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865EE7F-C715-45D8-8BF3-6CDAD615E457}" type="slidenum">
              <a:rPr lang="en-GB" smtClean="0"/>
              <a:pPr>
                <a:defRPr/>
              </a:pPr>
              <a:t>56</a:t>
            </a:fld>
            <a:endParaRPr lang="en-GB" dirty="0"/>
          </a:p>
        </p:txBody>
      </p:sp>
    </p:spTree>
    <p:extLst>
      <p:ext uri="{BB962C8B-B14F-4D97-AF65-F5344CB8AC3E}">
        <p14:creationId xmlns:p14="http://schemas.microsoft.com/office/powerpoint/2010/main" val="20743136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8865EE7F-C715-45D8-8BF3-6CDAD615E457}" type="slidenum">
              <a:rPr lang="en-GB" smtClean="0"/>
              <a:pPr>
                <a:defRPr/>
              </a:pPr>
              <a:t>57</a:t>
            </a:fld>
            <a:endParaRPr lang="en-GB" dirty="0"/>
          </a:p>
        </p:txBody>
      </p:sp>
    </p:spTree>
    <p:extLst>
      <p:ext uri="{BB962C8B-B14F-4D97-AF65-F5344CB8AC3E}">
        <p14:creationId xmlns:p14="http://schemas.microsoft.com/office/powerpoint/2010/main" val="17514895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p:cNvSpPr>
          <p:nvPr>
            <p:ph type="sldImg"/>
          </p:nvPr>
        </p:nvSpPr>
        <p:spPr bwMode="auto">
          <a:noFill/>
          <a:ln>
            <a:solidFill>
              <a:srgbClr val="000000"/>
            </a:solidFill>
            <a:miter lim="800000"/>
            <a:headEnd/>
            <a:tailEnd/>
          </a:ln>
        </p:spPr>
      </p:sp>
      <p:sp>
        <p:nvSpPr>
          <p:cNvPr id="737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716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5290BE4-03B9-4E3A-9E77-39E4336A3433}" type="slidenum">
              <a:rPr lang="en-GB">
                <a:cs typeface="Arial" charset="0"/>
              </a:rPr>
              <a:pPr fontAlgn="base">
                <a:spcBef>
                  <a:spcPct val="0"/>
                </a:spcBef>
                <a:spcAft>
                  <a:spcPct val="0"/>
                </a:spcAft>
                <a:defRPr/>
              </a:pPr>
              <a:t>58</a:t>
            </a:fld>
            <a:endParaRPr lang="en-GB" dirty="0">
              <a:cs typeface="Arial" charset="0"/>
            </a:endParaRPr>
          </a:p>
        </p:txBody>
      </p:sp>
    </p:spTree>
    <p:extLst>
      <p:ext uri="{BB962C8B-B14F-4D97-AF65-F5344CB8AC3E}">
        <p14:creationId xmlns:p14="http://schemas.microsoft.com/office/powerpoint/2010/main" val="36622029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p:cNvSpPr>
          <p:nvPr>
            <p:ph type="sldImg"/>
          </p:nvPr>
        </p:nvSpPr>
        <p:spPr bwMode="auto">
          <a:noFill/>
          <a:ln>
            <a:solidFill>
              <a:srgbClr val="000000"/>
            </a:solidFill>
            <a:miter lim="800000"/>
            <a:headEnd/>
            <a:tailEnd/>
          </a:ln>
        </p:spPr>
      </p:sp>
      <p:sp>
        <p:nvSpPr>
          <p:cNvPr id="737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dirty="0" smtClean="0"/>
          </a:p>
        </p:txBody>
      </p:sp>
      <p:sp>
        <p:nvSpPr>
          <p:cNvPr id="716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5290BE4-03B9-4E3A-9E77-39E4336A3433}" type="slidenum">
              <a:rPr lang="en-GB">
                <a:cs typeface="Arial" charset="0"/>
              </a:rPr>
              <a:pPr fontAlgn="base">
                <a:spcBef>
                  <a:spcPct val="0"/>
                </a:spcBef>
                <a:spcAft>
                  <a:spcPct val="0"/>
                </a:spcAft>
                <a:defRPr/>
              </a:pPr>
              <a:t>59</a:t>
            </a:fld>
            <a:endParaRPr lang="en-GB" dirty="0">
              <a:cs typeface="Arial" charset="0"/>
            </a:endParaRPr>
          </a:p>
        </p:txBody>
      </p:sp>
    </p:spTree>
    <p:extLst>
      <p:ext uri="{BB962C8B-B14F-4D97-AF65-F5344CB8AC3E}">
        <p14:creationId xmlns:p14="http://schemas.microsoft.com/office/powerpoint/2010/main" val="116939435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865EE7F-C715-45D8-8BF3-6CDAD615E457}" type="slidenum">
              <a:rPr lang="en-GB" smtClean="0"/>
              <a:pPr>
                <a:defRPr/>
              </a:pPr>
              <a:t>60</a:t>
            </a:fld>
            <a:endParaRPr lang="en-GB" dirty="0"/>
          </a:p>
        </p:txBody>
      </p:sp>
    </p:spTree>
    <p:extLst>
      <p:ext uri="{BB962C8B-B14F-4D97-AF65-F5344CB8AC3E}">
        <p14:creationId xmlns:p14="http://schemas.microsoft.com/office/powerpoint/2010/main" val="4149123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865EE7F-C715-45D8-8BF3-6CDAD615E457}" type="slidenum">
              <a:rPr lang="en-GB" smtClean="0"/>
              <a:pPr>
                <a:defRPr/>
              </a:pPr>
              <a:t>61</a:t>
            </a:fld>
            <a:endParaRPr lang="en-GB" dirty="0"/>
          </a:p>
        </p:txBody>
      </p:sp>
    </p:spTree>
    <p:extLst>
      <p:ext uri="{BB962C8B-B14F-4D97-AF65-F5344CB8AC3E}">
        <p14:creationId xmlns:p14="http://schemas.microsoft.com/office/powerpoint/2010/main" val="414912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355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p>
        </p:txBody>
      </p:sp>
    </p:spTree>
    <p:extLst>
      <p:ext uri="{BB962C8B-B14F-4D97-AF65-F5344CB8AC3E}">
        <p14:creationId xmlns:p14="http://schemas.microsoft.com/office/powerpoint/2010/main" val="96351066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865EE7F-C715-45D8-8BF3-6CDAD615E457}" type="slidenum">
              <a:rPr lang="en-GB" smtClean="0"/>
              <a:pPr>
                <a:defRPr/>
              </a:pPr>
              <a:t>63</a:t>
            </a:fld>
            <a:endParaRPr lang="en-GB" dirty="0"/>
          </a:p>
        </p:txBody>
      </p:sp>
    </p:spTree>
    <p:extLst>
      <p:ext uri="{BB962C8B-B14F-4D97-AF65-F5344CB8AC3E}">
        <p14:creationId xmlns:p14="http://schemas.microsoft.com/office/powerpoint/2010/main" val="30240542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bwMode="auto">
          <a:noFill/>
          <a:ln>
            <a:solidFill>
              <a:srgbClr val="000000"/>
            </a:solidFill>
            <a:miter lim="800000"/>
            <a:headEnd/>
            <a:tailEnd/>
          </a:ln>
        </p:spPr>
      </p:sp>
      <p:sp>
        <p:nvSpPr>
          <p:cNvPr id="768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dirty="0" smtClean="0"/>
          </a:p>
        </p:txBody>
      </p:sp>
      <p:sp>
        <p:nvSpPr>
          <p:cNvPr id="5939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CA21840-16F3-4060-A1D0-3327FCA91AEC}" type="slidenum">
              <a:rPr lang="en-GB">
                <a:cs typeface="Arial" charset="0"/>
              </a:rPr>
              <a:pPr fontAlgn="base">
                <a:spcBef>
                  <a:spcPct val="0"/>
                </a:spcBef>
                <a:spcAft>
                  <a:spcPct val="0"/>
                </a:spcAft>
                <a:defRPr/>
              </a:pPr>
              <a:t>64</a:t>
            </a:fld>
            <a:endParaRPr lang="en-GB" dirty="0">
              <a:cs typeface="Arial" charset="0"/>
            </a:endParaRPr>
          </a:p>
        </p:txBody>
      </p:sp>
    </p:spTree>
    <p:extLst>
      <p:ext uri="{BB962C8B-B14F-4D97-AF65-F5344CB8AC3E}">
        <p14:creationId xmlns:p14="http://schemas.microsoft.com/office/powerpoint/2010/main" val="143640918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p:cNvSpPr>
          <p:nvPr>
            <p:ph type="sldImg"/>
          </p:nvPr>
        </p:nvSpPr>
        <p:spPr bwMode="auto">
          <a:noFill/>
          <a:ln>
            <a:solidFill>
              <a:srgbClr val="000000"/>
            </a:solidFill>
            <a:miter lim="800000"/>
            <a:headEnd/>
            <a:tailEnd/>
          </a:ln>
        </p:spPr>
      </p:sp>
      <p:sp>
        <p:nvSpPr>
          <p:cNvPr id="788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614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AC65EA4-2874-4ACF-A0A4-FD7C35DE9581}" type="slidenum">
              <a:rPr lang="en-GB">
                <a:cs typeface="Arial" charset="0"/>
              </a:rPr>
              <a:pPr fontAlgn="base">
                <a:spcBef>
                  <a:spcPct val="0"/>
                </a:spcBef>
                <a:spcAft>
                  <a:spcPct val="0"/>
                </a:spcAft>
                <a:defRPr/>
              </a:pPr>
              <a:t>65</a:t>
            </a:fld>
            <a:endParaRPr lang="en-GB" dirty="0">
              <a:cs typeface="Arial" charset="0"/>
            </a:endParaRPr>
          </a:p>
        </p:txBody>
      </p:sp>
    </p:spTree>
    <p:extLst>
      <p:ext uri="{BB962C8B-B14F-4D97-AF65-F5344CB8AC3E}">
        <p14:creationId xmlns:p14="http://schemas.microsoft.com/office/powerpoint/2010/main" val="166456162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p:cNvSpPr>
          <p:nvPr>
            <p:ph type="sldImg"/>
          </p:nvPr>
        </p:nvSpPr>
        <p:spPr bwMode="auto">
          <a:noFill/>
          <a:ln>
            <a:solidFill>
              <a:srgbClr val="000000"/>
            </a:solidFill>
            <a:miter lim="800000"/>
            <a:headEnd/>
            <a:tailEnd/>
          </a:ln>
        </p:spPr>
      </p:sp>
      <p:sp>
        <p:nvSpPr>
          <p:cNvPr id="8089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b="1" dirty="0" smtClean="0"/>
          </a:p>
        </p:txBody>
      </p:sp>
      <p:sp>
        <p:nvSpPr>
          <p:cNvPr id="6349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920BC92-6243-487E-ACDD-5988631E64B7}" type="slidenum">
              <a:rPr lang="en-GB">
                <a:cs typeface="Arial" charset="0"/>
              </a:rPr>
              <a:pPr fontAlgn="base">
                <a:spcBef>
                  <a:spcPct val="0"/>
                </a:spcBef>
                <a:spcAft>
                  <a:spcPct val="0"/>
                </a:spcAft>
                <a:defRPr/>
              </a:pPr>
              <a:t>68</a:t>
            </a:fld>
            <a:endParaRPr lang="en-GB" dirty="0">
              <a:cs typeface="Arial" charset="0"/>
            </a:endParaRPr>
          </a:p>
        </p:txBody>
      </p:sp>
    </p:spTree>
    <p:extLst>
      <p:ext uri="{BB962C8B-B14F-4D97-AF65-F5344CB8AC3E}">
        <p14:creationId xmlns:p14="http://schemas.microsoft.com/office/powerpoint/2010/main" val="375661945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p:cNvSpPr>
          <p:nvPr>
            <p:ph type="sldImg"/>
          </p:nvPr>
        </p:nvSpPr>
        <p:spPr bwMode="auto">
          <a:noFill/>
          <a:ln>
            <a:solidFill>
              <a:srgbClr val="000000"/>
            </a:solidFill>
            <a:miter lim="800000"/>
            <a:headEnd/>
            <a:tailEnd/>
          </a:ln>
        </p:spPr>
      </p:sp>
      <p:sp>
        <p:nvSpPr>
          <p:cNvPr id="8089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b="1" dirty="0" smtClean="0"/>
          </a:p>
        </p:txBody>
      </p:sp>
      <p:sp>
        <p:nvSpPr>
          <p:cNvPr id="6349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920BC92-6243-487E-ACDD-5988631E64B7}" type="slidenum">
              <a:rPr lang="en-GB">
                <a:cs typeface="Arial" charset="0"/>
              </a:rPr>
              <a:pPr fontAlgn="base">
                <a:spcBef>
                  <a:spcPct val="0"/>
                </a:spcBef>
                <a:spcAft>
                  <a:spcPct val="0"/>
                </a:spcAft>
                <a:defRPr/>
              </a:pPr>
              <a:t>69</a:t>
            </a:fld>
            <a:endParaRPr lang="en-GB" dirty="0">
              <a:cs typeface="Arial" charset="0"/>
            </a:endParaRPr>
          </a:p>
        </p:txBody>
      </p:sp>
    </p:spTree>
    <p:extLst>
      <p:ext uri="{BB962C8B-B14F-4D97-AF65-F5344CB8AC3E}">
        <p14:creationId xmlns:p14="http://schemas.microsoft.com/office/powerpoint/2010/main" val="83672042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p:cNvSpPr>
          <p:nvPr>
            <p:ph type="sldImg"/>
          </p:nvPr>
        </p:nvSpPr>
        <p:spPr bwMode="auto">
          <a:noFill/>
          <a:ln>
            <a:solidFill>
              <a:srgbClr val="000000"/>
            </a:solidFill>
            <a:miter lim="800000"/>
            <a:headEnd/>
            <a:tailEnd/>
          </a:ln>
        </p:spPr>
      </p:sp>
      <p:sp>
        <p:nvSpPr>
          <p:cNvPr id="8089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b="0" dirty="0" smtClean="0"/>
          </a:p>
        </p:txBody>
      </p:sp>
      <p:sp>
        <p:nvSpPr>
          <p:cNvPr id="6349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920BC92-6243-487E-ACDD-5988631E64B7}" type="slidenum">
              <a:rPr lang="en-GB">
                <a:cs typeface="Arial" charset="0"/>
              </a:rPr>
              <a:pPr fontAlgn="base">
                <a:spcBef>
                  <a:spcPct val="0"/>
                </a:spcBef>
                <a:spcAft>
                  <a:spcPct val="0"/>
                </a:spcAft>
                <a:defRPr/>
              </a:pPr>
              <a:t>70</a:t>
            </a:fld>
            <a:endParaRPr lang="en-GB" dirty="0">
              <a:cs typeface="Arial" charset="0"/>
            </a:endParaRPr>
          </a:p>
        </p:txBody>
      </p:sp>
    </p:spTree>
    <p:extLst>
      <p:ext uri="{BB962C8B-B14F-4D97-AF65-F5344CB8AC3E}">
        <p14:creationId xmlns:p14="http://schemas.microsoft.com/office/powerpoint/2010/main" val="35664717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GB" b="0" dirty="0" smtClean="0"/>
          </a:p>
        </p:txBody>
      </p:sp>
      <p:sp>
        <p:nvSpPr>
          <p:cNvPr id="4" name="Slide Number Placeholder 3"/>
          <p:cNvSpPr>
            <a:spLocks noGrp="1"/>
          </p:cNvSpPr>
          <p:nvPr>
            <p:ph type="sldNum" sz="quarter" idx="10"/>
          </p:nvPr>
        </p:nvSpPr>
        <p:spPr/>
        <p:txBody>
          <a:bodyPr/>
          <a:lstStyle/>
          <a:p>
            <a:pPr>
              <a:defRPr/>
            </a:pPr>
            <a:fld id="{8865EE7F-C715-45D8-8BF3-6CDAD615E457}" type="slidenum">
              <a:rPr lang="en-GB" smtClean="0"/>
              <a:pPr>
                <a:defRPr/>
              </a:pPr>
              <a:t>71</a:t>
            </a:fld>
            <a:endParaRPr lang="en-GB" dirty="0"/>
          </a:p>
        </p:txBody>
      </p:sp>
    </p:spTree>
    <p:extLst>
      <p:ext uri="{BB962C8B-B14F-4D97-AF65-F5344CB8AC3E}">
        <p14:creationId xmlns:p14="http://schemas.microsoft.com/office/powerpoint/2010/main" val="169810367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p:cNvSpPr>
          <p:nvPr>
            <p:ph type="sldImg"/>
          </p:nvPr>
        </p:nvSpPr>
        <p:spPr bwMode="auto">
          <a:noFill/>
          <a:ln>
            <a:solidFill>
              <a:srgbClr val="000000"/>
            </a:solidFill>
            <a:miter lim="800000"/>
            <a:headEnd/>
            <a:tailEnd/>
          </a:ln>
        </p:spPr>
      </p:sp>
      <p:sp>
        <p:nvSpPr>
          <p:cNvPr id="829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dirty="0" smtClean="0"/>
          </a:p>
        </p:txBody>
      </p:sp>
      <p:sp>
        <p:nvSpPr>
          <p:cNvPr id="675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EC4BF5A-2E3B-4967-B205-2479606CA77D}" type="slidenum">
              <a:rPr lang="en-GB">
                <a:cs typeface="Arial" charset="0"/>
              </a:rPr>
              <a:pPr fontAlgn="base">
                <a:spcBef>
                  <a:spcPct val="0"/>
                </a:spcBef>
                <a:spcAft>
                  <a:spcPct val="0"/>
                </a:spcAft>
                <a:defRPr/>
              </a:pPr>
              <a:t>72</a:t>
            </a:fld>
            <a:endParaRPr lang="en-GB" dirty="0">
              <a:cs typeface="Arial" charset="0"/>
            </a:endParaRPr>
          </a:p>
        </p:txBody>
      </p:sp>
    </p:spTree>
    <p:extLst>
      <p:ext uri="{BB962C8B-B14F-4D97-AF65-F5344CB8AC3E}">
        <p14:creationId xmlns:p14="http://schemas.microsoft.com/office/powerpoint/2010/main" val="115035682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p:cNvSpPr>
          <p:nvPr>
            <p:ph type="sldImg"/>
          </p:nvPr>
        </p:nvSpPr>
        <p:spPr bwMode="auto">
          <a:noFill/>
          <a:ln>
            <a:solidFill>
              <a:srgbClr val="000000"/>
            </a:solidFill>
            <a:miter lim="800000"/>
            <a:headEnd/>
            <a:tailEnd/>
          </a:ln>
        </p:spPr>
      </p:sp>
      <p:sp>
        <p:nvSpPr>
          <p:cNvPr id="829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dirty="0" smtClean="0"/>
          </a:p>
        </p:txBody>
      </p:sp>
      <p:sp>
        <p:nvSpPr>
          <p:cNvPr id="675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EC4BF5A-2E3B-4967-B205-2479606CA77D}" type="slidenum">
              <a:rPr lang="en-GB">
                <a:cs typeface="Arial" charset="0"/>
              </a:rPr>
              <a:pPr fontAlgn="base">
                <a:spcBef>
                  <a:spcPct val="0"/>
                </a:spcBef>
                <a:spcAft>
                  <a:spcPct val="0"/>
                </a:spcAft>
                <a:defRPr/>
              </a:pPr>
              <a:t>73</a:t>
            </a:fld>
            <a:endParaRPr lang="en-GB" dirty="0">
              <a:cs typeface="Arial" charset="0"/>
            </a:endParaRPr>
          </a:p>
        </p:txBody>
      </p:sp>
    </p:spTree>
    <p:extLst>
      <p:ext uri="{BB962C8B-B14F-4D97-AF65-F5344CB8AC3E}">
        <p14:creationId xmlns:p14="http://schemas.microsoft.com/office/powerpoint/2010/main" val="104954885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Click on the bubbles</a:t>
            </a:r>
            <a:r>
              <a:rPr lang="en-GB" baseline="0" dirty="0" smtClean="0"/>
              <a:t> to reveal the information on the following slide</a:t>
            </a:r>
          </a:p>
        </p:txBody>
      </p:sp>
      <p:sp>
        <p:nvSpPr>
          <p:cNvPr id="4" name="Slide Number Placeholder 3"/>
          <p:cNvSpPr>
            <a:spLocks noGrp="1"/>
          </p:cNvSpPr>
          <p:nvPr>
            <p:ph type="sldNum" sz="quarter" idx="10"/>
          </p:nvPr>
        </p:nvSpPr>
        <p:spPr/>
        <p:txBody>
          <a:bodyPr/>
          <a:lstStyle/>
          <a:p>
            <a:pPr>
              <a:defRPr/>
            </a:pPr>
            <a:fld id="{8865EE7F-C715-45D8-8BF3-6CDAD615E457}" type="slidenum">
              <a:rPr lang="en-GB" smtClean="0"/>
              <a:pPr>
                <a:defRPr/>
              </a:pPr>
              <a:t>75</a:t>
            </a:fld>
            <a:endParaRPr lang="en-GB" dirty="0"/>
          </a:p>
        </p:txBody>
      </p:sp>
    </p:spTree>
    <p:extLst>
      <p:ext uri="{BB962C8B-B14F-4D97-AF65-F5344CB8AC3E}">
        <p14:creationId xmlns:p14="http://schemas.microsoft.com/office/powerpoint/2010/main" val="1441752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p:spPr>
      </p:sp>
      <p:sp>
        <p:nvSpPr>
          <p:cNvPr id="2969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dirty="0" smtClean="0"/>
          </a:p>
        </p:txBody>
      </p:sp>
      <p:sp>
        <p:nvSpPr>
          <p:cNvPr id="235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C70378B-2E4F-4095-9CA1-C317D75DBED7}" type="slidenum">
              <a:rPr lang="en-GB">
                <a:cs typeface="Arial" charset="0"/>
              </a:rPr>
              <a:pPr fontAlgn="base">
                <a:spcBef>
                  <a:spcPct val="0"/>
                </a:spcBef>
                <a:spcAft>
                  <a:spcPct val="0"/>
                </a:spcAft>
                <a:defRPr/>
              </a:pPr>
              <a:t>7</a:t>
            </a:fld>
            <a:endParaRPr lang="en-GB" dirty="0">
              <a:cs typeface="Arial" charset="0"/>
            </a:endParaRPr>
          </a:p>
        </p:txBody>
      </p:sp>
    </p:spTree>
    <p:extLst>
      <p:ext uri="{BB962C8B-B14F-4D97-AF65-F5344CB8AC3E}">
        <p14:creationId xmlns:p14="http://schemas.microsoft.com/office/powerpoint/2010/main" val="150661952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p:cNvSpPr>
          <p:nvPr>
            <p:ph type="sldImg"/>
          </p:nvPr>
        </p:nvSpPr>
        <p:spPr bwMode="auto">
          <a:noFill/>
          <a:ln>
            <a:solidFill>
              <a:srgbClr val="000000"/>
            </a:solidFill>
            <a:miter lim="800000"/>
            <a:headEnd/>
            <a:tailEnd/>
          </a:ln>
        </p:spPr>
      </p:sp>
      <p:sp>
        <p:nvSpPr>
          <p:cNvPr id="8601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696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0183C92-8C5E-4B4B-AE44-2E0E1E1A33C9}" type="slidenum">
              <a:rPr lang="en-GB">
                <a:cs typeface="Arial" charset="0"/>
              </a:rPr>
              <a:pPr fontAlgn="base">
                <a:spcBef>
                  <a:spcPct val="0"/>
                </a:spcBef>
                <a:spcAft>
                  <a:spcPct val="0"/>
                </a:spcAft>
                <a:defRPr/>
              </a:pPr>
              <a:t>76</a:t>
            </a:fld>
            <a:endParaRPr lang="en-GB" dirty="0">
              <a:cs typeface="Arial" charset="0"/>
            </a:endParaRPr>
          </a:p>
        </p:txBody>
      </p:sp>
    </p:spTree>
    <p:extLst>
      <p:ext uri="{BB962C8B-B14F-4D97-AF65-F5344CB8AC3E}">
        <p14:creationId xmlns:p14="http://schemas.microsoft.com/office/powerpoint/2010/main" val="144652958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865EE7F-C715-45D8-8BF3-6CDAD615E457}" type="slidenum">
              <a:rPr lang="en-GB" smtClean="0"/>
              <a:pPr>
                <a:defRPr/>
              </a:pPr>
              <a:t>77</a:t>
            </a:fld>
            <a:endParaRPr lang="en-GB" dirty="0"/>
          </a:p>
        </p:txBody>
      </p:sp>
    </p:spTree>
    <p:extLst>
      <p:ext uri="{BB962C8B-B14F-4D97-AF65-F5344CB8AC3E}">
        <p14:creationId xmlns:p14="http://schemas.microsoft.com/office/powerpoint/2010/main" val="338918769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865EE7F-C715-45D8-8BF3-6CDAD615E457}" type="slidenum">
              <a:rPr lang="en-GB" smtClean="0"/>
              <a:pPr>
                <a:defRPr/>
              </a:pPr>
              <a:t>78</a:t>
            </a:fld>
            <a:endParaRPr lang="en-GB" dirty="0"/>
          </a:p>
        </p:txBody>
      </p:sp>
    </p:spTree>
    <p:extLst>
      <p:ext uri="{BB962C8B-B14F-4D97-AF65-F5344CB8AC3E}">
        <p14:creationId xmlns:p14="http://schemas.microsoft.com/office/powerpoint/2010/main" val="221207037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a:p>
            <a:endParaRPr lang="en-GB" dirty="0" smtClean="0"/>
          </a:p>
        </p:txBody>
      </p:sp>
      <p:sp>
        <p:nvSpPr>
          <p:cNvPr id="4" name="Slide Number Placeholder 3"/>
          <p:cNvSpPr>
            <a:spLocks noGrp="1"/>
          </p:cNvSpPr>
          <p:nvPr>
            <p:ph type="sldNum" sz="quarter" idx="10"/>
          </p:nvPr>
        </p:nvSpPr>
        <p:spPr/>
        <p:txBody>
          <a:bodyPr/>
          <a:lstStyle/>
          <a:p>
            <a:pPr>
              <a:defRPr/>
            </a:pPr>
            <a:fld id="{8865EE7F-C715-45D8-8BF3-6CDAD615E457}" type="slidenum">
              <a:rPr lang="en-GB" smtClean="0"/>
              <a:pPr>
                <a:defRPr/>
              </a:pPr>
              <a:t>79</a:t>
            </a:fld>
            <a:endParaRPr lang="en-GB" dirty="0"/>
          </a:p>
        </p:txBody>
      </p:sp>
    </p:spTree>
    <p:extLst>
      <p:ext uri="{BB962C8B-B14F-4D97-AF65-F5344CB8AC3E}">
        <p14:creationId xmlns:p14="http://schemas.microsoft.com/office/powerpoint/2010/main" val="304197054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865EE7F-C715-45D8-8BF3-6CDAD615E457}" type="slidenum">
              <a:rPr lang="en-GB" smtClean="0"/>
              <a:pPr>
                <a:defRPr/>
              </a:pPr>
              <a:t>80</a:t>
            </a:fld>
            <a:endParaRPr lang="en-GB" dirty="0"/>
          </a:p>
        </p:txBody>
      </p:sp>
    </p:spTree>
    <p:extLst>
      <p:ext uri="{BB962C8B-B14F-4D97-AF65-F5344CB8AC3E}">
        <p14:creationId xmlns:p14="http://schemas.microsoft.com/office/powerpoint/2010/main" val="182657582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865EE7F-C715-45D8-8BF3-6CDAD615E457}" type="slidenum">
              <a:rPr lang="en-GB" smtClean="0"/>
              <a:pPr>
                <a:defRPr/>
              </a:pPr>
              <a:t>81</a:t>
            </a:fld>
            <a:endParaRPr lang="en-GB" dirty="0"/>
          </a:p>
        </p:txBody>
      </p:sp>
    </p:spTree>
    <p:extLst>
      <p:ext uri="{BB962C8B-B14F-4D97-AF65-F5344CB8AC3E}">
        <p14:creationId xmlns:p14="http://schemas.microsoft.com/office/powerpoint/2010/main" val="210134710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p:cNvSpPr>
          <p:nvPr>
            <p:ph type="sldImg"/>
          </p:nvPr>
        </p:nvSpPr>
        <p:spPr bwMode="auto">
          <a:noFill/>
          <a:ln>
            <a:solidFill>
              <a:srgbClr val="000000"/>
            </a:solidFill>
            <a:miter lim="800000"/>
            <a:headEnd/>
            <a:tailEnd/>
          </a:ln>
        </p:spPr>
      </p:sp>
      <p:sp>
        <p:nvSpPr>
          <p:cNvPr id="9113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To be completed for each module</a:t>
            </a:r>
          </a:p>
        </p:txBody>
      </p:sp>
      <p:sp>
        <p:nvSpPr>
          <p:cNvPr id="737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AA1EFCD-ED2D-4F90-A908-14ED29F654B1}" type="slidenum">
              <a:rPr lang="en-GB">
                <a:cs typeface="Arial" charset="0"/>
              </a:rPr>
              <a:pPr fontAlgn="base">
                <a:spcBef>
                  <a:spcPct val="0"/>
                </a:spcBef>
                <a:spcAft>
                  <a:spcPct val="0"/>
                </a:spcAft>
                <a:defRPr/>
              </a:pPr>
              <a:t>82</a:t>
            </a:fld>
            <a:endParaRPr lang="en-GB" dirty="0">
              <a:cs typeface="Arial" charset="0"/>
            </a:endParaRPr>
          </a:p>
        </p:txBody>
      </p:sp>
    </p:spTree>
    <p:extLst>
      <p:ext uri="{BB962C8B-B14F-4D97-AF65-F5344CB8AC3E}">
        <p14:creationId xmlns:p14="http://schemas.microsoft.com/office/powerpoint/2010/main" val="119801338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p:cNvSpPr>
          <p:nvPr>
            <p:ph type="sldImg"/>
          </p:nvPr>
        </p:nvSpPr>
        <p:spPr bwMode="auto">
          <a:noFill/>
          <a:ln>
            <a:solidFill>
              <a:srgbClr val="000000"/>
            </a:solidFill>
            <a:miter lim="800000"/>
            <a:headEnd/>
            <a:tailEnd/>
          </a:ln>
        </p:spPr>
      </p:sp>
      <p:sp>
        <p:nvSpPr>
          <p:cNvPr id="942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768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F7D87E0-045C-44BC-B426-6EE9791A4345}" type="slidenum">
              <a:rPr lang="en-GB">
                <a:cs typeface="Arial" charset="0"/>
              </a:rPr>
              <a:pPr fontAlgn="base">
                <a:spcBef>
                  <a:spcPct val="0"/>
                </a:spcBef>
                <a:spcAft>
                  <a:spcPct val="0"/>
                </a:spcAft>
                <a:defRPr/>
              </a:pPr>
              <a:t>84</a:t>
            </a:fld>
            <a:endParaRPr lang="en-GB" dirty="0">
              <a:cs typeface="Arial" charset="0"/>
            </a:endParaRPr>
          </a:p>
        </p:txBody>
      </p:sp>
    </p:spTree>
    <p:extLst>
      <p:ext uri="{BB962C8B-B14F-4D97-AF65-F5344CB8AC3E}">
        <p14:creationId xmlns:p14="http://schemas.microsoft.com/office/powerpoint/2010/main" val="3912975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p:spPr>
      </p:sp>
      <p:sp>
        <p:nvSpPr>
          <p:cNvPr id="2969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dirty="0" smtClean="0"/>
          </a:p>
        </p:txBody>
      </p:sp>
      <p:sp>
        <p:nvSpPr>
          <p:cNvPr id="235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C70378B-2E4F-4095-9CA1-C317D75DBED7}" type="slidenum">
              <a:rPr lang="en-GB">
                <a:cs typeface="Arial" charset="0"/>
              </a:rPr>
              <a:pPr fontAlgn="base">
                <a:spcBef>
                  <a:spcPct val="0"/>
                </a:spcBef>
                <a:spcAft>
                  <a:spcPct val="0"/>
                </a:spcAft>
                <a:defRPr/>
              </a:pPr>
              <a:t>8</a:t>
            </a:fld>
            <a:endParaRPr lang="en-GB" dirty="0">
              <a:cs typeface="Arial" charset="0"/>
            </a:endParaRPr>
          </a:p>
        </p:txBody>
      </p:sp>
    </p:spTree>
    <p:extLst>
      <p:ext uri="{BB962C8B-B14F-4D97-AF65-F5344CB8AC3E}">
        <p14:creationId xmlns:p14="http://schemas.microsoft.com/office/powerpoint/2010/main" val="11760479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865EE7F-C715-45D8-8BF3-6CDAD615E457}" type="slidenum">
              <a:rPr lang="en-GB" smtClean="0"/>
              <a:pPr>
                <a:defRPr/>
              </a:pPr>
              <a:t>9</a:t>
            </a:fld>
            <a:endParaRPr lang="en-GB" dirty="0"/>
          </a:p>
        </p:txBody>
      </p:sp>
    </p:spTree>
    <p:extLst>
      <p:ext uri="{BB962C8B-B14F-4D97-AF65-F5344CB8AC3E}">
        <p14:creationId xmlns:p14="http://schemas.microsoft.com/office/powerpoint/2010/main" val="25089465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43354E8D-0C2E-460A-805D-396A5F423CAD}" type="datetimeFigureOut">
              <a:rPr lang="en-GB"/>
              <a:pPr>
                <a:defRPr/>
              </a:pPr>
              <a:t>03/12/2019</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4435EE4A-2DBA-407E-B258-CC01598F4DD4}" type="slidenum">
              <a:rPr lang="en-GB"/>
              <a:pPr>
                <a:defRPr/>
              </a:pPr>
              <a:t>‹#›</a:t>
            </a:fld>
            <a:endParaRPr lang="en-GB"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0B3A8963-F236-4D65-92E5-1F7DBDE53AE4}" type="datetimeFigureOut">
              <a:rPr lang="en-GB"/>
              <a:pPr>
                <a:defRPr/>
              </a:pPr>
              <a:t>03/12/2019</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91F02F10-97DB-46E0-90E9-693822764A77}" type="slidenum">
              <a:rPr lang="en-GB"/>
              <a:pPr>
                <a:defRPr/>
              </a:pPr>
              <a:t>‹#›</a:t>
            </a:fld>
            <a:endParaRPr lang="en-GB"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40D3F4B3-5542-44A4-B90F-6DC17B17FC90}" type="datetimeFigureOut">
              <a:rPr lang="en-GB"/>
              <a:pPr>
                <a:defRPr/>
              </a:pPr>
              <a:t>03/12/2019</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EC526D65-9A5F-48A7-AF4E-88C2C3599C65}" type="slidenum">
              <a:rPr lang="en-GB"/>
              <a:pPr>
                <a:defRPr/>
              </a:pPr>
              <a:t>‹#›</a:t>
            </a:fld>
            <a:endParaRPr lang="en-GB"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73D20B60-351F-40B3-BF0D-D8562B9D08FC}" type="datetimeFigureOut">
              <a:rPr lang="en-GB"/>
              <a:pPr>
                <a:defRPr/>
              </a:pPr>
              <a:t>03/12/2019</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1248C353-B3A9-4A57-8FCC-5B6B7B81C6EA}" type="slidenum">
              <a:rPr lang="en-GB"/>
              <a:pPr>
                <a:defRPr/>
              </a:pPr>
              <a:t>‹#›</a:t>
            </a:fld>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D9D1E9F-A7F1-4903-A702-2D13617F3F11}" type="datetimeFigureOut">
              <a:rPr lang="en-GB"/>
              <a:pPr>
                <a:defRPr/>
              </a:pPr>
              <a:t>03/12/2019</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764DFA60-1BBE-4267-9A15-2F2B880B44FC}" type="slidenum">
              <a:rPr lang="en-GB"/>
              <a:pPr>
                <a:defRPr/>
              </a:pPr>
              <a:t>‹#›</a:t>
            </a:fld>
            <a:endParaRPr lang="en-GB"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55EBFEDD-6A55-48DB-828C-4DFED1B1E5E9}" type="datetimeFigureOut">
              <a:rPr lang="en-GB"/>
              <a:pPr>
                <a:defRPr/>
              </a:pPr>
              <a:t>03/12/2019</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2E7469C8-4765-4D89-800E-030E7C4D8ABF}" type="slidenum">
              <a:rPr lang="en-GB"/>
              <a:pPr>
                <a:defRPr/>
              </a:pPr>
              <a:t>‹#›</a:t>
            </a:fld>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D4A82E8E-38F0-4CD0-A5E1-0E58E7C4775F}" type="datetimeFigureOut">
              <a:rPr lang="en-GB"/>
              <a:pPr>
                <a:defRPr/>
              </a:pPr>
              <a:t>03/12/2019</a:t>
            </a:fld>
            <a:endParaRPr lang="en-GB" dirty="0"/>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FE43382A-EBDB-4338-958F-E63C05ACE594}" type="slidenum">
              <a:rPr lang="en-GB"/>
              <a:pPr>
                <a:defRPr/>
              </a:pPr>
              <a:t>‹#›</a:t>
            </a:fld>
            <a:endParaRPr lang="en-GB"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5BB224AB-3DAD-4A49-81AE-BBC96BE01F43}" type="datetimeFigureOut">
              <a:rPr lang="en-GB"/>
              <a:pPr>
                <a:defRPr/>
              </a:pPr>
              <a:t>03/12/2019</a:t>
            </a:fld>
            <a:endParaRPr lang="en-GB" dirty="0"/>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14EC35C2-412B-437A-A25C-F663B4A13D96}" type="slidenum">
              <a:rPr lang="en-GB"/>
              <a:pPr>
                <a:defRPr/>
              </a:pPr>
              <a:t>‹#›</a:t>
            </a:fld>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5C198DA-E86D-49C2-B227-1CC28182B1E0}" type="datetimeFigureOut">
              <a:rPr lang="en-GB"/>
              <a:pPr>
                <a:defRPr/>
              </a:pPr>
              <a:t>03/12/2019</a:t>
            </a:fld>
            <a:endParaRPr lang="en-GB" dirty="0"/>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76368F52-097C-4D26-BDE1-BCAB21114A69}" type="slidenum">
              <a:rPr lang="en-GB"/>
              <a:pPr>
                <a:defRPr/>
              </a:pPr>
              <a:t>‹#›</a:t>
            </a:fld>
            <a:endParaRPr lang="en-GB"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7CD39A8-CF95-431F-8836-E0271F4918A6}" type="datetimeFigureOut">
              <a:rPr lang="en-GB"/>
              <a:pPr>
                <a:defRPr/>
              </a:pPr>
              <a:t>03/12/2019</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D39F6254-B11E-44D8-84F6-926F27E9BFA4}" type="slidenum">
              <a:rPr lang="en-GB"/>
              <a:pPr>
                <a:defRPr/>
              </a:pPr>
              <a:t>‹#›</a:t>
            </a:fld>
            <a:endParaRPr lang="en-GB"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1588B01-1345-43DB-97D0-15BED570AD66}" type="datetimeFigureOut">
              <a:rPr lang="en-GB"/>
              <a:pPr>
                <a:defRPr/>
              </a:pPr>
              <a:t>03/12/2019</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CDD84B72-05B4-422F-9198-D13C7F76BD4C}" type="slidenum">
              <a:rPr lang="en-GB"/>
              <a:pPr>
                <a:defRPr/>
              </a:pPr>
              <a:t>‹#›</a:t>
            </a:fld>
            <a:endParaRPr lang="en-GB"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027"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0FE2B99A-30AD-459D-BBDC-4656E0CFB28B}" type="datetimeFigureOut">
              <a:rPr lang="en-GB"/>
              <a:pPr>
                <a:defRPr/>
              </a:pPr>
              <a:t>03/12/2019</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cs typeface="+mn-cs"/>
              </a:defRPr>
            </a:lvl1pPr>
          </a:lstStyle>
          <a:p>
            <a:pPr>
              <a:defRPr/>
            </a:pPr>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58D9C26A-1C30-4D81-9B91-2307585EB5F8}" type="slidenum">
              <a:rPr lang="en-GB"/>
              <a:pPr>
                <a:defRPr/>
              </a:pPr>
              <a:t>‹#›</a:t>
            </a:fld>
            <a:endParaRPr lang="en-GB" dirty="0"/>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7" Type="http://schemas.microsoft.com/office/2007/relationships/hdphoto" Target="../media/hdphoto1.wdp"/><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8.png"/><Relationship Id="rId5" Type="http://schemas.microsoft.com/office/2007/relationships/hdphoto" Target="../media/hdphoto2.wdp"/><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7" Type="http://schemas.microsoft.com/office/2007/relationships/hdphoto" Target="../media/hdphoto1.wdp"/><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8.png"/><Relationship Id="rId5" Type="http://schemas.microsoft.com/office/2007/relationships/hdphoto" Target="../media/hdphoto2.wdp"/><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youtu.be/24IxWZHuBHY" TargetMode="External"/><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hyperlink" Target="https://youtu.be/F-XGwG14cl4" TargetMode="External"/><Relationship Id="rId4" Type="http://schemas.openxmlformats.org/officeDocument/2006/relationships/hyperlink" Target="https://youtu.be/4iDaTjdEtCc" TargetMode="Externa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emahsn.org.uk/images/resource-hub/PPI%20documents/How%20to%20guidance/How_to_review_a_health_research_application.pdf" TargetMode="External"/><Relationship Id="rId7" Type="http://schemas.openxmlformats.org/officeDocument/2006/relationships/hyperlink" Target="http://www.invo.org.uk/wp-content/uploads/2018/01/Top-Tips-2-Reviewing-Research-Applications-v1.pdf" TargetMode="External"/><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hyperlink" Target="https://www.nihr.ac.uk/patients-and-public/how-to-join-in/become-a-reviewer/public-reviewing-whats-involved.htm" TargetMode="External"/><Relationship Id="rId5" Type="http://schemas.openxmlformats.org/officeDocument/2006/relationships/hyperlink" Target="https://www.ncbi.nlm.nih.gov/pmc/articles/PMC5060547/" TargetMode="External"/><Relationship Id="rId4" Type="http://schemas.openxmlformats.org/officeDocument/2006/relationships/hyperlink" Target="https://simondenegri.com/2014/10/03/the-art-of-lay-reviewing-in-health-research-some-pointers/"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http://www.invo.org.uk/resource-centre/resource-for-researchers/" TargetMode="External"/><Relationship Id="rId7" Type="http://schemas.openxmlformats.org/officeDocument/2006/relationships/hyperlink" Target="http://emahsn.org.uk/images/resource-hub/PPI%20documents/How%20to%20guidance/How_to_engage_seldom_heard_groups.pdf" TargetMode="External"/><Relationship Id="rId2" Type="http://schemas.openxmlformats.org/officeDocument/2006/relationships/hyperlink" Target="https://sussed.soton.ac.uk:8447/cas-web/login?service=https://sussed.soton.ac.uk/c/portal/login" TargetMode="External"/><Relationship Id="rId1" Type="http://schemas.openxmlformats.org/officeDocument/2006/relationships/slideLayout" Target="../slideLayouts/slideLayout2.xml"/><Relationship Id="rId6" Type="http://schemas.openxmlformats.org/officeDocument/2006/relationships/hyperlink" Target="http://www.invo.org.uk/wp-content/uploads/2018/01/Top-Tips-4-PPI-improving-research-v1.pdf" TargetMode="External"/><Relationship Id="rId5" Type="http://schemas.openxmlformats.org/officeDocument/2006/relationships/hyperlink" Target="http://www.invo.org.uk/wp-content/uploads/2018/01/Top-Tips-1-What-makes-good-public-involvement-v1.pdf" TargetMode="External"/><Relationship Id="rId4" Type="http://schemas.openxmlformats.org/officeDocument/2006/relationships/hyperlink" Target="http://www.healthtalk.org/peoples-experiences/medical-research/patient-and-public-involvement-research/what-activities-and-tasks-are-involved" TargetMode="External"/></Relationships>
</file>

<file path=ppt/slides/_rels/slide84.xml.rels><?xml version="1.0" encoding="UTF-8" standalone="yes"?>
<Relationships xmlns="http://schemas.openxmlformats.org/package/2006/relationships"><Relationship Id="rId8" Type="http://schemas.openxmlformats.org/officeDocument/2006/relationships/hyperlink" Target="http://www.comet-initiative.org/assets/downloads/COMET%20Webinar.mp4" TargetMode="External"/><Relationship Id="rId3" Type="http://schemas.openxmlformats.org/officeDocument/2006/relationships/hyperlink" Target="http://www.invo.org.uk/makeitclear" TargetMode="External"/><Relationship Id="rId7" Type="http://schemas.openxmlformats.org/officeDocument/2006/relationships/hyperlink" Target="http://www.comet-initiative.org/resources/PlainLanguageSummary" TargetMode="External"/><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hyperlink" Target="http://www.comet-initiative.org/assets/downloads/COMET%20Plain%20Language%20Summary%20v4.pdf" TargetMode="External"/><Relationship Id="rId5" Type="http://schemas.openxmlformats.org/officeDocument/2006/relationships/hyperlink" Target="http://www.plainenglish.co.uk/free-guides.html" TargetMode="External"/><Relationship Id="rId4" Type="http://schemas.openxmlformats.org/officeDocument/2006/relationships/hyperlink" Target="http://www.pencru.org/projectsmeetings/plain_language_summaries/" TargetMode="External"/><Relationship Id="rId9" Type="http://schemas.openxmlformats.org/officeDocument/2006/relationships/hyperlink" Target="http://www.comet-initiative.org/ppi/researchers" TargetMode="External"/></Relationships>
</file>

<file path=ppt/slides/_rels/slide85.xml.rels><?xml version="1.0" encoding="UTF-8" standalone="yes"?>
<Relationships xmlns="http://schemas.openxmlformats.org/package/2006/relationships"><Relationship Id="rId3" Type="http://schemas.openxmlformats.org/officeDocument/2006/relationships/hyperlink" Target="https://sussed.soton.ac.uk:8447/cas-web/login?sehttp://www.equator-network.org/reporting-guidelines/gripp2-reporting-checklists-tools-to-improve-reporting-of-patient-and-public-involvement-in-research/" TargetMode="External"/><Relationship Id="rId2" Type="http://schemas.openxmlformats.org/officeDocument/2006/relationships/hyperlink" Target="http://piiaf.org.uk/"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a:xfrm>
            <a:off x="858981" y="1965325"/>
            <a:ext cx="10515600" cy="2322513"/>
          </a:xfrm>
        </p:spPr>
        <p:txBody>
          <a:bodyPr/>
          <a:lstStyle/>
          <a:p>
            <a:pPr eaLnBrk="1" hangingPunct="1"/>
            <a:r>
              <a:rPr lang="en-US" b="1" dirty="0" smtClean="0"/>
              <a:t>Module 3: </a:t>
            </a:r>
            <a:r>
              <a:rPr lang="en-US" sz="3600" b="1" dirty="0" smtClean="0"/>
              <a:t>How to review research documents from a patient and public point of view</a:t>
            </a:r>
            <a:endParaRPr lang="en-GB" sz="3600" b="1"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3"/>
          <p:cNvSpPr>
            <a:spLocks noGrp="1"/>
          </p:cNvSpPr>
          <p:nvPr>
            <p:ph type="ctrTitle"/>
          </p:nvPr>
        </p:nvSpPr>
        <p:spPr/>
        <p:txBody>
          <a:bodyPr/>
          <a:lstStyle/>
          <a:p>
            <a:r>
              <a:rPr lang="en-GB" dirty="0" smtClean="0"/>
              <a:t>Part B: </a:t>
            </a:r>
            <a:r>
              <a:rPr lang="en-US" dirty="0"/>
              <a:t>The questions to consider when reviewing</a:t>
            </a:r>
            <a:endParaRPr lang="en-GB" dirty="0"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title="Silhouette of man in conversati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9250" y="1349881"/>
            <a:ext cx="4542150" cy="5508119"/>
          </a:xfrm>
          <a:prstGeom prst="rect">
            <a:avLst/>
          </a:prstGeom>
        </p:spPr>
      </p:pic>
      <p:sp>
        <p:nvSpPr>
          <p:cNvPr id="31745" name="Title 1"/>
          <p:cNvSpPr>
            <a:spLocks noGrp="1"/>
          </p:cNvSpPr>
          <p:nvPr>
            <p:ph type="title"/>
          </p:nvPr>
        </p:nvSpPr>
        <p:spPr>
          <a:xfrm>
            <a:off x="3038621" y="2193926"/>
            <a:ext cx="8004517" cy="1646554"/>
          </a:xfrm>
        </p:spPr>
        <p:txBody>
          <a:bodyPr/>
          <a:lstStyle/>
          <a:p>
            <a:pPr eaLnBrk="1" hangingPunct="1"/>
            <a:r>
              <a:rPr lang="en-GB" dirty="0" smtClean="0"/>
              <a:t>1. Is the proposed research relevant and important to patients and the public?</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15"/>
          <p:cNvSpPr txBox="1">
            <a:spLocks noChangeArrowheads="1"/>
          </p:cNvSpPr>
          <p:nvPr/>
        </p:nvSpPr>
        <p:spPr bwMode="auto">
          <a:xfrm>
            <a:off x="2053525" y="4788889"/>
            <a:ext cx="8316726" cy="2215991"/>
          </a:xfrm>
          <a:prstGeom prst="rect">
            <a:avLst/>
          </a:prstGeom>
          <a:noFill/>
          <a:ln w="9525">
            <a:noFill/>
            <a:miter lim="800000"/>
            <a:headEnd/>
            <a:tailEnd/>
          </a:ln>
        </p:spPr>
        <p:txBody>
          <a:bodyPr wrap="square">
            <a:spAutoFit/>
          </a:bodyPr>
          <a:lstStyle/>
          <a:p>
            <a:pPr lvl="0">
              <a:spcBef>
                <a:spcPts val="0"/>
              </a:spcBef>
            </a:pPr>
            <a:r>
              <a:rPr lang="en-US" sz="2400" dirty="0">
                <a:solidFill>
                  <a:prstClr val="black"/>
                </a:solidFill>
                <a:latin typeface="Calibri"/>
              </a:rPr>
              <a:t>For </a:t>
            </a:r>
            <a:r>
              <a:rPr lang="en-US" sz="2400" dirty="0" smtClean="0">
                <a:solidFill>
                  <a:prstClr val="black"/>
                </a:solidFill>
                <a:latin typeface="Calibri"/>
              </a:rPr>
              <a:t>example:</a:t>
            </a:r>
            <a:endParaRPr lang="en-US" sz="2400" dirty="0">
              <a:solidFill>
                <a:prstClr val="black"/>
              </a:solidFill>
              <a:latin typeface="Calibri"/>
            </a:endParaRPr>
          </a:p>
          <a:p>
            <a:pPr marL="342900" lvl="0" indent="-342900">
              <a:spcBef>
                <a:spcPts val="0"/>
              </a:spcBef>
              <a:buFont typeface="Arial" panose="020B0604020202020204" pitchFamily="34" charset="0"/>
              <a:buChar char="•"/>
            </a:pPr>
            <a:r>
              <a:rPr lang="en-US" sz="2400" dirty="0">
                <a:solidFill>
                  <a:prstClr val="black"/>
                </a:solidFill>
                <a:latin typeface="Calibri"/>
              </a:rPr>
              <a:t>How can I improve treatments, services and </a:t>
            </a:r>
            <a:r>
              <a:rPr lang="en-US" sz="2400" dirty="0" smtClean="0">
                <a:solidFill>
                  <a:prstClr val="black"/>
                </a:solidFill>
                <a:latin typeface="Calibri"/>
              </a:rPr>
              <a:t>experiences for patients and service users?</a:t>
            </a:r>
            <a:endParaRPr lang="en-US" sz="2400" dirty="0">
              <a:solidFill>
                <a:prstClr val="black"/>
              </a:solidFill>
              <a:latin typeface="Calibri"/>
            </a:endParaRPr>
          </a:p>
          <a:p>
            <a:pPr marL="342900" lvl="0" indent="-342900">
              <a:spcBef>
                <a:spcPts val="0"/>
              </a:spcBef>
              <a:buFont typeface="Arial" panose="020B0604020202020204" pitchFamily="34" charset="0"/>
              <a:buChar char="•"/>
            </a:pPr>
            <a:r>
              <a:rPr lang="en-US" sz="2400" dirty="0">
                <a:solidFill>
                  <a:prstClr val="black"/>
                </a:solidFill>
                <a:latin typeface="Calibri"/>
              </a:rPr>
              <a:t>Can I build on my existing expertise and research in this field?</a:t>
            </a:r>
          </a:p>
          <a:p>
            <a:pPr marL="342900" lvl="0" indent="-342900">
              <a:spcBef>
                <a:spcPts val="0"/>
              </a:spcBef>
              <a:buFont typeface="Arial" panose="020B0604020202020204" pitchFamily="34" charset="0"/>
              <a:buChar char="•"/>
            </a:pPr>
            <a:r>
              <a:rPr lang="en-US" sz="2400" dirty="0">
                <a:solidFill>
                  <a:prstClr val="black"/>
                </a:solidFill>
                <a:latin typeface="Calibri"/>
              </a:rPr>
              <a:t>How can I bring funding to my department?</a:t>
            </a:r>
            <a:endParaRPr lang="en-GB" sz="2400" dirty="0">
              <a:solidFill>
                <a:prstClr val="black"/>
              </a:solidFill>
              <a:latin typeface="Calibri"/>
            </a:endParaRPr>
          </a:p>
          <a:p>
            <a:pPr>
              <a:spcBef>
                <a:spcPct val="50000"/>
              </a:spcBef>
            </a:pPr>
            <a:endParaRPr lang="en-GB" sz="1200" dirty="0"/>
          </a:p>
        </p:txBody>
      </p:sp>
      <p:sp>
        <p:nvSpPr>
          <p:cNvPr id="37898" name="Text Box 15"/>
          <p:cNvSpPr txBox="1">
            <a:spLocks noChangeArrowheads="1"/>
          </p:cNvSpPr>
          <p:nvPr/>
        </p:nvSpPr>
        <p:spPr bwMode="auto">
          <a:xfrm>
            <a:off x="954088" y="4327224"/>
            <a:ext cx="2590800" cy="461665"/>
          </a:xfrm>
          <a:prstGeom prst="rect">
            <a:avLst/>
          </a:prstGeom>
          <a:noFill/>
          <a:ln w="9525">
            <a:noFill/>
            <a:miter lim="800000"/>
            <a:headEnd/>
            <a:tailEnd/>
          </a:ln>
        </p:spPr>
        <p:txBody>
          <a:bodyPr wrap="square">
            <a:spAutoFit/>
          </a:bodyPr>
          <a:lstStyle/>
          <a:p>
            <a:pPr>
              <a:spcBef>
                <a:spcPct val="50000"/>
              </a:spcBef>
            </a:pPr>
            <a:r>
              <a:rPr lang="en-US" sz="2400" dirty="0" smtClean="0">
                <a:latin typeface="Calibri" panose="020F0502020204030204" pitchFamily="34" charset="0"/>
              </a:rPr>
              <a:t>Researcher focus</a:t>
            </a:r>
          </a:p>
        </p:txBody>
      </p:sp>
      <p:pic>
        <p:nvPicPr>
          <p:cNvPr id="8" name="Picture 7" title="Researcher looking into microscope"/>
          <p:cNvPicPr>
            <a:picLocks noChangeAspect="1"/>
          </p:cNvPicPr>
          <p:nvPr/>
        </p:nvPicPr>
        <p:blipFill rotWithShape="1">
          <a:blip r:embed="rId3" cstate="print">
            <a:extLst>
              <a:ext uri="{28A0092B-C50C-407E-A947-70E740481C1C}">
                <a14:useLocalDpi xmlns:a14="http://schemas.microsoft.com/office/drawing/2010/main" val="0"/>
              </a:ext>
            </a:extLst>
          </a:blip>
          <a:srcRect l="5413"/>
          <a:stretch/>
        </p:blipFill>
        <p:spPr>
          <a:xfrm>
            <a:off x="609600" y="1896613"/>
            <a:ext cx="3276600" cy="2078341"/>
          </a:xfrm>
          <a:prstGeom prst="rect">
            <a:avLst/>
          </a:prstGeom>
        </p:spPr>
      </p:pic>
      <p:sp>
        <p:nvSpPr>
          <p:cNvPr id="37889" name="Rectangle 2"/>
          <p:cNvSpPr>
            <a:spLocks noGrp="1"/>
          </p:cNvSpPr>
          <p:nvPr>
            <p:ph type="title"/>
          </p:nvPr>
        </p:nvSpPr>
        <p:spPr>
          <a:xfrm>
            <a:off x="954088" y="234950"/>
            <a:ext cx="10515600" cy="1325563"/>
          </a:xfrm>
        </p:spPr>
        <p:txBody>
          <a:bodyPr/>
          <a:lstStyle/>
          <a:p>
            <a:r>
              <a:rPr lang="en-GB" sz="2800" dirty="0" smtClean="0"/>
              <a:t>Researchers, healthcare professionals, service providers, patients, carers and the public all have their own viewpoints and priorities.</a:t>
            </a:r>
          </a:p>
        </p:txBody>
      </p:sp>
    </p:spTree>
    <p:extLst>
      <p:ext uri="{BB962C8B-B14F-4D97-AF65-F5344CB8AC3E}">
        <p14:creationId xmlns:p14="http://schemas.microsoft.com/office/powerpoint/2010/main" val="8734673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15"/>
          <p:cNvSpPr txBox="1">
            <a:spLocks noChangeArrowheads="1"/>
          </p:cNvSpPr>
          <p:nvPr/>
        </p:nvSpPr>
        <p:spPr bwMode="auto">
          <a:xfrm>
            <a:off x="2053525" y="5011341"/>
            <a:ext cx="8316726" cy="1846659"/>
          </a:xfrm>
          <a:prstGeom prst="rect">
            <a:avLst/>
          </a:prstGeom>
          <a:noFill/>
          <a:ln w="9525">
            <a:noFill/>
            <a:miter lim="800000"/>
            <a:headEnd/>
            <a:tailEnd/>
          </a:ln>
        </p:spPr>
        <p:txBody>
          <a:bodyPr wrap="square">
            <a:spAutoFit/>
          </a:bodyPr>
          <a:lstStyle/>
          <a:p>
            <a:pPr lvl="0">
              <a:spcBef>
                <a:spcPts val="0"/>
              </a:spcBef>
            </a:pPr>
            <a:r>
              <a:rPr lang="en-GB" sz="2400" dirty="0">
                <a:solidFill>
                  <a:prstClr val="black"/>
                </a:solidFill>
                <a:latin typeface="Calibri"/>
              </a:rPr>
              <a:t>For </a:t>
            </a:r>
            <a:r>
              <a:rPr lang="en-GB" sz="2400" dirty="0" smtClean="0">
                <a:solidFill>
                  <a:prstClr val="black"/>
                </a:solidFill>
                <a:latin typeface="Calibri"/>
              </a:rPr>
              <a:t>example:</a:t>
            </a:r>
            <a:endParaRPr lang="en-GB" sz="2400" dirty="0">
              <a:solidFill>
                <a:prstClr val="black"/>
              </a:solidFill>
              <a:latin typeface="Calibri"/>
            </a:endParaRPr>
          </a:p>
          <a:p>
            <a:pPr marL="342900" lvl="0" indent="-342900">
              <a:spcBef>
                <a:spcPts val="0"/>
              </a:spcBef>
              <a:buFont typeface="Arial" panose="020B0604020202020204" pitchFamily="34" charset="0"/>
              <a:buChar char="•"/>
            </a:pPr>
            <a:r>
              <a:rPr lang="en-GB" sz="2400" dirty="0">
                <a:solidFill>
                  <a:prstClr val="black"/>
                </a:solidFill>
                <a:latin typeface="Calibri"/>
              </a:rPr>
              <a:t>Will it make treatment more effective?</a:t>
            </a:r>
            <a:endParaRPr lang="en-US" sz="2400" dirty="0">
              <a:solidFill>
                <a:prstClr val="black"/>
              </a:solidFill>
              <a:latin typeface="Calibri"/>
            </a:endParaRPr>
          </a:p>
          <a:p>
            <a:pPr marL="342900" lvl="0" indent="-342900">
              <a:spcBef>
                <a:spcPts val="0"/>
              </a:spcBef>
              <a:buFont typeface="Arial" panose="020B0604020202020204" pitchFamily="34" charset="0"/>
              <a:buChar char="•"/>
            </a:pPr>
            <a:r>
              <a:rPr lang="en-US" sz="2400" dirty="0">
                <a:solidFill>
                  <a:prstClr val="black"/>
                </a:solidFill>
                <a:latin typeface="Calibri"/>
              </a:rPr>
              <a:t>What burden does treating this condition place on NHS staff?</a:t>
            </a:r>
          </a:p>
          <a:p>
            <a:pPr marL="342900" lvl="0" indent="-342900">
              <a:spcBef>
                <a:spcPts val="0"/>
              </a:spcBef>
              <a:buFont typeface="Arial" panose="020B0604020202020204" pitchFamily="34" charset="0"/>
              <a:buChar char="•"/>
            </a:pPr>
            <a:r>
              <a:rPr lang="en-GB" sz="2400" dirty="0">
                <a:solidFill>
                  <a:prstClr val="black"/>
                </a:solidFill>
                <a:latin typeface="Calibri"/>
              </a:rPr>
              <a:t>Will it save the NHS money?</a:t>
            </a:r>
          </a:p>
          <a:p>
            <a:pPr>
              <a:spcBef>
                <a:spcPct val="50000"/>
              </a:spcBef>
            </a:pPr>
            <a:endParaRPr lang="en-GB" sz="1200" dirty="0"/>
          </a:p>
        </p:txBody>
      </p:sp>
      <p:sp>
        <p:nvSpPr>
          <p:cNvPr id="7" name="Text Box 15"/>
          <p:cNvSpPr txBox="1">
            <a:spLocks noChangeArrowheads="1"/>
          </p:cNvSpPr>
          <p:nvPr/>
        </p:nvSpPr>
        <p:spPr bwMode="auto">
          <a:xfrm>
            <a:off x="4363242" y="3974954"/>
            <a:ext cx="3158837" cy="1200329"/>
          </a:xfrm>
          <a:prstGeom prst="rect">
            <a:avLst/>
          </a:prstGeom>
          <a:noFill/>
          <a:ln w="9525">
            <a:noFill/>
            <a:miter lim="800000"/>
            <a:headEnd/>
            <a:tailEnd/>
          </a:ln>
        </p:spPr>
        <p:txBody>
          <a:bodyPr wrap="square">
            <a:spAutoFit/>
          </a:bodyPr>
          <a:lstStyle/>
          <a:p>
            <a:pPr>
              <a:spcBef>
                <a:spcPct val="50000"/>
              </a:spcBef>
            </a:pPr>
            <a:r>
              <a:rPr lang="en-US" sz="2400" dirty="0">
                <a:latin typeface="Calibri" panose="020F0502020204030204" pitchFamily="34" charset="0"/>
              </a:rPr>
              <a:t>Healthcare professional </a:t>
            </a:r>
            <a:r>
              <a:rPr lang="en-US" sz="2400" dirty="0" smtClean="0">
                <a:latin typeface="Calibri" panose="020F0502020204030204" pitchFamily="34" charset="0"/>
              </a:rPr>
              <a:t>and </a:t>
            </a:r>
            <a:r>
              <a:rPr lang="en-US" sz="2400" dirty="0">
                <a:latin typeface="Calibri" panose="020F0502020204030204" pitchFamily="34" charset="0"/>
              </a:rPr>
              <a:t>service provider </a:t>
            </a:r>
            <a:r>
              <a:rPr lang="en-US" sz="2400" dirty="0" smtClean="0">
                <a:latin typeface="Calibri" panose="020F0502020204030204" pitchFamily="34" charset="0"/>
              </a:rPr>
              <a:t>focus</a:t>
            </a:r>
            <a:endParaRPr lang="en-US" sz="2400" dirty="0">
              <a:latin typeface="Calibri" panose="020F0502020204030204" pitchFamily="34" charset="0"/>
            </a:endParaRPr>
          </a:p>
        </p:txBody>
      </p:sp>
      <p:pic>
        <p:nvPicPr>
          <p:cNvPr id="2" name="Picture 1" title="Group of clinician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3242" y="1753414"/>
            <a:ext cx="3332958" cy="2221540"/>
          </a:xfrm>
          <a:prstGeom prst="rect">
            <a:avLst/>
          </a:prstGeom>
        </p:spPr>
      </p:pic>
      <p:sp>
        <p:nvSpPr>
          <p:cNvPr id="37898" name="Text Box 15"/>
          <p:cNvSpPr txBox="1">
            <a:spLocks noChangeArrowheads="1"/>
          </p:cNvSpPr>
          <p:nvPr/>
        </p:nvSpPr>
        <p:spPr bwMode="auto">
          <a:xfrm>
            <a:off x="954088" y="4327224"/>
            <a:ext cx="2590800" cy="461665"/>
          </a:xfrm>
          <a:prstGeom prst="rect">
            <a:avLst/>
          </a:prstGeom>
          <a:noFill/>
          <a:ln w="9525">
            <a:noFill/>
            <a:miter lim="800000"/>
            <a:headEnd/>
            <a:tailEnd/>
          </a:ln>
        </p:spPr>
        <p:txBody>
          <a:bodyPr wrap="square">
            <a:spAutoFit/>
          </a:bodyPr>
          <a:lstStyle/>
          <a:p>
            <a:pPr>
              <a:spcBef>
                <a:spcPct val="50000"/>
              </a:spcBef>
            </a:pPr>
            <a:r>
              <a:rPr lang="en-US" sz="2400" dirty="0" smtClean="0">
                <a:solidFill>
                  <a:schemeClr val="bg1">
                    <a:lumMod val="50000"/>
                  </a:schemeClr>
                </a:solidFill>
                <a:latin typeface="Calibri" panose="020F0502020204030204" pitchFamily="34" charset="0"/>
              </a:rPr>
              <a:t>Researcher focus</a:t>
            </a:r>
          </a:p>
        </p:txBody>
      </p:sp>
      <p:pic>
        <p:nvPicPr>
          <p:cNvPr id="8" name="Picture 7" title="Researcher looking into microscope"/>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l="5413"/>
          <a:stretch/>
        </p:blipFill>
        <p:spPr>
          <a:xfrm>
            <a:off x="609600" y="1896613"/>
            <a:ext cx="3276600" cy="2078341"/>
          </a:xfrm>
          <a:prstGeom prst="rect">
            <a:avLst/>
          </a:prstGeom>
        </p:spPr>
      </p:pic>
      <p:sp>
        <p:nvSpPr>
          <p:cNvPr id="37889" name="Rectangle 2"/>
          <p:cNvSpPr>
            <a:spLocks noGrp="1"/>
          </p:cNvSpPr>
          <p:nvPr>
            <p:ph type="title"/>
          </p:nvPr>
        </p:nvSpPr>
        <p:spPr>
          <a:xfrm>
            <a:off x="954088" y="234950"/>
            <a:ext cx="10515600" cy="1325563"/>
          </a:xfrm>
        </p:spPr>
        <p:txBody>
          <a:bodyPr/>
          <a:lstStyle/>
          <a:p>
            <a:r>
              <a:rPr lang="en-GB" sz="2800" dirty="0" smtClean="0"/>
              <a:t>Researchers, healthcare professionals, service providers, patients, carers and the public all have their own viewpoints and priorities.</a:t>
            </a:r>
          </a:p>
        </p:txBody>
      </p:sp>
    </p:spTree>
    <p:extLst>
      <p:ext uri="{BB962C8B-B14F-4D97-AF65-F5344CB8AC3E}">
        <p14:creationId xmlns:p14="http://schemas.microsoft.com/office/powerpoint/2010/main" val="3320386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15"/>
          <p:cNvSpPr txBox="1">
            <a:spLocks noChangeArrowheads="1"/>
          </p:cNvSpPr>
          <p:nvPr/>
        </p:nvSpPr>
        <p:spPr bwMode="auto">
          <a:xfrm>
            <a:off x="1700679" y="5106403"/>
            <a:ext cx="9769009" cy="1569660"/>
          </a:xfrm>
          <a:prstGeom prst="rect">
            <a:avLst/>
          </a:prstGeom>
          <a:noFill/>
          <a:ln w="9525">
            <a:noFill/>
            <a:miter lim="800000"/>
            <a:headEnd/>
            <a:tailEnd/>
          </a:ln>
        </p:spPr>
        <p:txBody>
          <a:bodyPr wrap="square">
            <a:spAutoFit/>
          </a:bodyPr>
          <a:lstStyle/>
          <a:p>
            <a:pPr lvl="0">
              <a:spcBef>
                <a:spcPts val="0"/>
              </a:spcBef>
            </a:pPr>
            <a:r>
              <a:rPr lang="en-US" sz="2400" dirty="0">
                <a:solidFill>
                  <a:prstClr val="black"/>
                </a:solidFill>
                <a:latin typeface="Calibri"/>
              </a:rPr>
              <a:t>For </a:t>
            </a:r>
            <a:r>
              <a:rPr lang="en-US" sz="2400" dirty="0" smtClean="0">
                <a:solidFill>
                  <a:prstClr val="black"/>
                </a:solidFill>
                <a:latin typeface="Calibri"/>
              </a:rPr>
              <a:t>example:</a:t>
            </a:r>
            <a:endParaRPr lang="en-US" sz="2400" dirty="0">
              <a:solidFill>
                <a:prstClr val="black"/>
              </a:solidFill>
              <a:latin typeface="Calibri"/>
            </a:endParaRPr>
          </a:p>
          <a:p>
            <a:pPr marL="342900" lvl="0" indent="-342900">
              <a:spcBef>
                <a:spcPts val="0"/>
              </a:spcBef>
              <a:buFont typeface="Arial" panose="020B0604020202020204" pitchFamily="34" charset="0"/>
              <a:buChar char="•"/>
            </a:pPr>
            <a:r>
              <a:rPr lang="en-US" sz="2400" dirty="0">
                <a:solidFill>
                  <a:prstClr val="black"/>
                </a:solidFill>
                <a:latin typeface="Calibri"/>
              </a:rPr>
              <a:t>How are patients, </a:t>
            </a:r>
            <a:r>
              <a:rPr lang="en-US" sz="2400" dirty="0" err="1">
                <a:solidFill>
                  <a:prstClr val="black"/>
                </a:solidFill>
                <a:latin typeface="Calibri"/>
              </a:rPr>
              <a:t>carers</a:t>
            </a:r>
            <a:r>
              <a:rPr lang="en-US" sz="2400" dirty="0">
                <a:solidFill>
                  <a:prstClr val="black"/>
                </a:solidFill>
                <a:latin typeface="Calibri"/>
              </a:rPr>
              <a:t> and families affected by the </a:t>
            </a:r>
            <a:r>
              <a:rPr lang="en-US" sz="2400" dirty="0" smtClean="0">
                <a:solidFill>
                  <a:prstClr val="black"/>
                </a:solidFill>
                <a:latin typeface="Calibri"/>
              </a:rPr>
              <a:t>condition?</a:t>
            </a:r>
            <a:endParaRPr lang="en-US" sz="2400" dirty="0">
              <a:solidFill>
                <a:prstClr val="black"/>
              </a:solidFill>
              <a:latin typeface="Calibri"/>
            </a:endParaRPr>
          </a:p>
          <a:p>
            <a:pPr marL="342900" lvl="0" indent="-342900">
              <a:spcBef>
                <a:spcPts val="0"/>
              </a:spcBef>
              <a:buFont typeface="Arial" panose="020B0604020202020204" pitchFamily="34" charset="0"/>
              <a:buChar char="•"/>
            </a:pPr>
            <a:r>
              <a:rPr lang="en-US" sz="2400" dirty="0">
                <a:solidFill>
                  <a:prstClr val="black"/>
                </a:solidFill>
                <a:latin typeface="Calibri"/>
              </a:rPr>
              <a:t>How can the research improve patients' quality  of life?</a:t>
            </a:r>
          </a:p>
          <a:p>
            <a:pPr marL="342900" lvl="0" indent="-342900">
              <a:spcBef>
                <a:spcPts val="0"/>
              </a:spcBef>
              <a:buFont typeface="Arial" panose="020B0604020202020204" pitchFamily="34" charset="0"/>
              <a:buChar char="•"/>
            </a:pPr>
            <a:r>
              <a:rPr lang="en-US" sz="2400" dirty="0">
                <a:solidFill>
                  <a:prstClr val="black"/>
                </a:solidFill>
                <a:latin typeface="Calibri"/>
              </a:rPr>
              <a:t>Do people with this condition support this research?</a:t>
            </a:r>
            <a:endParaRPr lang="en-GB" sz="2400" dirty="0">
              <a:solidFill>
                <a:prstClr val="black"/>
              </a:solidFill>
              <a:latin typeface="Calibri"/>
            </a:endParaRPr>
          </a:p>
        </p:txBody>
      </p:sp>
      <p:sp>
        <p:nvSpPr>
          <p:cNvPr id="10" name="Text Box 15"/>
          <p:cNvSpPr txBox="1">
            <a:spLocks noChangeArrowheads="1"/>
          </p:cNvSpPr>
          <p:nvPr/>
        </p:nvSpPr>
        <p:spPr bwMode="auto">
          <a:xfrm>
            <a:off x="8146472" y="4338172"/>
            <a:ext cx="3158837" cy="461665"/>
          </a:xfrm>
          <a:prstGeom prst="rect">
            <a:avLst/>
          </a:prstGeom>
          <a:noFill/>
          <a:ln w="9525">
            <a:noFill/>
            <a:miter lim="800000"/>
            <a:headEnd/>
            <a:tailEnd/>
          </a:ln>
        </p:spPr>
        <p:txBody>
          <a:bodyPr wrap="square">
            <a:spAutoFit/>
          </a:bodyPr>
          <a:lstStyle/>
          <a:p>
            <a:pPr>
              <a:spcBef>
                <a:spcPct val="50000"/>
              </a:spcBef>
            </a:pPr>
            <a:r>
              <a:rPr lang="en-US" sz="2400" dirty="0" smtClean="0">
                <a:latin typeface="Calibri" panose="020F0502020204030204" pitchFamily="34" charset="0"/>
              </a:rPr>
              <a:t>Patient and public focus</a:t>
            </a:r>
            <a:endParaRPr lang="en-US" sz="2400" dirty="0">
              <a:latin typeface="Calibri" panose="020F0502020204030204" pitchFamily="34" charset="0"/>
            </a:endParaRPr>
          </a:p>
        </p:txBody>
      </p:sp>
      <p:pic>
        <p:nvPicPr>
          <p:cNvPr id="15" name="Picture 14" title="Diverse group of peopl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58431" y="1651000"/>
            <a:ext cx="4072778" cy="2604741"/>
          </a:xfrm>
          <a:prstGeom prst="rect">
            <a:avLst/>
          </a:prstGeom>
        </p:spPr>
      </p:pic>
      <p:sp>
        <p:nvSpPr>
          <p:cNvPr id="7" name="Text Box 15"/>
          <p:cNvSpPr txBox="1">
            <a:spLocks noChangeArrowheads="1"/>
          </p:cNvSpPr>
          <p:nvPr/>
        </p:nvSpPr>
        <p:spPr bwMode="auto">
          <a:xfrm>
            <a:off x="4363242" y="3974954"/>
            <a:ext cx="3158837" cy="1200329"/>
          </a:xfrm>
          <a:prstGeom prst="rect">
            <a:avLst/>
          </a:prstGeom>
          <a:noFill/>
          <a:ln w="9525">
            <a:noFill/>
            <a:miter lim="800000"/>
            <a:headEnd/>
            <a:tailEnd/>
          </a:ln>
        </p:spPr>
        <p:txBody>
          <a:bodyPr wrap="square">
            <a:spAutoFit/>
          </a:bodyPr>
          <a:lstStyle/>
          <a:p>
            <a:pPr>
              <a:spcBef>
                <a:spcPct val="50000"/>
              </a:spcBef>
            </a:pPr>
            <a:r>
              <a:rPr lang="en-US" sz="2400" dirty="0">
                <a:solidFill>
                  <a:schemeClr val="bg1">
                    <a:lumMod val="50000"/>
                  </a:schemeClr>
                </a:solidFill>
                <a:latin typeface="Calibri" panose="020F0502020204030204" pitchFamily="34" charset="0"/>
              </a:rPr>
              <a:t>Healthcare professional </a:t>
            </a:r>
            <a:r>
              <a:rPr lang="en-US" sz="2400" dirty="0" smtClean="0">
                <a:solidFill>
                  <a:schemeClr val="bg1">
                    <a:lumMod val="50000"/>
                  </a:schemeClr>
                </a:solidFill>
                <a:latin typeface="Calibri" panose="020F0502020204030204" pitchFamily="34" charset="0"/>
              </a:rPr>
              <a:t>and </a:t>
            </a:r>
            <a:r>
              <a:rPr lang="en-US" sz="2400" dirty="0">
                <a:solidFill>
                  <a:schemeClr val="bg1">
                    <a:lumMod val="50000"/>
                  </a:schemeClr>
                </a:solidFill>
                <a:latin typeface="Calibri" panose="020F0502020204030204" pitchFamily="34" charset="0"/>
              </a:rPr>
              <a:t>service provider </a:t>
            </a:r>
            <a:r>
              <a:rPr lang="en-US" sz="2400" dirty="0" smtClean="0">
                <a:solidFill>
                  <a:schemeClr val="bg1">
                    <a:lumMod val="50000"/>
                  </a:schemeClr>
                </a:solidFill>
                <a:latin typeface="Calibri" panose="020F0502020204030204" pitchFamily="34" charset="0"/>
              </a:rPr>
              <a:t>focus</a:t>
            </a:r>
            <a:endParaRPr lang="en-US" sz="2400" dirty="0">
              <a:solidFill>
                <a:schemeClr val="bg1">
                  <a:lumMod val="50000"/>
                </a:schemeClr>
              </a:solidFill>
              <a:latin typeface="Calibri" panose="020F0502020204030204" pitchFamily="34" charset="0"/>
            </a:endParaRPr>
          </a:p>
        </p:txBody>
      </p:sp>
      <p:pic>
        <p:nvPicPr>
          <p:cNvPr id="14" name="Picture 13" title="Group of clinicians"/>
          <p:cNvPicPr>
            <a:picLocks noChangeAspect="1"/>
          </p:cNvPicPr>
          <p:nvPr/>
        </p:nvPicPr>
        <p:blipFill>
          <a:blip r:embed="rId4" cstate="print">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tretch>
            <a:fillRect/>
          </a:stretch>
        </p:blipFill>
        <p:spPr>
          <a:xfrm>
            <a:off x="4363242" y="1753414"/>
            <a:ext cx="3332958" cy="2221540"/>
          </a:xfrm>
          <a:prstGeom prst="rect">
            <a:avLst/>
          </a:prstGeom>
        </p:spPr>
      </p:pic>
      <p:sp>
        <p:nvSpPr>
          <p:cNvPr id="37898" name="Text Box 15"/>
          <p:cNvSpPr txBox="1">
            <a:spLocks noChangeArrowheads="1"/>
          </p:cNvSpPr>
          <p:nvPr/>
        </p:nvSpPr>
        <p:spPr bwMode="auto">
          <a:xfrm>
            <a:off x="954088" y="4327224"/>
            <a:ext cx="2590800" cy="461665"/>
          </a:xfrm>
          <a:prstGeom prst="rect">
            <a:avLst/>
          </a:prstGeom>
          <a:noFill/>
          <a:ln w="9525">
            <a:noFill/>
            <a:miter lim="800000"/>
            <a:headEnd/>
            <a:tailEnd/>
          </a:ln>
        </p:spPr>
        <p:txBody>
          <a:bodyPr wrap="square">
            <a:spAutoFit/>
          </a:bodyPr>
          <a:lstStyle/>
          <a:p>
            <a:pPr>
              <a:spcBef>
                <a:spcPct val="50000"/>
              </a:spcBef>
            </a:pPr>
            <a:r>
              <a:rPr lang="en-US" sz="2400" dirty="0" smtClean="0">
                <a:solidFill>
                  <a:schemeClr val="bg1">
                    <a:lumMod val="50000"/>
                  </a:schemeClr>
                </a:solidFill>
                <a:latin typeface="Calibri" panose="020F0502020204030204" pitchFamily="34" charset="0"/>
              </a:rPr>
              <a:t>Researcher focus</a:t>
            </a:r>
          </a:p>
        </p:txBody>
      </p:sp>
      <p:pic>
        <p:nvPicPr>
          <p:cNvPr id="13" name="Picture 12" title="Researcher looking into microscope"/>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l="5413"/>
          <a:stretch/>
        </p:blipFill>
        <p:spPr>
          <a:xfrm>
            <a:off x="609600" y="1896613"/>
            <a:ext cx="3276600" cy="2078341"/>
          </a:xfrm>
          <a:prstGeom prst="rect">
            <a:avLst/>
          </a:prstGeom>
        </p:spPr>
      </p:pic>
      <p:sp>
        <p:nvSpPr>
          <p:cNvPr id="37889" name="Rectangle 2"/>
          <p:cNvSpPr>
            <a:spLocks noGrp="1"/>
          </p:cNvSpPr>
          <p:nvPr>
            <p:ph type="title"/>
          </p:nvPr>
        </p:nvSpPr>
        <p:spPr>
          <a:xfrm>
            <a:off x="954088" y="234950"/>
            <a:ext cx="10515600" cy="1325563"/>
          </a:xfrm>
        </p:spPr>
        <p:txBody>
          <a:bodyPr/>
          <a:lstStyle/>
          <a:p>
            <a:r>
              <a:rPr lang="en-GB" sz="2800" dirty="0" smtClean="0"/>
              <a:t>Researchers, healthcare professionals, service providers, patients, carers and the public all have their own viewpoints and priorities.</a:t>
            </a:r>
          </a:p>
        </p:txBody>
      </p:sp>
    </p:spTree>
    <p:extLst>
      <p:ext uri="{BB962C8B-B14F-4D97-AF65-F5344CB8AC3E}">
        <p14:creationId xmlns:p14="http://schemas.microsoft.com/office/powerpoint/2010/main" val="19206568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25083" y="5481848"/>
            <a:ext cx="8086163" cy="830997"/>
          </a:xfrm>
          <a:prstGeom prst="rect">
            <a:avLst/>
          </a:prstGeom>
        </p:spPr>
        <p:txBody>
          <a:bodyPr wrap="square">
            <a:spAutoFit/>
          </a:bodyPr>
          <a:lstStyle/>
          <a:p>
            <a:r>
              <a:rPr lang="en-US" sz="2400" dirty="0">
                <a:latin typeface="Calibri" panose="020F0502020204030204" pitchFamily="34" charset="0"/>
              </a:rPr>
              <a:t>Everybody has a different point of view on the research – we want to make sure the public voice is heard! </a:t>
            </a:r>
            <a:endParaRPr lang="en-GB" sz="2400" dirty="0">
              <a:latin typeface="Calibri" panose="020F0502020204030204" pitchFamily="34" charset="0"/>
            </a:endParaRPr>
          </a:p>
        </p:txBody>
      </p:sp>
      <p:sp>
        <p:nvSpPr>
          <p:cNvPr id="10" name="Text Box 15"/>
          <p:cNvSpPr txBox="1">
            <a:spLocks noChangeArrowheads="1"/>
          </p:cNvSpPr>
          <p:nvPr/>
        </p:nvSpPr>
        <p:spPr bwMode="auto">
          <a:xfrm>
            <a:off x="8146472" y="4338172"/>
            <a:ext cx="3158837" cy="461665"/>
          </a:xfrm>
          <a:prstGeom prst="rect">
            <a:avLst/>
          </a:prstGeom>
          <a:noFill/>
          <a:ln w="9525">
            <a:noFill/>
            <a:miter lim="800000"/>
            <a:headEnd/>
            <a:tailEnd/>
          </a:ln>
        </p:spPr>
        <p:txBody>
          <a:bodyPr wrap="square">
            <a:spAutoFit/>
          </a:bodyPr>
          <a:lstStyle/>
          <a:p>
            <a:pPr>
              <a:spcBef>
                <a:spcPct val="50000"/>
              </a:spcBef>
            </a:pPr>
            <a:r>
              <a:rPr lang="en-US" sz="2400" dirty="0" smtClean="0">
                <a:latin typeface="Calibri" panose="020F0502020204030204" pitchFamily="34" charset="0"/>
              </a:rPr>
              <a:t>Patient and public focus</a:t>
            </a:r>
            <a:endParaRPr lang="en-US" sz="2400" dirty="0">
              <a:latin typeface="Calibri" panose="020F0502020204030204" pitchFamily="34" charset="0"/>
            </a:endParaRPr>
          </a:p>
        </p:txBody>
      </p:sp>
      <p:pic>
        <p:nvPicPr>
          <p:cNvPr id="3" name="Picture 2" title="Diverse group of peopl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58431" y="1651000"/>
            <a:ext cx="4072778" cy="2604741"/>
          </a:xfrm>
          <a:prstGeom prst="rect">
            <a:avLst/>
          </a:prstGeom>
        </p:spPr>
      </p:pic>
      <p:sp>
        <p:nvSpPr>
          <p:cNvPr id="7" name="Text Box 15"/>
          <p:cNvSpPr txBox="1">
            <a:spLocks noChangeArrowheads="1"/>
          </p:cNvSpPr>
          <p:nvPr/>
        </p:nvSpPr>
        <p:spPr bwMode="auto">
          <a:xfrm>
            <a:off x="4363242" y="3974954"/>
            <a:ext cx="3158837" cy="1200329"/>
          </a:xfrm>
          <a:prstGeom prst="rect">
            <a:avLst/>
          </a:prstGeom>
          <a:noFill/>
          <a:ln w="9525">
            <a:noFill/>
            <a:miter lim="800000"/>
            <a:headEnd/>
            <a:tailEnd/>
          </a:ln>
        </p:spPr>
        <p:txBody>
          <a:bodyPr wrap="square">
            <a:spAutoFit/>
          </a:bodyPr>
          <a:lstStyle/>
          <a:p>
            <a:pPr>
              <a:spcBef>
                <a:spcPct val="50000"/>
              </a:spcBef>
            </a:pPr>
            <a:r>
              <a:rPr lang="en-US" sz="2400" dirty="0">
                <a:solidFill>
                  <a:schemeClr val="bg1">
                    <a:lumMod val="50000"/>
                  </a:schemeClr>
                </a:solidFill>
                <a:latin typeface="Calibri" panose="020F0502020204030204" pitchFamily="34" charset="0"/>
              </a:rPr>
              <a:t>Healthcare professional </a:t>
            </a:r>
            <a:r>
              <a:rPr lang="en-US" sz="2400" dirty="0" smtClean="0">
                <a:solidFill>
                  <a:schemeClr val="bg1">
                    <a:lumMod val="50000"/>
                  </a:schemeClr>
                </a:solidFill>
                <a:latin typeface="Calibri" panose="020F0502020204030204" pitchFamily="34" charset="0"/>
              </a:rPr>
              <a:t>and </a:t>
            </a:r>
            <a:r>
              <a:rPr lang="en-US" sz="2400" dirty="0">
                <a:solidFill>
                  <a:schemeClr val="bg1">
                    <a:lumMod val="50000"/>
                  </a:schemeClr>
                </a:solidFill>
                <a:latin typeface="Calibri" panose="020F0502020204030204" pitchFamily="34" charset="0"/>
              </a:rPr>
              <a:t>service provider </a:t>
            </a:r>
            <a:r>
              <a:rPr lang="en-US" sz="2400" dirty="0" smtClean="0">
                <a:solidFill>
                  <a:schemeClr val="bg1">
                    <a:lumMod val="50000"/>
                  </a:schemeClr>
                </a:solidFill>
                <a:latin typeface="Calibri" panose="020F0502020204030204" pitchFamily="34" charset="0"/>
              </a:rPr>
              <a:t>focus</a:t>
            </a:r>
            <a:endParaRPr lang="en-US" sz="2400" dirty="0">
              <a:solidFill>
                <a:schemeClr val="bg1">
                  <a:lumMod val="50000"/>
                </a:schemeClr>
              </a:solidFill>
              <a:latin typeface="Calibri" panose="020F0502020204030204" pitchFamily="34" charset="0"/>
            </a:endParaRPr>
          </a:p>
        </p:txBody>
      </p:sp>
      <p:pic>
        <p:nvPicPr>
          <p:cNvPr id="13" name="Picture 12" title="Group of clinicians"/>
          <p:cNvPicPr>
            <a:picLocks noChangeAspect="1"/>
          </p:cNvPicPr>
          <p:nvPr/>
        </p:nvPicPr>
        <p:blipFill>
          <a:blip r:embed="rId4" cstate="print">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tretch>
            <a:fillRect/>
          </a:stretch>
        </p:blipFill>
        <p:spPr>
          <a:xfrm>
            <a:off x="4363242" y="1753414"/>
            <a:ext cx="3332958" cy="2221540"/>
          </a:xfrm>
          <a:prstGeom prst="rect">
            <a:avLst/>
          </a:prstGeom>
        </p:spPr>
      </p:pic>
      <p:sp>
        <p:nvSpPr>
          <p:cNvPr id="37898" name="Text Box 15"/>
          <p:cNvSpPr txBox="1">
            <a:spLocks noChangeArrowheads="1"/>
          </p:cNvSpPr>
          <p:nvPr/>
        </p:nvSpPr>
        <p:spPr bwMode="auto">
          <a:xfrm>
            <a:off x="954088" y="4327224"/>
            <a:ext cx="2590800" cy="461665"/>
          </a:xfrm>
          <a:prstGeom prst="rect">
            <a:avLst/>
          </a:prstGeom>
          <a:noFill/>
          <a:ln w="9525">
            <a:noFill/>
            <a:miter lim="800000"/>
            <a:headEnd/>
            <a:tailEnd/>
          </a:ln>
        </p:spPr>
        <p:txBody>
          <a:bodyPr wrap="square">
            <a:spAutoFit/>
          </a:bodyPr>
          <a:lstStyle/>
          <a:p>
            <a:pPr>
              <a:spcBef>
                <a:spcPct val="50000"/>
              </a:spcBef>
            </a:pPr>
            <a:r>
              <a:rPr lang="en-US" sz="2400" dirty="0" smtClean="0">
                <a:solidFill>
                  <a:schemeClr val="bg1">
                    <a:lumMod val="50000"/>
                  </a:schemeClr>
                </a:solidFill>
                <a:latin typeface="Calibri" panose="020F0502020204030204" pitchFamily="34" charset="0"/>
              </a:rPr>
              <a:t>Researcher focus</a:t>
            </a:r>
          </a:p>
        </p:txBody>
      </p:sp>
      <p:pic>
        <p:nvPicPr>
          <p:cNvPr id="12" name="Picture 11" title="Researcher looking into microscope"/>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l="5413"/>
          <a:stretch/>
        </p:blipFill>
        <p:spPr>
          <a:xfrm>
            <a:off x="609600" y="1896613"/>
            <a:ext cx="3276600" cy="2078341"/>
          </a:xfrm>
          <a:prstGeom prst="rect">
            <a:avLst/>
          </a:prstGeom>
        </p:spPr>
      </p:pic>
      <p:sp>
        <p:nvSpPr>
          <p:cNvPr id="37889" name="Rectangle 2"/>
          <p:cNvSpPr>
            <a:spLocks noGrp="1"/>
          </p:cNvSpPr>
          <p:nvPr>
            <p:ph type="title"/>
          </p:nvPr>
        </p:nvSpPr>
        <p:spPr>
          <a:xfrm>
            <a:off x="954088" y="234950"/>
            <a:ext cx="10515600" cy="1325563"/>
          </a:xfrm>
        </p:spPr>
        <p:txBody>
          <a:bodyPr/>
          <a:lstStyle/>
          <a:p>
            <a:r>
              <a:rPr lang="en-GB" sz="2800" dirty="0" smtClean="0"/>
              <a:t>Researchers, healthcare professionals, service providers, patients, carers and the public all have their own viewpoints and priorities.</a:t>
            </a:r>
          </a:p>
        </p:txBody>
      </p:sp>
    </p:spTree>
    <p:extLst>
      <p:ext uri="{BB962C8B-B14F-4D97-AF65-F5344CB8AC3E}">
        <p14:creationId xmlns:p14="http://schemas.microsoft.com/office/powerpoint/2010/main" val="2126583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290" y="1556101"/>
            <a:ext cx="7488195" cy="4992130"/>
          </a:xfrm>
          <a:prstGeom prst="rect">
            <a:avLst/>
          </a:prstGeom>
        </p:spPr>
      </p:pic>
      <p:sp>
        <p:nvSpPr>
          <p:cNvPr id="6" name="Pentagon 5"/>
          <p:cNvSpPr/>
          <p:nvPr/>
        </p:nvSpPr>
        <p:spPr>
          <a:xfrm>
            <a:off x="8544790" y="5361709"/>
            <a:ext cx="3117273" cy="1205346"/>
          </a:xfrm>
          <a:prstGeom prst="homePlate">
            <a:avLst/>
          </a:prstGeom>
        </p:spPr>
        <p:style>
          <a:lnRef idx="2">
            <a:schemeClr val="accent2">
              <a:shade val="50000"/>
            </a:schemeClr>
          </a:lnRef>
          <a:fillRef idx="1">
            <a:schemeClr val="accent2"/>
          </a:fillRef>
          <a:effectRef idx="0">
            <a:schemeClr val="accent2"/>
          </a:effectRef>
          <a:fontRef idx="minor">
            <a:schemeClr val="lt1"/>
          </a:fontRef>
        </p:style>
        <p:txBody>
          <a:bodyPr lIns="180000" rIns="180000" rtlCol="0" anchor="ctr"/>
          <a:lstStyle/>
          <a:p>
            <a:pPr marL="0" indent="0" eaLnBrk="1" fontAlgn="auto" hangingPunct="1">
              <a:spcAft>
                <a:spcPts val="0"/>
              </a:spcAft>
              <a:buNone/>
              <a:defRPr/>
            </a:pPr>
            <a:r>
              <a:rPr lang="en-GB" sz="2400" b="1" dirty="0"/>
              <a:t>Are the right outcomes being measured?</a:t>
            </a:r>
          </a:p>
        </p:txBody>
      </p:sp>
      <p:sp>
        <p:nvSpPr>
          <p:cNvPr id="5" name="Pentagon 4"/>
          <p:cNvSpPr/>
          <p:nvPr/>
        </p:nvSpPr>
        <p:spPr>
          <a:xfrm>
            <a:off x="8492836" y="3460172"/>
            <a:ext cx="3117273" cy="1205346"/>
          </a:xfrm>
          <a:prstGeom prst="homePlate">
            <a:avLst/>
          </a:prstGeom>
        </p:spPr>
        <p:style>
          <a:lnRef idx="2">
            <a:schemeClr val="accent2">
              <a:shade val="50000"/>
            </a:schemeClr>
          </a:lnRef>
          <a:fillRef idx="1">
            <a:schemeClr val="accent2"/>
          </a:fillRef>
          <a:effectRef idx="0">
            <a:schemeClr val="accent2"/>
          </a:effectRef>
          <a:fontRef idx="minor">
            <a:schemeClr val="lt1"/>
          </a:fontRef>
        </p:style>
        <p:txBody>
          <a:bodyPr lIns="180000" rIns="180000" rtlCol="0" anchor="ctr"/>
          <a:lstStyle/>
          <a:p>
            <a:pPr marL="0" indent="0" eaLnBrk="1" fontAlgn="auto" hangingPunct="1">
              <a:spcAft>
                <a:spcPts val="0"/>
              </a:spcAft>
              <a:buNone/>
              <a:defRPr/>
            </a:pPr>
            <a:r>
              <a:rPr lang="en-US" sz="2400" b="1" dirty="0"/>
              <a:t>Does the research provide value for money?</a:t>
            </a:r>
          </a:p>
        </p:txBody>
      </p:sp>
      <p:sp>
        <p:nvSpPr>
          <p:cNvPr id="2" name="Pentagon 1"/>
          <p:cNvSpPr/>
          <p:nvPr/>
        </p:nvSpPr>
        <p:spPr>
          <a:xfrm>
            <a:off x="8492836" y="1613441"/>
            <a:ext cx="3221182" cy="1205346"/>
          </a:xfrm>
          <a:prstGeom prst="homePlate">
            <a:avLst/>
          </a:prstGeom>
        </p:spPr>
        <p:style>
          <a:lnRef idx="2">
            <a:schemeClr val="accent2">
              <a:shade val="50000"/>
            </a:schemeClr>
          </a:lnRef>
          <a:fillRef idx="1">
            <a:schemeClr val="accent2"/>
          </a:fillRef>
          <a:effectRef idx="0">
            <a:schemeClr val="accent2"/>
          </a:effectRef>
          <a:fontRef idx="minor">
            <a:schemeClr val="lt1"/>
          </a:fontRef>
        </p:style>
        <p:txBody>
          <a:bodyPr lIns="180000" rIns="180000" rtlCol="0" anchor="ctr"/>
          <a:lstStyle/>
          <a:p>
            <a:r>
              <a:rPr lang="en-US" sz="2400" b="1" dirty="0"/>
              <a:t>Is the proposed research worth </a:t>
            </a:r>
            <a:r>
              <a:rPr lang="en-US" sz="2400" b="1" dirty="0" smtClean="0"/>
              <a:t>doing</a:t>
            </a:r>
            <a:r>
              <a:rPr lang="en-US" sz="2400" b="1" dirty="0"/>
              <a:t>?</a:t>
            </a:r>
          </a:p>
        </p:txBody>
      </p:sp>
      <p:sp>
        <p:nvSpPr>
          <p:cNvPr id="7" name="Title 1"/>
          <p:cNvSpPr>
            <a:spLocks noGrp="1"/>
          </p:cNvSpPr>
          <p:nvPr>
            <p:ph type="title"/>
          </p:nvPr>
        </p:nvSpPr>
        <p:spPr>
          <a:xfrm>
            <a:off x="630382" y="121080"/>
            <a:ext cx="10587745" cy="1435021"/>
          </a:xfrm>
        </p:spPr>
        <p:txBody>
          <a:bodyPr/>
          <a:lstStyle/>
          <a:p>
            <a:pPr eaLnBrk="1" hangingPunct="1"/>
            <a:r>
              <a:rPr lang="en-GB" sz="4000" dirty="0" smtClean="0"/>
              <a:t>1. Is the proposed research relevant and important to patients and the public?</a:t>
            </a:r>
          </a:p>
        </p:txBody>
      </p:sp>
    </p:spTree>
    <p:extLst>
      <p:ext uri="{BB962C8B-B14F-4D97-AF65-F5344CB8AC3E}">
        <p14:creationId xmlns:p14="http://schemas.microsoft.com/office/powerpoint/2010/main" val="41431894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524375"/>
          </a:xfrm>
        </p:spPr>
        <p:txBody>
          <a:bodyPr rtlCol="0">
            <a:normAutofit/>
          </a:bodyPr>
          <a:lstStyle/>
          <a:p>
            <a:pPr marL="0" indent="0" eaLnBrk="1" fontAlgn="auto" hangingPunct="1">
              <a:spcAft>
                <a:spcPts val="0"/>
              </a:spcAft>
              <a:buFont typeface="Arial" panose="020B0604020202020204" pitchFamily="34" charset="0"/>
              <a:buNone/>
              <a:defRPr/>
            </a:pPr>
            <a:r>
              <a:rPr lang="en-US" b="1" dirty="0" smtClean="0"/>
              <a:t>1.1 Is the proposed research worth doing?</a:t>
            </a:r>
          </a:p>
          <a:p>
            <a:pPr marL="0" indent="0" eaLnBrk="1" fontAlgn="auto" hangingPunct="1">
              <a:spcAft>
                <a:spcPts val="0"/>
              </a:spcAft>
              <a:buFont typeface="Arial" panose="020B0604020202020204" pitchFamily="34" charset="0"/>
              <a:buNone/>
              <a:defRPr/>
            </a:pPr>
            <a:r>
              <a:rPr lang="en-US" dirty="0"/>
              <a:t>We are likely to have a different point of view to that of our researcher and health or social care colleagues. We should ask </a:t>
            </a:r>
            <a:r>
              <a:rPr lang="en-US" dirty="0" smtClean="0"/>
              <a:t>ourselves the following.</a:t>
            </a:r>
            <a:endParaRPr lang="en-US" dirty="0"/>
          </a:p>
          <a:p>
            <a:pPr eaLnBrk="1" fontAlgn="auto" hangingPunct="1">
              <a:spcAft>
                <a:spcPts val="0"/>
              </a:spcAft>
              <a:defRPr/>
            </a:pPr>
            <a:r>
              <a:rPr lang="en-US" dirty="0" smtClean="0"/>
              <a:t>Is </a:t>
            </a:r>
            <a:r>
              <a:rPr lang="en-US" dirty="0"/>
              <a:t>this </a:t>
            </a:r>
            <a:r>
              <a:rPr lang="en-US" dirty="0" smtClean="0"/>
              <a:t>research something </a:t>
            </a:r>
            <a:r>
              <a:rPr lang="en-US" dirty="0"/>
              <a:t>that </a:t>
            </a:r>
            <a:r>
              <a:rPr lang="en-US" dirty="0" smtClean="0"/>
              <a:t>will benefit </a:t>
            </a:r>
            <a:r>
              <a:rPr lang="en-US" dirty="0"/>
              <a:t>or </a:t>
            </a:r>
            <a:r>
              <a:rPr lang="en-US" dirty="0" smtClean="0"/>
              <a:t>be a </a:t>
            </a:r>
            <a:r>
              <a:rPr lang="en-US" dirty="0"/>
              <a:t>priority </a:t>
            </a:r>
            <a:r>
              <a:rPr lang="en-US" dirty="0" smtClean="0"/>
              <a:t>for people who experience this condition, service or treatment? </a:t>
            </a:r>
          </a:p>
          <a:p>
            <a:pPr eaLnBrk="1" fontAlgn="auto" hangingPunct="1">
              <a:spcAft>
                <a:spcPts val="0"/>
              </a:spcAft>
              <a:defRPr/>
            </a:pPr>
            <a:r>
              <a:rPr lang="en-US" dirty="0" smtClean="0"/>
              <a:t>Have </a:t>
            </a:r>
            <a:r>
              <a:rPr lang="en-US" dirty="0"/>
              <a:t>patients </a:t>
            </a:r>
            <a:r>
              <a:rPr lang="en-US" dirty="0" smtClean="0"/>
              <a:t>or the public been </a:t>
            </a:r>
            <a:r>
              <a:rPr lang="en-US" dirty="0"/>
              <a:t>involved in deciding and </a:t>
            </a:r>
            <a:r>
              <a:rPr lang="en-US" dirty="0" smtClean="0"/>
              <a:t>developing </a:t>
            </a:r>
            <a:r>
              <a:rPr lang="en-US" dirty="0"/>
              <a:t>the research </a:t>
            </a:r>
            <a:r>
              <a:rPr lang="en-US" dirty="0" smtClean="0"/>
              <a:t>question?</a:t>
            </a:r>
          </a:p>
          <a:p>
            <a:pPr eaLnBrk="1" fontAlgn="auto" hangingPunct="1">
              <a:spcAft>
                <a:spcPts val="0"/>
              </a:spcAft>
              <a:defRPr/>
            </a:pPr>
            <a:r>
              <a:rPr lang="en-US" dirty="0"/>
              <a:t>Will </a:t>
            </a:r>
            <a:r>
              <a:rPr lang="en-US" dirty="0" smtClean="0"/>
              <a:t>answering this question make </a:t>
            </a:r>
            <a:r>
              <a:rPr lang="en-US" dirty="0"/>
              <a:t>a </a:t>
            </a:r>
            <a:r>
              <a:rPr lang="en-US" dirty="0" smtClean="0"/>
              <a:t>real difference </a:t>
            </a:r>
            <a:r>
              <a:rPr lang="en-US" dirty="0"/>
              <a:t>to patients, service users or </a:t>
            </a:r>
            <a:r>
              <a:rPr lang="en-US" dirty="0" err="1" smtClean="0"/>
              <a:t>carers</a:t>
            </a:r>
            <a:r>
              <a:rPr lang="en-US" dirty="0" smtClean="0"/>
              <a:t>?</a:t>
            </a:r>
            <a:endParaRPr lang="en-US" dirty="0"/>
          </a:p>
          <a:p>
            <a:pPr marL="0" indent="0" eaLnBrk="1" fontAlgn="auto" hangingPunct="1">
              <a:spcAft>
                <a:spcPts val="0"/>
              </a:spcAft>
              <a:buFont typeface="Arial" panose="020B0604020202020204" pitchFamily="34" charset="0"/>
              <a:buNone/>
              <a:defRPr/>
            </a:pPr>
            <a:endParaRPr lang="en-US" dirty="0"/>
          </a:p>
        </p:txBody>
      </p:sp>
      <p:sp>
        <p:nvSpPr>
          <p:cNvPr id="31745" name="Title 1"/>
          <p:cNvSpPr>
            <a:spLocks noGrp="1"/>
          </p:cNvSpPr>
          <p:nvPr>
            <p:ph type="title"/>
          </p:nvPr>
        </p:nvSpPr>
        <p:spPr/>
        <p:txBody>
          <a:bodyPr/>
          <a:lstStyle/>
          <a:p>
            <a:pPr eaLnBrk="1" hangingPunct="1"/>
            <a:r>
              <a:rPr lang="en-GB" dirty="0" smtClean="0"/>
              <a:t>1. Is the proposed research relevant and important to patients and the public?</a:t>
            </a:r>
          </a:p>
        </p:txBody>
      </p:sp>
    </p:spTree>
    <p:extLst>
      <p:ext uri="{BB962C8B-B14F-4D97-AF65-F5344CB8AC3E}">
        <p14:creationId xmlns:p14="http://schemas.microsoft.com/office/powerpoint/2010/main" val="25944996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008188"/>
            <a:ext cx="10515600" cy="4616450"/>
          </a:xfrm>
        </p:spPr>
        <p:txBody>
          <a:bodyPr rtlCol="0">
            <a:normAutofit fontScale="92500" lnSpcReduction="10000"/>
          </a:bodyPr>
          <a:lstStyle/>
          <a:p>
            <a:pPr marL="0" indent="0" eaLnBrk="1" fontAlgn="auto" hangingPunct="1">
              <a:spcAft>
                <a:spcPts val="0"/>
              </a:spcAft>
              <a:buFont typeface="Arial" panose="020B0604020202020204" pitchFamily="34" charset="0"/>
              <a:buNone/>
              <a:defRPr/>
            </a:pPr>
            <a:r>
              <a:rPr lang="en-US" b="1" dirty="0" smtClean="0"/>
              <a:t>1.2 Does the research provide value for money? </a:t>
            </a:r>
          </a:p>
          <a:p>
            <a:pPr eaLnBrk="1" fontAlgn="auto" hangingPunct="1">
              <a:spcAft>
                <a:spcPts val="0"/>
              </a:spcAft>
              <a:buFont typeface="Arial" panose="020B0604020202020204" pitchFamily="34" charset="0"/>
              <a:buChar char="•"/>
              <a:defRPr/>
            </a:pPr>
            <a:r>
              <a:rPr lang="en-US" dirty="0" smtClean="0"/>
              <a:t>Will the research have a positive effect on enough patients or people to justify its cost? </a:t>
            </a:r>
          </a:p>
          <a:p>
            <a:pPr eaLnBrk="1" fontAlgn="auto" hangingPunct="1">
              <a:spcAft>
                <a:spcPts val="0"/>
              </a:spcAft>
              <a:buFont typeface="Arial" panose="020B0604020202020204" pitchFamily="34" charset="0"/>
              <a:buChar char="•"/>
              <a:defRPr/>
            </a:pPr>
            <a:r>
              <a:rPr lang="en-US" dirty="0" smtClean="0"/>
              <a:t>Is there a pressing need for the research to be done now? </a:t>
            </a:r>
          </a:p>
          <a:p>
            <a:pPr eaLnBrk="1" fontAlgn="auto" hangingPunct="1">
              <a:spcAft>
                <a:spcPts val="0"/>
              </a:spcAft>
              <a:buFont typeface="Arial" panose="020B0604020202020204" pitchFamily="34" charset="0"/>
              <a:buChar char="•"/>
              <a:defRPr/>
            </a:pPr>
            <a:r>
              <a:rPr lang="en-US" dirty="0" smtClean="0"/>
              <a:t>Is it clear from the research plan who or which groups (for example, healthcare planners, clinicians, patients or policy makers) are expected to benefit the most?</a:t>
            </a:r>
          </a:p>
          <a:p>
            <a:pPr eaLnBrk="1" fontAlgn="auto" hangingPunct="1">
              <a:spcAft>
                <a:spcPts val="0"/>
              </a:spcAft>
              <a:buFont typeface="Arial" panose="020B0604020202020204" pitchFamily="34" charset="0"/>
              <a:buChar char="•"/>
              <a:defRPr/>
            </a:pPr>
            <a:r>
              <a:rPr lang="en-US" dirty="0" smtClean="0"/>
              <a:t>As a public reviewer, you are not expected to assess whether the entire budget has been estimated correctly. However, you can comment on the following. a) Overall, does the research budget seem a reasonable investment of public money? b) Could it save health and social care costs in the long term?</a:t>
            </a:r>
          </a:p>
          <a:p>
            <a:pPr eaLnBrk="1" fontAlgn="auto" hangingPunct="1">
              <a:spcAft>
                <a:spcPts val="0"/>
              </a:spcAft>
              <a:buFont typeface="Arial" panose="020B0604020202020204" pitchFamily="34" charset="0"/>
              <a:buChar char="•"/>
              <a:defRPr/>
            </a:pPr>
            <a:endParaRPr lang="en-US" dirty="0" smtClean="0"/>
          </a:p>
        </p:txBody>
      </p:sp>
      <p:sp>
        <p:nvSpPr>
          <p:cNvPr id="33793" name="Title 1"/>
          <p:cNvSpPr>
            <a:spLocks noGrp="1"/>
          </p:cNvSpPr>
          <p:nvPr>
            <p:ph type="title"/>
          </p:nvPr>
        </p:nvSpPr>
        <p:spPr/>
        <p:txBody>
          <a:bodyPr/>
          <a:lstStyle/>
          <a:p>
            <a:pPr eaLnBrk="1" hangingPunct="1"/>
            <a:r>
              <a:rPr lang="en-US" dirty="0" smtClean="0"/>
              <a:t>1. Is the proposed research relevant and important to patients and the public?</a:t>
            </a:r>
            <a:endParaRPr lang="en-GB" dirty="0"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Content Placeholder 2"/>
          <p:cNvSpPr>
            <a:spLocks noGrp="1"/>
          </p:cNvSpPr>
          <p:nvPr>
            <p:ph idx="1"/>
          </p:nvPr>
        </p:nvSpPr>
        <p:spPr/>
        <p:txBody>
          <a:bodyPr/>
          <a:lstStyle/>
          <a:p>
            <a:pPr marL="0" indent="0" eaLnBrk="1" hangingPunct="1">
              <a:buFont typeface="Arial" charset="0"/>
              <a:buNone/>
            </a:pPr>
            <a:r>
              <a:rPr lang="en-GB" b="1" dirty="0" smtClean="0"/>
              <a:t>1.3 Are the right outcomes being measured?</a:t>
            </a:r>
          </a:p>
          <a:p>
            <a:pPr marL="0" indent="0" eaLnBrk="1" hangingPunct="1">
              <a:buFont typeface="Arial" charset="0"/>
              <a:buNone/>
            </a:pPr>
            <a:r>
              <a:rPr lang="en-GB" dirty="0" smtClean="0"/>
              <a:t>An outcome is something specific which is used to measure the effect of the research on people. </a:t>
            </a:r>
            <a:endParaRPr lang="en-GB" dirty="0" smtClean="0"/>
          </a:p>
          <a:p>
            <a:pPr marL="0" indent="0" eaLnBrk="1" hangingPunct="1">
              <a:buFont typeface="Arial" charset="0"/>
              <a:buNone/>
            </a:pPr>
            <a:endParaRPr lang="en-GB" dirty="0"/>
          </a:p>
          <a:p>
            <a:pPr marL="0" indent="0" eaLnBrk="1" hangingPunct="1">
              <a:buFont typeface="Arial" charset="0"/>
              <a:buNone/>
            </a:pPr>
            <a:endParaRPr lang="en-GB" dirty="0" smtClean="0"/>
          </a:p>
          <a:p>
            <a:pPr marL="0" indent="0" eaLnBrk="1" hangingPunct="1">
              <a:buFont typeface="Arial" charset="0"/>
              <a:buNone/>
            </a:pPr>
            <a:endParaRPr lang="en-GB" dirty="0" smtClean="0"/>
          </a:p>
          <a:p>
            <a:pPr marL="0" indent="0" eaLnBrk="1" hangingPunct="1">
              <a:buNone/>
            </a:pPr>
            <a:r>
              <a:rPr lang="en-GB" dirty="0"/>
              <a:t>Researchers are being encouraged to include Core Outcome Sets (COS) so that their research can easily be compared to or combined with other studies. Patients and the Public should have input into the development of these. For more information about COS see Further Resources at the end of this module</a:t>
            </a:r>
            <a:endParaRPr lang="en-GB" dirty="0" smtClean="0"/>
          </a:p>
        </p:txBody>
      </p:sp>
      <p:sp>
        <p:nvSpPr>
          <p:cNvPr id="4" name="Rounded Rectangle 3"/>
          <p:cNvSpPr/>
          <p:nvPr/>
        </p:nvSpPr>
        <p:spPr>
          <a:xfrm>
            <a:off x="838200" y="3194622"/>
            <a:ext cx="10383982" cy="1575086"/>
          </a:xfrm>
          <a:prstGeom prst="roundRect">
            <a:avLst/>
          </a:prstGeom>
          <a:gradFill>
            <a:gsLst>
              <a:gs pos="0">
                <a:schemeClr val="accent6">
                  <a:lumMod val="67000"/>
                </a:schemeClr>
              </a:gs>
              <a:gs pos="48000">
                <a:schemeClr val="accent6">
                  <a:lumMod val="97000"/>
                  <a:lumOff val="3000"/>
                </a:schemeClr>
              </a:gs>
              <a:gs pos="100000">
                <a:schemeClr val="accent6">
                  <a:lumMod val="60000"/>
                  <a:lumOff val="4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t" anchorCtr="1"/>
          <a:lstStyle/>
          <a:p>
            <a:pPr marL="0" indent="0" eaLnBrk="1" hangingPunct="1">
              <a:buFont typeface="Arial" charset="0"/>
              <a:buNone/>
            </a:pPr>
            <a:r>
              <a:rPr lang="en-US" sz="2400" dirty="0"/>
              <a:t>For example, </a:t>
            </a:r>
            <a:r>
              <a:rPr lang="en-US" sz="2400" dirty="0" smtClean="0"/>
              <a:t>health professionals may consider </a:t>
            </a:r>
            <a:r>
              <a:rPr lang="en-US" sz="2400" dirty="0"/>
              <a:t>an eczema treatment </a:t>
            </a:r>
            <a:r>
              <a:rPr lang="en-US" sz="2400" dirty="0" smtClean="0"/>
              <a:t>outcome to be effective if it results in reduced </a:t>
            </a:r>
            <a:r>
              <a:rPr lang="en-US" sz="2400" dirty="0"/>
              <a:t>areas of inflammation or reduced hospital </a:t>
            </a:r>
            <a:r>
              <a:rPr lang="en-US" sz="2400" dirty="0" smtClean="0"/>
              <a:t>admissions. But patients might put more </a:t>
            </a:r>
            <a:r>
              <a:rPr lang="en-US" sz="2400" dirty="0"/>
              <a:t>value </a:t>
            </a:r>
            <a:r>
              <a:rPr lang="en-US" sz="2400" dirty="0" smtClean="0"/>
              <a:t>on reduced itching </a:t>
            </a:r>
            <a:r>
              <a:rPr lang="en-US" sz="2400" dirty="0"/>
              <a:t>so they can comfortably sleep through the night or wear normal clothing. </a:t>
            </a:r>
            <a:r>
              <a:rPr lang="en-GB" sz="2400" dirty="0"/>
              <a:t> </a:t>
            </a:r>
          </a:p>
        </p:txBody>
      </p:sp>
      <p:sp>
        <p:nvSpPr>
          <p:cNvPr id="35841" name="Title 1"/>
          <p:cNvSpPr>
            <a:spLocks noGrp="1"/>
          </p:cNvSpPr>
          <p:nvPr>
            <p:ph type="title"/>
          </p:nvPr>
        </p:nvSpPr>
        <p:spPr/>
        <p:txBody>
          <a:bodyPr/>
          <a:lstStyle/>
          <a:p>
            <a:pPr eaLnBrk="1" hangingPunct="1"/>
            <a:r>
              <a:rPr lang="en-US" dirty="0" smtClean="0"/>
              <a:t>1. Is the proposed research relevant and important to patients and the public?</a:t>
            </a:r>
            <a:endParaRPr lang="en-GB" dirty="0"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2"/>
          <p:cNvSpPr>
            <a:spLocks noGrp="1"/>
          </p:cNvSpPr>
          <p:nvPr>
            <p:ph idx="1"/>
          </p:nvPr>
        </p:nvSpPr>
        <p:spPr>
          <a:xfrm>
            <a:off x="838200" y="1341438"/>
            <a:ext cx="10515600" cy="4835525"/>
          </a:xfrm>
        </p:spPr>
        <p:txBody>
          <a:bodyPr/>
          <a:lstStyle/>
          <a:p>
            <a:pPr marL="0" indent="0" eaLnBrk="1" hangingPunct="1">
              <a:buNone/>
              <a:defRPr/>
            </a:pPr>
            <a:r>
              <a:rPr lang="en-US" dirty="0" smtClean="0"/>
              <a:t>By the end of this module you should be able to do the following.</a:t>
            </a:r>
          </a:p>
          <a:p>
            <a:pPr marL="533400" indent="-533400" eaLnBrk="1" hangingPunct="1">
              <a:buFont typeface="Arial" charset="0"/>
              <a:buAutoNum type="arabicPeriod"/>
              <a:defRPr/>
            </a:pPr>
            <a:r>
              <a:rPr lang="en-US" dirty="0" err="1"/>
              <a:t>R</a:t>
            </a:r>
            <a:r>
              <a:rPr lang="en-US" dirty="0" err="1" smtClean="0"/>
              <a:t>ecognise</a:t>
            </a:r>
            <a:r>
              <a:rPr lang="en-US" dirty="0" smtClean="0"/>
              <a:t> good practice in patient and public involvement (PPI). </a:t>
            </a:r>
          </a:p>
          <a:p>
            <a:pPr marL="533400" indent="-533400" eaLnBrk="1" hangingPunct="1">
              <a:buFont typeface="Arial" charset="0"/>
              <a:buAutoNum type="arabicPeriod"/>
              <a:defRPr/>
            </a:pPr>
            <a:r>
              <a:rPr lang="en-US" dirty="0"/>
              <a:t>I</a:t>
            </a:r>
            <a:r>
              <a:rPr lang="en-US" dirty="0" smtClean="0"/>
              <a:t>dentify the strengths and weaknesses of the PPI described.</a:t>
            </a:r>
          </a:p>
          <a:p>
            <a:pPr marL="533400" indent="-533400" eaLnBrk="1" hangingPunct="1">
              <a:buFont typeface="Arial" charset="0"/>
              <a:buAutoNum type="arabicPeriod"/>
              <a:defRPr/>
            </a:pPr>
            <a:r>
              <a:rPr lang="en-US" dirty="0"/>
              <a:t>M</a:t>
            </a:r>
            <a:r>
              <a:rPr lang="en-US" dirty="0" smtClean="0"/>
              <a:t>ake clear and realistic suggestions for improving PPI.</a:t>
            </a:r>
          </a:p>
          <a:p>
            <a:pPr marL="533400" indent="-533400" eaLnBrk="1" hangingPunct="1">
              <a:buFont typeface="Arial" charset="0"/>
              <a:buNone/>
              <a:defRPr/>
            </a:pPr>
            <a:endParaRPr lang="en-US" dirty="0" smtClean="0"/>
          </a:p>
          <a:p>
            <a:pPr marL="0" indent="0" eaLnBrk="1" hangingPunct="1">
              <a:buNone/>
              <a:defRPr/>
            </a:pPr>
            <a:r>
              <a:rPr lang="en-US" dirty="0" smtClean="0"/>
              <a:t>To help you achieve this, the module is split into two parts.</a:t>
            </a:r>
          </a:p>
          <a:p>
            <a:pPr eaLnBrk="1" hangingPunct="1">
              <a:defRPr/>
            </a:pPr>
            <a:r>
              <a:rPr lang="en-US" dirty="0"/>
              <a:t>Part A: </a:t>
            </a:r>
            <a:r>
              <a:rPr lang="en-US" dirty="0" smtClean="0"/>
              <a:t>Introduction to reviewing PPI in research documents.</a:t>
            </a:r>
            <a:endParaRPr lang="en-US" dirty="0"/>
          </a:p>
          <a:p>
            <a:pPr eaLnBrk="1" hangingPunct="1">
              <a:defRPr/>
            </a:pPr>
            <a:r>
              <a:rPr lang="en-US" dirty="0"/>
              <a:t>Part B: </a:t>
            </a:r>
            <a:r>
              <a:rPr lang="en-US" dirty="0" smtClean="0"/>
              <a:t>Questions to consider when reviewing research documents from a patient and public point of view.</a:t>
            </a:r>
            <a:endParaRPr lang="en-US" dirty="0"/>
          </a:p>
          <a:p>
            <a:pPr marL="0" indent="0" eaLnBrk="1" hangingPunct="1">
              <a:buNone/>
              <a:defRPr/>
            </a:pPr>
            <a:endParaRPr lang="en-US" dirty="0" smtClean="0"/>
          </a:p>
          <a:p>
            <a:pPr marL="0" indent="0" eaLnBrk="1" hangingPunct="1">
              <a:buNone/>
              <a:defRPr/>
            </a:pPr>
            <a:endParaRPr lang="en-US" dirty="0" smtClean="0"/>
          </a:p>
          <a:p>
            <a:pPr marL="533400" indent="-533400" eaLnBrk="1" hangingPunct="1">
              <a:buFont typeface="Arial" charset="0"/>
              <a:buNone/>
              <a:defRPr/>
            </a:pPr>
            <a:endParaRPr lang="en-GB" dirty="0" smtClean="0"/>
          </a:p>
        </p:txBody>
      </p:sp>
      <p:sp>
        <p:nvSpPr>
          <p:cNvPr id="16385" name="Title 1"/>
          <p:cNvSpPr>
            <a:spLocks noGrp="1"/>
          </p:cNvSpPr>
          <p:nvPr>
            <p:ph type="title"/>
          </p:nvPr>
        </p:nvSpPr>
        <p:spPr/>
        <p:txBody>
          <a:bodyPr/>
          <a:lstStyle/>
          <a:p>
            <a:pPr eaLnBrk="1" hangingPunct="1"/>
            <a:r>
              <a:rPr lang="en-GB" dirty="0" smtClean="0"/>
              <a:t>Learning outcomes</a:t>
            </a:r>
            <a:br>
              <a:rPr lang="en-GB" dirty="0" smtClean="0"/>
            </a:br>
            <a:endParaRPr lang="en-GB"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051170295"/>
              </p:ext>
            </p:extLst>
          </p:nvPr>
        </p:nvGraphicFramePr>
        <p:xfrm>
          <a:off x="203106" y="1052391"/>
          <a:ext cx="11580183" cy="5446122"/>
        </p:xfrm>
        <a:graphic>
          <a:graphicData uri="http://schemas.openxmlformats.org/drawingml/2006/table">
            <a:tbl>
              <a:tblPr firstRow="1" firstCol="1" bandRow="1">
                <a:tableStyleId>{5C22544A-7EE6-4342-B048-85BDC9FD1C3A}</a:tableStyleId>
              </a:tblPr>
              <a:tblGrid>
                <a:gridCol w="3860061">
                  <a:extLst>
                    <a:ext uri="{9D8B030D-6E8A-4147-A177-3AD203B41FA5}">
                      <a16:colId xmlns:a16="http://schemas.microsoft.com/office/drawing/2014/main" xmlns="" val="20000"/>
                    </a:ext>
                  </a:extLst>
                </a:gridCol>
                <a:gridCol w="3860061">
                  <a:extLst>
                    <a:ext uri="{9D8B030D-6E8A-4147-A177-3AD203B41FA5}">
                      <a16:colId xmlns:a16="http://schemas.microsoft.com/office/drawing/2014/main" xmlns="" val="20001"/>
                    </a:ext>
                  </a:extLst>
                </a:gridCol>
                <a:gridCol w="3860061">
                  <a:extLst>
                    <a:ext uri="{9D8B030D-6E8A-4147-A177-3AD203B41FA5}">
                      <a16:colId xmlns:a16="http://schemas.microsoft.com/office/drawing/2014/main" xmlns="" val="20002"/>
                    </a:ext>
                  </a:extLst>
                </a:gridCol>
              </a:tblGrid>
              <a:tr h="348796">
                <a:tc>
                  <a:txBody>
                    <a:bodyPr/>
                    <a:lstStyle/>
                    <a:p>
                      <a:pPr>
                        <a:lnSpc>
                          <a:spcPct val="107000"/>
                        </a:lnSpc>
                        <a:spcAft>
                          <a:spcPts val="0"/>
                        </a:spcAft>
                      </a:pPr>
                      <a:r>
                        <a:rPr lang="en-GB" sz="1800" dirty="0">
                          <a:effectLst/>
                        </a:rPr>
                        <a:t>Question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dirty="0" smtClean="0">
                          <a:effectLst/>
                        </a:rPr>
                        <a:t>Answer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dirty="0">
                          <a:effectLst/>
                        </a:rPr>
                        <a:t>Reviewer concern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0"/>
                  </a:ext>
                </a:extLst>
              </a:tr>
              <a:tr h="786312">
                <a:tc>
                  <a:txBody>
                    <a:bodyPr/>
                    <a:lstStyle/>
                    <a:p>
                      <a:pPr>
                        <a:lnSpc>
                          <a:spcPct val="107000"/>
                        </a:lnSpc>
                        <a:spcAft>
                          <a:spcPts val="0"/>
                        </a:spcAft>
                      </a:pPr>
                      <a:r>
                        <a:rPr lang="en-GB" sz="1800" dirty="0">
                          <a:effectLst/>
                        </a:rPr>
                        <a:t>Have patients or </a:t>
                      </a:r>
                      <a:r>
                        <a:rPr lang="en-GB" sz="1800" dirty="0" smtClean="0">
                          <a:effectLst/>
                        </a:rPr>
                        <a:t>the public </a:t>
                      </a:r>
                      <a:r>
                        <a:rPr lang="en-GB" sz="1800" dirty="0">
                          <a:effectLst/>
                        </a:rPr>
                        <a:t>been involved in deciding and developing the research question?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dirty="0">
                          <a:effectLst/>
                        </a:rPr>
                        <a:t>A ‘POP study’ tent was set up to </a:t>
                      </a:r>
                      <a:r>
                        <a:rPr lang="en-GB" sz="1800" dirty="0" smtClean="0">
                          <a:effectLst/>
                        </a:rPr>
                        <a:t>get </a:t>
                      </a:r>
                      <a:r>
                        <a:rPr lang="en-GB" sz="1800" dirty="0">
                          <a:effectLst/>
                        </a:rPr>
                        <a:t>the views of families and </a:t>
                      </a:r>
                      <a:r>
                        <a:rPr lang="en-GB" sz="1800" dirty="0" smtClean="0">
                          <a:effectLst/>
                        </a:rPr>
                        <a:t>children.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dirty="0">
                          <a:effectLst/>
                        </a:rPr>
                        <a:t>The public were not consulted about the importance of the research question </a:t>
                      </a:r>
                      <a:r>
                        <a:rPr lang="en-GB" sz="1800" dirty="0" smtClean="0">
                          <a:effectLst/>
                        </a:rPr>
                        <a:t>itself.</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1"/>
                  </a:ext>
                </a:extLst>
              </a:tr>
              <a:tr h="1179467">
                <a:tc>
                  <a:txBody>
                    <a:bodyPr/>
                    <a:lstStyle/>
                    <a:p>
                      <a:pPr>
                        <a:lnSpc>
                          <a:spcPct val="107000"/>
                        </a:lnSpc>
                        <a:spcAft>
                          <a:spcPts val="0"/>
                        </a:spcAft>
                      </a:pPr>
                      <a:r>
                        <a:rPr lang="en-GB" sz="1800">
                          <a:effectLst/>
                        </a:rPr>
                        <a:t>Will answering this question make a real difference to patients, service users and carers?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dirty="0">
                          <a:effectLst/>
                        </a:rPr>
                        <a:t>Existing research reveals a clear </a:t>
                      </a:r>
                      <a:r>
                        <a:rPr lang="en-GB" sz="1800" dirty="0" smtClean="0">
                          <a:effectLst/>
                        </a:rPr>
                        <a:t>lack of evidence on </a:t>
                      </a:r>
                      <a:r>
                        <a:rPr lang="en-GB" sz="1800" dirty="0">
                          <a:effectLst/>
                        </a:rPr>
                        <a:t>whether casts or surgery are better for </a:t>
                      </a:r>
                      <a:r>
                        <a:rPr lang="en-GB" sz="1800" dirty="0" smtClean="0">
                          <a:effectLst/>
                        </a:rPr>
                        <a:t>patients.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dirty="0">
                          <a:effectLst/>
                        </a:rPr>
                        <a:t>It’s not clear why surgeons don’t follow current NICE </a:t>
                      </a:r>
                      <a:r>
                        <a:rPr lang="en-GB" sz="1800" dirty="0" smtClean="0">
                          <a:effectLst/>
                        </a:rPr>
                        <a:t>guidelines, or what their approach would be if casts are shown </a:t>
                      </a:r>
                      <a:r>
                        <a:rPr lang="en-GB" sz="1800" dirty="0">
                          <a:effectLst/>
                        </a:rPr>
                        <a:t>to </a:t>
                      </a:r>
                      <a:r>
                        <a:rPr lang="en-GB" sz="1800" dirty="0" smtClean="0">
                          <a:effectLst/>
                        </a:rPr>
                        <a:t>have better results than surgery.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2"/>
                  </a:ext>
                </a:extLst>
              </a:tr>
              <a:tr h="786312">
                <a:tc>
                  <a:txBody>
                    <a:bodyPr/>
                    <a:lstStyle/>
                    <a:p>
                      <a:pPr>
                        <a:lnSpc>
                          <a:spcPct val="107000"/>
                        </a:lnSpc>
                        <a:spcAft>
                          <a:spcPts val="0"/>
                        </a:spcAft>
                      </a:pPr>
                      <a:r>
                        <a:rPr lang="en-GB" sz="1800" dirty="0">
                          <a:effectLst/>
                        </a:rPr>
                        <a:t>Will the research have a positive </a:t>
                      </a:r>
                      <a:r>
                        <a:rPr lang="en-GB" sz="1800" dirty="0" smtClean="0">
                          <a:effectLst/>
                        </a:rPr>
                        <a:t>effect </a:t>
                      </a:r>
                      <a:r>
                        <a:rPr lang="en-GB" sz="1800" dirty="0">
                          <a:effectLst/>
                        </a:rPr>
                        <a:t>on a significant number of patients?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dirty="0">
                          <a:effectLst/>
                        </a:rPr>
                        <a:t>6300 </a:t>
                      </a:r>
                      <a:r>
                        <a:rPr lang="en-GB" sz="1800" dirty="0" smtClean="0">
                          <a:effectLst/>
                        </a:rPr>
                        <a:t>children aged 8 to 12 </a:t>
                      </a:r>
                      <a:r>
                        <a:rPr lang="en-GB" sz="1800" dirty="0">
                          <a:effectLst/>
                        </a:rPr>
                        <a:t>go to A&amp;E </a:t>
                      </a:r>
                      <a:r>
                        <a:rPr lang="en-GB" sz="1800" dirty="0" smtClean="0">
                          <a:effectLst/>
                        </a:rPr>
                        <a:t>each year with fractures</a:t>
                      </a:r>
                      <a:r>
                        <a:rPr lang="en-GB" sz="1800" baseline="0" dirty="0" smtClean="0">
                          <a:effectLst/>
                        </a:rPr>
                        <a:t> to the bones in their arms.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dirty="0">
                          <a:effectLst/>
                        </a:rPr>
                        <a:t>It is not clear if 6300 is a ‘significant’ number – it would be more helpful </a:t>
                      </a:r>
                      <a:r>
                        <a:rPr lang="en-GB" sz="1800" dirty="0" smtClean="0">
                          <a:effectLst/>
                        </a:rPr>
                        <a:t>given as </a:t>
                      </a:r>
                      <a:r>
                        <a:rPr lang="en-GB" sz="1800" dirty="0">
                          <a:effectLst/>
                        </a:rPr>
                        <a:t>a </a:t>
                      </a:r>
                      <a:r>
                        <a:rPr lang="en-GB" sz="1800" dirty="0" smtClean="0">
                          <a:effectLst/>
                        </a:rPr>
                        <a:t>percentage </a:t>
                      </a:r>
                      <a:r>
                        <a:rPr lang="en-GB" sz="1800" dirty="0">
                          <a:effectLst/>
                        </a:rPr>
                        <a:t>of children in this age </a:t>
                      </a:r>
                      <a:r>
                        <a:rPr lang="en-GB" sz="1800" dirty="0" smtClean="0">
                          <a:effectLst/>
                        </a:rPr>
                        <a:t>bracket.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3"/>
                  </a:ext>
                </a:extLst>
              </a:tr>
              <a:tr h="982889">
                <a:tc>
                  <a:txBody>
                    <a:bodyPr/>
                    <a:lstStyle/>
                    <a:p>
                      <a:pPr>
                        <a:lnSpc>
                          <a:spcPct val="107000"/>
                        </a:lnSpc>
                        <a:spcAft>
                          <a:spcPts val="0"/>
                        </a:spcAft>
                      </a:pPr>
                      <a:r>
                        <a:rPr lang="en-GB" sz="1800" b="0" dirty="0">
                          <a:effectLst/>
                        </a:rPr>
                        <a:t>Could it save health and social care costs?</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800" dirty="0" smtClean="0">
                          <a:effectLst/>
                        </a:rPr>
                        <a:t>If a</a:t>
                      </a:r>
                      <a:r>
                        <a:rPr lang="en-GB" sz="1800" baseline="0" dirty="0" smtClean="0">
                          <a:effectLst/>
                        </a:rPr>
                        <a:t> cast </a:t>
                      </a:r>
                      <a:r>
                        <a:rPr lang="en-GB" sz="1800" dirty="0" smtClean="0">
                          <a:effectLst/>
                        </a:rPr>
                        <a:t>is found to be more effective</a:t>
                      </a:r>
                      <a:r>
                        <a:rPr lang="en-GB" sz="1800" dirty="0" smtClean="0">
                          <a:effectLst/>
                          <a:latin typeface="Calibri" panose="020F0502020204030204" pitchFamily="34" charset="0"/>
                          <a:cs typeface="Times New Roman" panose="02020603050405020304" pitchFamily="18" charset="0"/>
                        </a:rPr>
                        <a:t>,</a:t>
                      </a:r>
                      <a:r>
                        <a:rPr lang="en-GB" sz="1800" baseline="0" dirty="0" smtClean="0">
                          <a:effectLst/>
                          <a:latin typeface="Calibri" panose="020F0502020204030204" pitchFamily="34" charset="0"/>
                          <a:cs typeface="Times New Roman" panose="02020603050405020304" pitchFamily="18" charset="0"/>
                        </a:rPr>
                        <a:t> it </a:t>
                      </a:r>
                      <a:r>
                        <a:rPr lang="en-GB" sz="1800" dirty="0" smtClean="0">
                          <a:effectLst/>
                        </a:rPr>
                        <a:t>is </a:t>
                      </a:r>
                      <a:r>
                        <a:rPr lang="en-GB" sz="1800" dirty="0">
                          <a:effectLst/>
                        </a:rPr>
                        <a:t>significantly cheaper than </a:t>
                      </a:r>
                      <a:r>
                        <a:rPr lang="en-GB" sz="1800" dirty="0" smtClean="0">
                          <a:effectLst/>
                        </a:rPr>
                        <a:t>surgery.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dirty="0">
                          <a:effectLst/>
                        </a:rPr>
                        <a:t>It would be helpful to know the total </a:t>
                      </a:r>
                      <a:r>
                        <a:rPr lang="en-GB" sz="1800" dirty="0" smtClean="0">
                          <a:effectLst/>
                        </a:rPr>
                        <a:t>current cost </a:t>
                      </a:r>
                      <a:r>
                        <a:rPr lang="en-GB" sz="1800" dirty="0">
                          <a:effectLst/>
                        </a:rPr>
                        <a:t>to the </a:t>
                      </a:r>
                      <a:r>
                        <a:rPr lang="en-GB" sz="1800" dirty="0" smtClean="0">
                          <a:effectLst/>
                        </a:rPr>
                        <a:t>NHS, </a:t>
                      </a:r>
                      <a:r>
                        <a:rPr lang="en-GB" sz="1800" dirty="0">
                          <a:effectLst/>
                        </a:rPr>
                        <a:t>and potential </a:t>
                      </a:r>
                      <a:r>
                        <a:rPr lang="en-GB" sz="1800" dirty="0" smtClean="0">
                          <a:effectLst/>
                        </a:rPr>
                        <a:t>savings.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4"/>
                  </a:ext>
                </a:extLst>
              </a:tr>
              <a:tr h="786312">
                <a:tc>
                  <a:txBody>
                    <a:bodyPr/>
                    <a:lstStyle/>
                    <a:p>
                      <a:pPr>
                        <a:lnSpc>
                          <a:spcPct val="107000"/>
                        </a:lnSpc>
                        <a:spcAft>
                          <a:spcPts val="0"/>
                        </a:spcAft>
                      </a:pPr>
                      <a:r>
                        <a:rPr lang="en-GB" sz="1800" b="0" dirty="0">
                          <a:effectLst/>
                        </a:rPr>
                        <a:t>Are the right outcomes being measured?</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dirty="0">
                          <a:effectLst/>
                        </a:rPr>
                        <a:t>Questionnaire </a:t>
                      </a:r>
                      <a:r>
                        <a:rPr lang="en-GB" sz="1800" dirty="0" smtClean="0">
                          <a:effectLst/>
                        </a:rPr>
                        <a:t>answers showed </a:t>
                      </a:r>
                      <a:r>
                        <a:rPr lang="en-GB" sz="1800" dirty="0">
                          <a:effectLst/>
                        </a:rPr>
                        <a:t>that full recovery was the most important factor for </a:t>
                      </a:r>
                      <a:r>
                        <a:rPr lang="en-GB" sz="1800" dirty="0" smtClean="0">
                          <a:effectLst/>
                        </a:rPr>
                        <a:t>families.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dirty="0">
                          <a:effectLst/>
                        </a:rPr>
                        <a:t>The focus on long-term outcomes does not consider the child’s quality of life during </a:t>
                      </a:r>
                      <a:r>
                        <a:rPr lang="en-GB" sz="1800" dirty="0" smtClean="0">
                          <a:effectLst/>
                        </a:rPr>
                        <a:t>treatment.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5"/>
                  </a:ext>
                </a:extLst>
              </a:tr>
            </a:tbl>
          </a:graphicData>
        </a:graphic>
      </p:graphicFrame>
      <p:sp>
        <p:nvSpPr>
          <p:cNvPr id="2" name="Title 1"/>
          <p:cNvSpPr>
            <a:spLocks noGrp="1"/>
          </p:cNvSpPr>
          <p:nvPr>
            <p:ph type="title"/>
          </p:nvPr>
        </p:nvSpPr>
        <p:spPr>
          <a:xfrm>
            <a:off x="203106" y="375735"/>
            <a:ext cx="10515600" cy="676656"/>
          </a:xfrm>
        </p:spPr>
        <p:txBody>
          <a:bodyPr/>
          <a:lstStyle/>
          <a:p>
            <a:r>
              <a:rPr lang="en-GB" sz="2400" b="1" dirty="0" smtClean="0">
                <a:latin typeface="+mn-lt"/>
              </a:rPr>
              <a:t>POP trial activity 1</a:t>
            </a:r>
            <a:r>
              <a:rPr lang="en-GB" sz="2400" dirty="0" smtClean="0">
                <a:latin typeface="+mn-lt"/>
              </a:rPr>
              <a:t>: Match the answer from the </a:t>
            </a:r>
            <a:r>
              <a:rPr lang="en-GB" sz="2400" u="sng" dirty="0" smtClean="0">
                <a:solidFill>
                  <a:schemeClr val="bg1">
                    <a:lumMod val="50000"/>
                  </a:schemeClr>
                </a:solidFill>
                <a:latin typeface="+mn-lt"/>
              </a:rPr>
              <a:t>POP trial</a:t>
            </a:r>
            <a:r>
              <a:rPr lang="en-GB" sz="2400" dirty="0" smtClean="0">
                <a:solidFill>
                  <a:schemeClr val="bg1">
                    <a:lumMod val="50000"/>
                  </a:schemeClr>
                </a:solidFill>
                <a:latin typeface="+mn-lt"/>
              </a:rPr>
              <a:t> </a:t>
            </a:r>
            <a:r>
              <a:rPr lang="en-GB" sz="2400" dirty="0" smtClean="0">
                <a:latin typeface="+mn-lt"/>
              </a:rPr>
              <a:t>to the question.  Then select the corresponding concern raised by the public reviewers.</a:t>
            </a:r>
            <a:r>
              <a:rPr lang="en-GB" sz="2400" dirty="0"/>
              <a:t/>
            </a:r>
            <a:br>
              <a:rPr lang="en-GB" sz="2400" dirty="0"/>
            </a:br>
            <a:endParaRPr lang="en-GB" sz="2400" dirty="0"/>
          </a:p>
        </p:txBody>
      </p:sp>
    </p:spTree>
    <p:extLst>
      <p:ext uri="{BB962C8B-B14F-4D97-AF65-F5344CB8AC3E}">
        <p14:creationId xmlns:p14="http://schemas.microsoft.com/office/powerpoint/2010/main" val="2421939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Silhouette of woman in conversati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64011" y="1155700"/>
            <a:ext cx="3727990" cy="5702300"/>
          </a:xfrm>
          <a:prstGeom prst="rect">
            <a:avLst/>
          </a:prstGeom>
        </p:spPr>
      </p:pic>
      <p:sp>
        <p:nvSpPr>
          <p:cNvPr id="39937" name="Title 1"/>
          <p:cNvSpPr>
            <a:spLocks noGrp="1"/>
          </p:cNvSpPr>
          <p:nvPr>
            <p:ph type="title"/>
          </p:nvPr>
        </p:nvSpPr>
        <p:spPr>
          <a:xfrm>
            <a:off x="603641" y="2544652"/>
            <a:ext cx="8239172" cy="1886671"/>
          </a:xfrm>
        </p:spPr>
        <p:txBody>
          <a:bodyPr/>
          <a:lstStyle/>
          <a:p>
            <a:pPr eaLnBrk="1" hangingPunct="1"/>
            <a:r>
              <a:rPr lang="en-US" dirty="0" smtClean="0"/>
              <a:t>2. Is there a separate, easy-to-read plain English summary?</a:t>
            </a:r>
            <a:endParaRPr lang="en-GB" dirty="0"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title="Plain English word cloud"/>
          <p:cNvPicPr>
            <a:picLocks noChangeAspect="1"/>
          </p:cNvPicPr>
          <p:nvPr/>
        </p:nvPicPr>
        <p:blipFill>
          <a:blip r:embed="rId3"/>
          <a:stretch>
            <a:fillRect/>
          </a:stretch>
        </p:blipFill>
        <p:spPr>
          <a:xfrm>
            <a:off x="5248956" y="1494744"/>
            <a:ext cx="6716925" cy="3773942"/>
          </a:xfrm>
          <a:prstGeom prst="rect">
            <a:avLst/>
          </a:prstGeom>
        </p:spPr>
      </p:pic>
      <p:sp>
        <p:nvSpPr>
          <p:cNvPr id="39938" name="Content Placeholder 2"/>
          <p:cNvSpPr>
            <a:spLocks noGrp="1"/>
          </p:cNvSpPr>
          <p:nvPr>
            <p:ph idx="1"/>
          </p:nvPr>
        </p:nvSpPr>
        <p:spPr>
          <a:xfrm>
            <a:off x="500743" y="1648568"/>
            <a:ext cx="5229225" cy="3794289"/>
          </a:xfrm>
        </p:spPr>
        <p:txBody>
          <a:bodyPr/>
          <a:lstStyle/>
          <a:p>
            <a:pPr marL="0" indent="0" eaLnBrk="1" hangingPunct="1">
              <a:lnSpc>
                <a:spcPct val="70000"/>
              </a:lnSpc>
              <a:buFont typeface="Arial" charset="0"/>
              <a:buNone/>
            </a:pPr>
            <a:r>
              <a:rPr lang="en-US" sz="2400" dirty="0" smtClean="0"/>
              <a:t>“It is a clear, easy-to-read summary that is as jargon-free as possible. It provides an overview of the whole research study, that readers can understand the </a:t>
            </a:r>
            <a:r>
              <a:rPr lang="en-US" sz="2400" b="1" dirty="0" smtClean="0">
                <a:solidFill>
                  <a:srgbClr val="FF0000"/>
                </a:solidFill>
              </a:rPr>
              <a:t>first time </a:t>
            </a:r>
            <a:r>
              <a:rPr lang="en-US" sz="2400" dirty="0" smtClean="0"/>
              <a:t>they read it.”</a:t>
            </a:r>
          </a:p>
          <a:p>
            <a:pPr marL="0" indent="0" eaLnBrk="1" hangingPunct="1">
              <a:lnSpc>
                <a:spcPct val="70000"/>
              </a:lnSpc>
              <a:buFont typeface="Arial" charset="0"/>
              <a:buNone/>
            </a:pPr>
            <a:r>
              <a:rPr lang="en-US" sz="2400" dirty="0" smtClean="0"/>
              <a:t>INVOLVE Jargon Buster</a:t>
            </a:r>
          </a:p>
          <a:p>
            <a:pPr marL="0" indent="0" eaLnBrk="1" hangingPunct="1">
              <a:lnSpc>
                <a:spcPct val="70000"/>
              </a:lnSpc>
              <a:buFont typeface="Arial" charset="0"/>
              <a:buNone/>
            </a:pPr>
            <a:endParaRPr lang="en-US" sz="2400" dirty="0" smtClean="0"/>
          </a:p>
          <a:p>
            <a:pPr marL="0" indent="0" eaLnBrk="1" hangingPunct="1">
              <a:lnSpc>
                <a:spcPct val="70000"/>
              </a:lnSpc>
              <a:buFont typeface="Arial" charset="0"/>
              <a:buNone/>
            </a:pPr>
            <a:r>
              <a:rPr lang="en-US" sz="2400" dirty="0" smtClean="0"/>
              <a:t>As well as being part of an overall plan, the PES needs to stand alone as a useful overview of a study.</a:t>
            </a:r>
          </a:p>
          <a:p>
            <a:pPr marL="0" indent="0" eaLnBrk="1" hangingPunct="1">
              <a:lnSpc>
                <a:spcPct val="70000"/>
              </a:lnSpc>
              <a:buFont typeface="Arial" charset="0"/>
              <a:buNone/>
            </a:pPr>
            <a:endParaRPr lang="en-US" sz="1400" dirty="0" smtClean="0"/>
          </a:p>
          <a:p>
            <a:pPr marL="0" indent="0" eaLnBrk="1" hangingPunct="1">
              <a:lnSpc>
                <a:spcPct val="70000"/>
              </a:lnSpc>
              <a:buFont typeface="Arial" charset="0"/>
              <a:buNone/>
            </a:pPr>
            <a:endParaRPr lang="en-US" sz="2600" dirty="0" smtClean="0"/>
          </a:p>
          <a:p>
            <a:pPr marL="0" indent="0" eaLnBrk="1" hangingPunct="1">
              <a:lnSpc>
                <a:spcPct val="70000"/>
              </a:lnSpc>
            </a:pPr>
            <a:endParaRPr lang="en-US" sz="2600" dirty="0" smtClean="0"/>
          </a:p>
          <a:p>
            <a:pPr marL="0" indent="0" eaLnBrk="1" hangingPunct="1">
              <a:lnSpc>
                <a:spcPct val="70000"/>
              </a:lnSpc>
            </a:pPr>
            <a:endParaRPr lang="en-GB" sz="2600" dirty="0" smtClean="0"/>
          </a:p>
        </p:txBody>
      </p:sp>
      <p:sp>
        <p:nvSpPr>
          <p:cNvPr id="4" name="Title 1"/>
          <p:cNvSpPr>
            <a:spLocks noGrp="1"/>
          </p:cNvSpPr>
          <p:nvPr>
            <p:ph type="title"/>
          </p:nvPr>
        </p:nvSpPr>
        <p:spPr>
          <a:xfrm>
            <a:off x="630382" y="121080"/>
            <a:ext cx="10587745" cy="1435021"/>
          </a:xfrm>
        </p:spPr>
        <p:txBody>
          <a:bodyPr/>
          <a:lstStyle/>
          <a:p>
            <a:pPr eaLnBrk="1" hangingPunct="1"/>
            <a:r>
              <a:rPr lang="en-GB" dirty="0" smtClean="0"/>
              <a:t>Definition of a plain English summary (PES):</a:t>
            </a:r>
          </a:p>
        </p:txBody>
      </p:sp>
    </p:spTree>
    <p:extLst>
      <p:ext uri="{BB962C8B-B14F-4D97-AF65-F5344CB8AC3E}">
        <p14:creationId xmlns:p14="http://schemas.microsoft.com/office/powerpoint/2010/main" val="26768857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title="Image of typed documen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00112" y="2016018"/>
            <a:ext cx="6540246" cy="4331852"/>
          </a:xfrm>
          <a:prstGeom prst="rect">
            <a:avLst/>
          </a:prstGeom>
        </p:spPr>
      </p:pic>
      <p:grpSp>
        <p:nvGrpSpPr>
          <p:cNvPr id="37" name="Group 36" title="Bullet point"/>
          <p:cNvGrpSpPr/>
          <p:nvPr/>
        </p:nvGrpSpPr>
        <p:grpSpPr>
          <a:xfrm>
            <a:off x="4310743" y="5506842"/>
            <a:ext cx="4745919" cy="724391"/>
            <a:chOff x="4310743" y="5506842"/>
            <a:chExt cx="4745919" cy="724391"/>
          </a:xfrm>
        </p:grpSpPr>
        <p:cxnSp>
          <p:nvCxnSpPr>
            <p:cNvPr id="34" name="Straight Connector 33"/>
            <p:cNvCxnSpPr/>
            <p:nvPr/>
          </p:nvCxnSpPr>
          <p:spPr>
            <a:xfrm>
              <a:off x="4310743" y="5506842"/>
              <a:ext cx="4600641" cy="584763"/>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35" name="Oval 34"/>
            <p:cNvSpPr/>
            <p:nvPr/>
          </p:nvSpPr>
          <p:spPr>
            <a:xfrm rot="20694504" flipH="1">
              <a:off x="8823789" y="5987011"/>
              <a:ext cx="232873" cy="244222"/>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7" name="TextBox 56"/>
          <p:cNvSpPr txBox="1"/>
          <p:nvPr/>
        </p:nvSpPr>
        <p:spPr>
          <a:xfrm>
            <a:off x="1706945" y="5131594"/>
            <a:ext cx="2854169" cy="750496"/>
          </a:xfrm>
          <a:prstGeom prst="rect">
            <a:avLst/>
          </a:prstGeom>
          <a:solidFill>
            <a:schemeClr val="bg1"/>
          </a:solidFill>
          <a:ln>
            <a:noFill/>
          </a:ln>
        </p:spPr>
        <p:txBody>
          <a:bodyPr wrap="square" rIns="144000" rtlCol="0" anchor="ctr" anchorCtr="0">
            <a:noAutofit/>
          </a:bodyPr>
          <a:lstStyle/>
          <a:p>
            <a:pPr algn="r"/>
            <a:r>
              <a:rPr lang="en-GB" sz="2400" dirty="0" smtClean="0">
                <a:latin typeface="+mn-lt"/>
              </a:rPr>
              <a:t>Ready for future use</a:t>
            </a:r>
            <a:endParaRPr lang="en-GB" sz="2400" dirty="0">
              <a:latin typeface="+mn-lt"/>
            </a:endParaRPr>
          </a:p>
        </p:txBody>
      </p:sp>
      <p:grpSp>
        <p:nvGrpSpPr>
          <p:cNvPr id="40" name="Group 39" title="Bullet point"/>
          <p:cNvGrpSpPr/>
          <p:nvPr/>
        </p:nvGrpSpPr>
        <p:grpSpPr>
          <a:xfrm>
            <a:off x="3379487" y="4669456"/>
            <a:ext cx="4745919" cy="724391"/>
            <a:chOff x="4310743" y="5506842"/>
            <a:chExt cx="4745919" cy="724391"/>
          </a:xfrm>
        </p:grpSpPr>
        <p:cxnSp>
          <p:nvCxnSpPr>
            <p:cNvPr id="41" name="Straight Connector 40"/>
            <p:cNvCxnSpPr/>
            <p:nvPr/>
          </p:nvCxnSpPr>
          <p:spPr>
            <a:xfrm>
              <a:off x="4310743" y="5506842"/>
              <a:ext cx="4600641" cy="584763"/>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rot="20694504" flipH="1">
              <a:off x="8823789" y="5987011"/>
              <a:ext cx="232873" cy="244222"/>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6" name="TextBox 55"/>
          <p:cNvSpPr txBox="1"/>
          <p:nvPr/>
        </p:nvSpPr>
        <p:spPr>
          <a:xfrm>
            <a:off x="1215328" y="4323849"/>
            <a:ext cx="2446393" cy="750496"/>
          </a:xfrm>
          <a:prstGeom prst="rect">
            <a:avLst/>
          </a:prstGeom>
          <a:solidFill>
            <a:schemeClr val="bg1"/>
          </a:solidFill>
          <a:ln>
            <a:noFill/>
          </a:ln>
        </p:spPr>
        <p:txBody>
          <a:bodyPr wrap="square" rIns="144000" rtlCol="0" anchor="ctr" anchorCtr="0">
            <a:noAutofit/>
          </a:bodyPr>
          <a:lstStyle/>
          <a:p>
            <a:pPr algn="r"/>
            <a:r>
              <a:rPr lang="en-GB" sz="2400" dirty="0" smtClean="0">
                <a:latin typeface="+mn-lt"/>
              </a:rPr>
              <a:t>Use of language</a:t>
            </a:r>
            <a:endParaRPr lang="en-GB" sz="2400" dirty="0">
              <a:latin typeface="+mn-lt"/>
            </a:endParaRPr>
          </a:p>
        </p:txBody>
      </p:sp>
      <p:grpSp>
        <p:nvGrpSpPr>
          <p:cNvPr id="43" name="Group 42" title="Bullet point"/>
          <p:cNvGrpSpPr/>
          <p:nvPr/>
        </p:nvGrpSpPr>
        <p:grpSpPr>
          <a:xfrm>
            <a:off x="2438525" y="3827092"/>
            <a:ext cx="4745919" cy="724391"/>
            <a:chOff x="4310743" y="5506842"/>
            <a:chExt cx="4745919" cy="724391"/>
          </a:xfrm>
        </p:grpSpPr>
        <p:cxnSp>
          <p:nvCxnSpPr>
            <p:cNvPr id="44" name="Straight Connector 43"/>
            <p:cNvCxnSpPr/>
            <p:nvPr/>
          </p:nvCxnSpPr>
          <p:spPr>
            <a:xfrm>
              <a:off x="4310743" y="5506842"/>
              <a:ext cx="4600641" cy="584763"/>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45" name="Oval 44"/>
            <p:cNvSpPr/>
            <p:nvPr/>
          </p:nvSpPr>
          <p:spPr>
            <a:xfrm rot="20694504" flipH="1">
              <a:off x="8823789" y="5987011"/>
              <a:ext cx="232873" cy="244222"/>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5" name="TextBox 54"/>
          <p:cNvSpPr txBox="1"/>
          <p:nvPr/>
        </p:nvSpPr>
        <p:spPr>
          <a:xfrm>
            <a:off x="757344" y="3531284"/>
            <a:ext cx="2046284" cy="750496"/>
          </a:xfrm>
          <a:prstGeom prst="rect">
            <a:avLst/>
          </a:prstGeom>
          <a:solidFill>
            <a:schemeClr val="bg1"/>
          </a:solidFill>
          <a:ln>
            <a:noFill/>
          </a:ln>
        </p:spPr>
        <p:txBody>
          <a:bodyPr wrap="square" rIns="144000" rtlCol="0" anchor="ctr" anchorCtr="0">
            <a:noAutofit/>
          </a:bodyPr>
          <a:lstStyle/>
          <a:p>
            <a:pPr algn="r"/>
            <a:r>
              <a:rPr lang="en-GB" sz="2400" dirty="0" smtClean="0">
                <a:latin typeface="+mn-lt"/>
              </a:rPr>
              <a:t>Readability</a:t>
            </a:r>
            <a:endParaRPr lang="en-GB" sz="2400" dirty="0">
              <a:latin typeface="+mn-lt"/>
            </a:endParaRPr>
          </a:p>
        </p:txBody>
      </p:sp>
      <p:grpSp>
        <p:nvGrpSpPr>
          <p:cNvPr id="46" name="Group 45" title="Bullet point"/>
          <p:cNvGrpSpPr/>
          <p:nvPr/>
        </p:nvGrpSpPr>
        <p:grpSpPr>
          <a:xfrm>
            <a:off x="1591305" y="3058687"/>
            <a:ext cx="4745919" cy="724391"/>
            <a:chOff x="4310743" y="5506842"/>
            <a:chExt cx="4745919" cy="724391"/>
          </a:xfrm>
        </p:grpSpPr>
        <p:cxnSp>
          <p:nvCxnSpPr>
            <p:cNvPr id="47" name="Straight Connector 46"/>
            <p:cNvCxnSpPr/>
            <p:nvPr/>
          </p:nvCxnSpPr>
          <p:spPr>
            <a:xfrm>
              <a:off x="4310743" y="5506842"/>
              <a:ext cx="4600641" cy="584763"/>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48" name="Oval 47"/>
            <p:cNvSpPr/>
            <p:nvPr/>
          </p:nvSpPr>
          <p:spPr>
            <a:xfrm rot="20694504" flipH="1">
              <a:off x="8823789" y="5987011"/>
              <a:ext cx="232873" cy="244222"/>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4" name="TextBox 53"/>
          <p:cNvSpPr txBox="1"/>
          <p:nvPr/>
        </p:nvSpPr>
        <p:spPr>
          <a:xfrm>
            <a:off x="436417" y="2762255"/>
            <a:ext cx="1517074" cy="750496"/>
          </a:xfrm>
          <a:prstGeom prst="rect">
            <a:avLst/>
          </a:prstGeom>
          <a:solidFill>
            <a:schemeClr val="bg1"/>
          </a:solidFill>
          <a:ln>
            <a:noFill/>
          </a:ln>
        </p:spPr>
        <p:txBody>
          <a:bodyPr wrap="square" rIns="144000" rtlCol="0" anchor="ctr" anchorCtr="0">
            <a:noAutofit/>
          </a:bodyPr>
          <a:lstStyle/>
          <a:p>
            <a:pPr algn="r"/>
            <a:r>
              <a:rPr lang="en-GB" sz="2400" dirty="0" smtClean="0">
                <a:latin typeface="+mn-lt"/>
              </a:rPr>
              <a:t>Format</a:t>
            </a:r>
            <a:endParaRPr lang="en-GB" sz="2400" dirty="0">
              <a:latin typeface="+mn-lt"/>
            </a:endParaRPr>
          </a:p>
        </p:txBody>
      </p:sp>
      <p:grpSp>
        <p:nvGrpSpPr>
          <p:cNvPr id="49" name="Group 48" title="Bullet point"/>
          <p:cNvGrpSpPr/>
          <p:nvPr/>
        </p:nvGrpSpPr>
        <p:grpSpPr>
          <a:xfrm>
            <a:off x="795770" y="2239967"/>
            <a:ext cx="4745919" cy="724391"/>
            <a:chOff x="4310743" y="5506842"/>
            <a:chExt cx="4745919" cy="724391"/>
          </a:xfrm>
        </p:grpSpPr>
        <p:cxnSp>
          <p:nvCxnSpPr>
            <p:cNvPr id="50" name="Straight Connector 49"/>
            <p:cNvCxnSpPr/>
            <p:nvPr/>
          </p:nvCxnSpPr>
          <p:spPr>
            <a:xfrm>
              <a:off x="4310743" y="5506842"/>
              <a:ext cx="4600641" cy="584763"/>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51" name="Oval 50"/>
            <p:cNvSpPr/>
            <p:nvPr/>
          </p:nvSpPr>
          <p:spPr>
            <a:xfrm rot="20694504" flipH="1">
              <a:off x="8823789" y="5987011"/>
              <a:ext cx="232873" cy="244222"/>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8" name="TextBox 37"/>
          <p:cNvSpPr txBox="1"/>
          <p:nvPr/>
        </p:nvSpPr>
        <p:spPr>
          <a:xfrm>
            <a:off x="75156" y="2002062"/>
            <a:ext cx="1510712" cy="750496"/>
          </a:xfrm>
          <a:prstGeom prst="rect">
            <a:avLst/>
          </a:prstGeom>
          <a:solidFill>
            <a:schemeClr val="bg1"/>
          </a:solidFill>
          <a:ln>
            <a:noFill/>
          </a:ln>
        </p:spPr>
        <p:txBody>
          <a:bodyPr wrap="square" rIns="144000" rtlCol="0" anchor="ctr" anchorCtr="0">
            <a:noAutofit/>
          </a:bodyPr>
          <a:lstStyle/>
          <a:p>
            <a:pPr algn="r"/>
            <a:r>
              <a:rPr lang="en-GB" sz="2400" dirty="0" smtClean="0">
                <a:latin typeface="+mn-lt"/>
              </a:rPr>
              <a:t>Content</a:t>
            </a:r>
            <a:endParaRPr lang="en-GB" sz="2400" dirty="0">
              <a:latin typeface="+mn-lt"/>
            </a:endParaRPr>
          </a:p>
        </p:txBody>
      </p:sp>
      <p:sp>
        <p:nvSpPr>
          <p:cNvPr id="24" name="Title 1"/>
          <p:cNvSpPr>
            <a:spLocks noGrp="1"/>
          </p:cNvSpPr>
          <p:nvPr>
            <p:ph type="title"/>
          </p:nvPr>
        </p:nvSpPr>
        <p:spPr>
          <a:xfrm>
            <a:off x="300310" y="72098"/>
            <a:ext cx="11058828" cy="1886671"/>
          </a:xfrm>
        </p:spPr>
        <p:txBody>
          <a:bodyPr/>
          <a:lstStyle/>
          <a:p>
            <a:pPr eaLnBrk="1" hangingPunct="1"/>
            <a:r>
              <a:rPr lang="en-US" sz="4000" dirty="0" smtClean="0"/>
              <a:t>2. Is there a separate, easy-to-read plain English summary?</a:t>
            </a:r>
            <a:endParaRPr lang="en-GB" sz="4000" dirty="0" smtClean="0"/>
          </a:p>
        </p:txBody>
      </p:sp>
    </p:spTree>
    <p:extLst>
      <p:ext uri="{BB962C8B-B14F-4D97-AF65-F5344CB8AC3E}">
        <p14:creationId xmlns:p14="http://schemas.microsoft.com/office/powerpoint/2010/main" val="42728399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Content Placeholder 2"/>
          <p:cNvSpPr>
            <a:spLocks noGrp="1"/>
          </p:cNvSpPr>
          <p:nvPr>
            <p:ph idx="1"/>
          </p:nvPr>
        </p:nvSpPr>
        <p:spPr>
          <a:xfrm>
            <a:off x="627184" y="1987062"/>
            <a:ext cx="10515600" cy="4225071"/>
          </a:xfrm>
        </p:spPr>
        <p:txBody>
          <a:bodyPr/>
          <a:lstStyle/>
          <a:p>
            <a:pPr marL="0" indent="0" eaLnBrk="1" hangingPunct="1">
              <a:lnSpc>
                <a:spcPct val="70000"/>
              </a:lnSpc>
              <a:buFont typeface="Arial" charset="0"/>
              <a:buNone/>
            </a:pPr>
            <a:r>
              <a:rPr lang="en-US" b="1" dirty="0" smtClean="0"/>
              <a:t>2.1 Content</a:t>
            </a:r>
          </a:p>
          <a:p>
            <a:pPr marL="0" indent="0" eaLnBrk="1" hangingPunct="1">
              <a:lnSpc>
                <a:spcPct val="70000"/>
              </a:lnSpc>
              <a:buFont typeface="Arial" charset="0"/>
              <a:buNone/>
            </a:pPr>
            <a:r>
              <a:rPr lang="en-US" sz="2400" dirty="0" smtClean="0"/>
              <a:t>Does the PES include the relevant content recommended by us (NIHR)? It should include:</a:t>
            </a:r>
          </a:p>
          <a:p>
            <a:pPr eaLnBrk="1" hangingPunct="1">
              <a:lnSpc>
                <a:spcPct val="70000"/>
              </a:lnSpc>
            </a:pPr>
            <a:r>
              <a:rPr lang="en-US" sz="2400" dirty="0" smtClean="0"/>
              <a:t>aims and background to provide clear reasons for the research</a:t>
            </a:r>
          </a:p>
          <a:p>
            <a:pPr eaLnBrk="1" hangingPunct="1">
              <a:lnSpc>
                <a:spcPct val="70000"/>
              </a:lnSpc>
            </a:pPr>
            <a:r>
              <a:rPr lang="en-US" sz="2400" dirty="0"/>
              <a:t>t</a:t>
            </a:r>
            <a:r>
              <a:rPr lang="en-US" sz="2400" dirty="0" smtClean="0"/>
              <a:t>he design and methods used</a:t>
            </a:r>
          </a:p>
          <a:p>
            <a:pPr eaLnBrk="1" hangingPunct="1">
              <a:lnSpc>
                <a:spcPct val="70000"/>
              </a:lnSpc>
            </a:pPr>
            <a:r>
              <a:rPr lang="en-US" sz="2400" dirty="0"/>
              <a:t>t</a:t>
            </a:r>
            <a:r>
              <a:rPr lang="en-US" sz="2400" dirty="0" smtClean="0"/>
              <a:t>he proposed patient and public involvement, and</a:t>
            </a:r>
          </a:p>
          <a:p>
            <a:pPr eaLnBrk="1" hangingPunct="1">
              <a:lnSpc>
                <a:spcPct val="70000"/>
              </a:lnSpc>
            </a:pPr>
            <a:r>
              <a:rPr lang="en-US" sz="2400" dirty="0" smtClean="0"/>
              <a:t>plans for sharing the results (known as dissemination).</a:t>
            </a:r>
          </a:p>
          <a:p>
            <a:pPr marL="0" indent="0" eaLnBrk="1" hangingPunct="1">
              <a:lnSpc>
                <a:spcPct val="70000"/>
              </a:lnSpc>
              <a:buFont typeface="Arial" charset="0"/>
              <a:buNone/>
            </a:pPr>
            <a:endParaRPr lang="en-US" sz="2600" dirty="0" smtClean="0"/>
          </a:p>
          <a:p>
            <a:pPr marL="0" indent="0" eaLnBrk="1" hangingPunct="1">
              <a:lnSpc>
                <a:spcPct val="70000"/>
              </a:lnSpc>
            </a:pPr>
            <a:endParaRPr lang="en-US" sz="2600" dirty="0" smtClean="0"/>
          </a:p>
          <a:p>
            <a:pPr marL="0" indent="0" eaLnBrk="1" hangingPunct="1">
              <a:lnSpc>
                <a:spcPct val="70000"/>
              </a:lnSpc>
            </a:pPr>
            <a:endParaRPr lang="en-GB" sz="2600" dirty="0" smtClean="0"/>
          </a:p>
        </p:txBody>
      </p:sp>
      <p:sp>
        <p:nvSpPr>
          <p:cNvPr id="39937" name="Title 1"/>
          <p:cNvSpPr>
            <a:spLocks noGrp="1"/>
          </p:cNvSpPr>
          <p:nvPr>
            <p:ph type="title"/>
          </p:nvPr>
        </p:nvSpPr>
        <p:spPr>
          <a:xfrm>
            <a:off x="473075" y="365125"/>
            <a:ext cx="11461750" cy="1325563"/>
          </a:xfrm>
        </p:spPr>
        <p:txBody>
          <a:bodyPr/>
          <a:lstStyle/>
          <a:p>
            <a:pPr eaLnBrk="1" hangingPunct="1"/>
            <a:r>
              <a:rPr lang="en-US" dirty="0" smtClean="0"/>
              <a:t>2. Is there a separate, easy-to-read plain English summary?</a:t>
            </a:r>
            <a:endParaRPr lang="en-GB" dirty="0" smtClean="0"/>
          </a:p>
        </p:txBody>
      </p:sp>
    </p:spTree>
    <p:extLst>
      <p:ext uri="{BB962C8B-B14F-4D97-AF65-F5344CB8AC3E}">
        <p14:creationId xmlns:p14="http://schemas.microsoft.com/office/powerpoint/2010/main" val="23039928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748596"/>
          </a:xfrm>
        </p:spPr>
        <p:txBody>
          <a:bodyPr rtlCol="0">
            <a:normAutofit lnSpcReduction="10000"/>
          </a:bodyPr>
          <a:lstStyle/>
          <a:p>
            <a:pPr marL="0" indent="0" eaLnBrk="1" fontAlgn="auto" hangingPunct="1">
              <a:spcAft>
                <a:spcPts val="0"/>
              </a:spcAft>
              <a:buFont typeface="Arial" panose="020B0604020202020204" pitchFamily="34" charset="0"/>
              <a:buNone/>
              <a:defRPr/>
            </a:pPr>
            <a:r>
              <a:rPr lang="en-US" b="1" dirty="0" smtClean="0"/>
              <a:t>2.2 Format</a:t>
            </a:r>
          </a:p>
          <a:p>
            <a:pPr eaLnBrk="1" fontAlgn="auto" hangingPunct="1">
              <a:spcAft>
                <a:spcPts val="0"/>
              </a:spcAft>
              <a:defRPr/>
            </a:pPr>
            <a:r>
              <a:rPr lang="en-US" sz="2400" dirty="0" smtClean="0"/>
              <a:t>Is the format </a:t>
            </a:r>
            <a:r>
              <a:rPr lang="en-US" sz="2400" dirty="0"/>
              <a:t>and layout </a:t>
            </a:r>
            <a:r>
              <a:rPr lang="en-US" sz="2400" dirty="0" smtClean="0"/>
              <a:t>clear, </a:t>
            </a:r>
            <a:r>
              <a:rPr lang="en-US" sz="2400" dirty="0"/>
              <a:t>with </a:t>
            </a:r>
            <a:r>
              <a:rPr lang="en-US" sz="2400" dirty="0" smtClean="0"/>
              <a:t>effective use </a:t>
            </a:r>
            <a:r>
              <a:rPr lang="en-US" sz="2400" dirty="0"/>
              <a:t>of </a:t>
            </a:r>
            <a:r>
              <a:rPr lang="en-US" sz="2400" dirty="0" smtClean="0"/>
              <a:t>headings, bullet points </a:t>
            </a:r>
            <a:r>
              <a:rPr lang="en-US" sz="2400" dirty="0"/>
              <a:t>and white space?</a:t>
            </a:r>
          </a:p>
          <a:p>
            <a:pPr lvl="0" eaLnBrk="1" fontAlgn="auto" hangingPunct="1">
              <a:spcAft>
                <a:spcPts val="0"/>
              </a:spcAft>
              <a:defRPr/>
            </a:pPr>
            <a:r>
              <a:rPr lang="en-US" sz="2400" dirty="0">
                <a:solidFill>
                  <a:prstClr val="black"/>
                </a:solidFill>
              </a:rPr>
              <a:t>Suitable headings might </a:t>
            </a:r>
            <a:r>
              <a:rPr lang="en-US" sz="2400" dirty="0" smtClean="0">
                <a:solidFill>
                  <a:prstClr val="black"/>
                </a:solidFill>
              </a:rPr>
              <a:t>include </a:t>
            </a:r>
            <a:r>
              <a:rPr lang="en-US" sz="2400" dirty="0">
                <a:solidFill>
                  <a:prstClr val="black"/>
                </a:solidFill>
              </a:rPr>
              <a:t>The issue, Our aims and plans, Involving the public, Sharing our </a:t>
            </a:r>
            <a:r>
              <a:rPr lang="en-US" sz="2400" dirty="0" smtClean="0">
                <a:solidFill>
                  <a:prstClr val="black"/>
                </a:solidFill>
              </a:rPr>
              <a:t>findings, </a:t>
            </a:r>
            <a:r>
              <a:rPr lang="en-US" sz="2400" dirty="0">
                <a:solidFill>
                  <a:prstClr val="black"/>
                </a:solidFill>
              </a:rPr>
              <a:t>and </a:t>
            </a:r>
            <a:r>
              <a:rPr lang="en-US" sz="2400" dirty="0" smtClean="0">
                <a:solidFill>
                  <a:prstClr val="black"/>
                </a:solidFill>
              </a:rPr>
              <a:t>Impact</a:t>
            </a:r>
            <a:r>
              <a:rPr lang="en-US" sz="2400" dirty="0">
                <a:solidFill>
                  <a:prstClr val="black"/>
                </a:solidFill>
              </a:rPr>
              <a:t>.</a:t>
            </a:r>
          </a:p>
          <a:p>
            <a:pPr marL="0" indent="0" eaLnBrk="1" fontAlgn="auto" hangingPunct="1">
              <a:spcAft>
                <a:spcPts val="0"/>
              </a:spcAft>
              <a:buFont typeface="Arial" panose="020B0604020202020204" pitchFamily="34" charset="0"/>
              <a:buNone/>
              <a:defRPr/>
            </a:pPr>
            <a:endParaRPr lang="en-US" dirty="0" smtClean="0"/>
          </a:p>
          <a:p>
            <a:pPr marL="0" indent="0" eaLnBrk="1" fontAlgn="auto" hangingPunct="1">
              <a:spcAft>
                <a:spcPts val="0"/>
              </a:spcAft>
              <a:buFont typeface="Arial" panose="020B0604020202020204" pitchFamily="34" charset="0"/>
              <a:buNone/>
              <a:defRPr/>
            </a:pPr>
            <a:r>
              <a:rPr lang="en-US" b="1" dirty="0" smtClean="0"/>
              <a:t>2.3 Readability</a:t>
            </a:r>
          </a:p>
          <a:p>
            <a:pPr eaLnBrk="1" fontAlgn="auto" hangingPunct="1">
              <a:spcAft>
                <a:spcPts val="0"/>
              </a:spcAft>
              <a:buFont typeface="Arial" panose="020B0604020202020204" pitchFamily="34" charset="0"/>
              <a:buChar char="•"/>
              <a:defRPr/>
            </a:pPr>
            <a:r>
              <a:rPr lang="en-US" sz="2400" dirty="0" smtClean="0"/>
              <a:t>Are the sentences short? </a:t>
            </a:r>
          </a:p>
          <a:p>
            <a:pPr eaLnBrk="1" fontAlgn="auto" hangingPunct="1">
              <a:spcAft>
                <a:spcPts val="0"/>
              </a:spcAft>
              <a:buFont typeface="Arial" panose="020B0604020202020204" pitchFamily="34" charset="0"/>
              <a:buChar char="•"/>
              <a:defRPr/>
            </a:pPr>
            <a:r>
              <a:rPr lang="en-US" sz="2400" dirty="0" smtClean="0"/>
              <a:t>Does the structure flow and make sense? </a:t>
            </a:r>
          </a:p>
          <a:p>
            <a:pPr eaLnBrk="1" fontAlgn="auto" hangingPunct="1">
              <a:spcAft>
                <a:spcPts val="0"/>
              </a:spcAft>
              <a:buFont typeface="Arial" panose="020B0604020202020204" pitchFamily="34" charset="0"/>
              <a:buChar char="•"/>
              <a:defRPr/>
            </a:pPr>
            <a:r>
              <a:rPr lang="en-US" sz="2400" dirty="0" smtClean="0"/>
              <a:t>Is </a:t>
            </a:r>
            <a:r>
              <a:rPr lang="en-US" sz="2400" dirty="0"/>
              <a:t>the language used appropriate and clear? If not, where are the problems</a:t>
            </a:r>
            <a:r>
              <a:rPr lang="en-US" sz="2400" dirty="0" smtClean="0"/>
              <a:t>?</a:t>
            </a:r>
          </a:p>
          <a:p>
            <a:pPr eaLnBrk="1" fontAlgn="auto" hangingPunct="1">
              <a:spcAft>
                <a:spcPts val="0"/>
              </a:spcAft>
              <a:buFont typeface="Arial" panose="020B0604020202020204" pitchFamily="34" charset="0"/>
              <a:buChar char="•"/>
              <a:defRPr/>
            </a:pPr>
            <a:r>
              <a:rPr lang="en-US" sz="2400" dirty="0" smtClean="0"/>
              <a:t>Are abbreviations and technical words kept to a minimum?</a:t>
            </a:r>
            <a:endParaRPr lang="en-US" sz="2400" dirty="0"/>
          </a:p>
        </p:txBody>
      </p:sp>
      <p:sp>
        <p:nvSpPr>
          <p:cNvPr id="41985" name="Title 1"/>
          <p:cNvSpPr>
            <a:spLocks noGrp="1"/>
          </p:cNvSpPr>
          <p:nvPr>
            <p:ph type="title"/>
          </p:nvPr>
        </p:nvSpPr>
        <p:spPr/>
        <p:txBody>
          <a:bodyPr/>
          <a:lstStyle/>
          <a:p>
            <a:pPr eaLnBrk="1" hangingPunct="1"/>
            <a:r>
              <a:rPr lang="en-US" dirty="0" smtClean="0"/>
              <a:t>2. Is there a separate, easy-to-read plain English summary?</a:t>
            </a:r>
            <a:endParaRPr lang="en-GB" dirty="0"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Content Placeholder 2"/>
          <p:cNvSpPr>
            <a:spLocks noGrp="1"/>
          </p:cNvSpPr>
          <p:nvPr>
            <p:ph idx="1"/>
          </p:nvPr>
        </p:nvSpPr>
        <p:spPr/>
        <p:txBody>
          <a:bodyPr/>
          <a:lstStyle/>
          <a:p>
            <a:pPr marL="0" indent="0" eaLnBrk="1" hangingPunct="1">
              <a:lnSpc>
                <a:spcPct val="80000"/>
              </a:lnSpc>
              <a:buFont typeface="Arial" charset="0"/>
              <a:buNone/>
              <a:defRPr/>
            </a:pPr>
            <a:r>
              <a:rPr lang="en-US" b="1" dirty="0" smtClean="0"/>
              <a:t>2.4</a:t>
            </a:r>
            <a:r>
              <a:rPr lang="en-US" dirty="0" smtClean="0"/>
              <a:t> </a:t>
            </a:r>
            <a:r>
              <a:rPr lang="en-US" b="1" dirty="0" smtClean="0"/>
              <a:t>Use of language	</a:t>
            </a:r>
          </a:p>
          <a:p>
            <a:pPr eaLnBrk="1" hangingPunct="1">
              <a:lnSpc>
                <a:spcPct val="80000"/>
              </a:lnSpc>
              <a:defRPr/>
            </a:pPr>
            <a:r>
              <a:rPr lang="en-US" sz="2400" dirty="0" smtClean="0"/>
              <a:t>Is the PES free from jargon? </a:t>
            </a:r>
          </a:p>
          <a:p>
            <a:pPr eaLnBrk="1" hangingPunct="1">
              <a:lnSpc>
                <a:spcPct val="80000"/>
              </a:lnSpc>
              <a:defRPr/>
            </a:pPr>
            <a:r>
              <a:rPr lang="en-US" sz="2400" dirty="0" smtClean="0"/>
              <a:t>Are any scientific terms, abbreviations and jargon explained? If not, which terms need explanation?</a:t>
            </a:r>
          </a:p>
          <a:p>
            <a:pPr marL="0" indent="0" eaLnBrk="1" hangingPunct="1">
              <a:lnSpc>
                <a:spcPct val="80000"/>
              </a:lnSpc>
              <a:buFont typeface="Arial" charset="0"/>
              <a:buNone/>
              <a:defRPr/>
            </a:pPr>
            <a:endParaRPr lang="en-US" dirty="0" smtClean="0"/>
          </a:p>
          <a:p>
            <a:pPr marL="0" indent="0" eaLnBrk="1" hangingPunct="1">
              <a:lnSpc>
                <a:spcPct val="80000"/>
              </a:lnSpc>
              <a:buFont typeface="Arial" charset="0"/>
              <a:buNone/>
              <a:defRPr/>
            </a:pPr>
            <a:r>
              <a:rPr lang="en-US" b="1" dirty="0" smtClean="0"/>
              <a:t>2.5 Ready for future use - </a:t>
            </a:r>
            <a:r>
              <a:rPr lang="en-US" sz="2400" dirty="0" smtClean="0"/>
              <a:t>If this research is funded, the plain English summary will be published alone on a variety of websites. </a:t>
            </a:r>
          </a:p>
          <a:p>
            <a:pPr eaLnBrk="1" hangingPunct="1">
              <a:lnSpc>
                <a:spcPct val="80000"/>
              </a:lnSpc>
              <a:defRPr/>
            </a:pPr>
            <a:r>
              <a:rPr lang="en-US" sz="2400" dirty="0" smtClean="0"/>
              <a:t>Could this plain English summary be used on its own to describe the proposed research? If not, what further information is needed?</a:t>
            </a:r>
          </a:p>
          <a:p>
            <a:pPr marL="0" indent="0" eaLnBrk="1" hangingPunct="1">
              <a:lnSpc>
                <a:spcPct val="80000"/>
              </a:lnSpc>
              <a:buFont typeface="Arial" charset="0"/>
              <a:buNone/>
              <a:defRPr/>
            </a:pPr>
            <a:endParaRPr lang="en-GB" dirty="0" smtClean="0"/>
          </a:p>
        </p:txBody>
      </p:sp>
      <p:sp>
        <p:nvSpPr>
          <p:cNvPr id="44033" name="Title 1"/>
          <p:cNvSpPr>
            <a:spLocks noGrp="1"/>
          </p:cNvSpPr>
          <p:nvPr>
            <p:ph type="title"/>
          </p:nvPr>
        </p:nvSpPr>
        <p:spPr/>
        <p:txBody>
          <a:bodyPr/>
          <a:lstStyle/>
          <a:p>
            <a:pPr eaLnBrk="1" hangingPunct="1"/>
            <a:r>
              <a:rPr lang="en-US" dirty="0" smtClean="0"/>
              <a:t>2. Is there a separate, easy-to-read plain English summary?</a:t>
            </a:r>
            <a:endParaRPr lang="en-GB" dirty="0"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576388"/>
            <a:ext cx="10515600" cy="4351338"/>
          </a:xfrm>
        </p:spPr>
        <p:txBody>
          <a:bodyPr/>
          <a:lstStyle/>
          <a:p>
            <a:pPr marL="0" indent="0">
              <a:buNone/>
            </a:pPr>
            <a:r>
              <a:rPr lang="en-GB" dirty="0" smtClean="0"/>
              <a:t>Read through the plain English summary at the end of the POP trial.  </a:t>
            </a:r>
          </a:p>
          <a:p>
            <a:pPr marL="0" indent="0">
              <a:buNone/>
            </a:pPr>
            <a:endParaRPr lang="en-GB" dirty="0" smtClean="0"/>
          </a:p>
          <a:p>
            <a:pPr marL="0" indent="0">
              <a:buNone/>
            </a:pPr>
            <a:r>
              <a:rPr lang="en-GB" dirty="0" smtClean="0"/>
              <a:t>1) In your opinion, are the following statements true or false?</a:t>
            </a:r>
            <a:endParaRPr lang="en-GB" dirty="0"/>
          </a:p>
          <a:p>
            <a:pPr marL="0" indent="0">
              <a:buNone/>
            </a:pPr>
            <a:r>
              <a:rPr lang="en-GB" dirty="0" smtClean="0"/>
              <a:t>a) Content: The PES does not mention the PPI. </a:t>
            </a:r>
          </a:p>
          <a:p>
            <a:pPr marL="0" indent="0">
              <a:buNone/>
            </a:pPr>
            <a:r>
              <a:rPr lang="en-GB" dirty="0" smtClean="0"/>
              <a:t>b) Format: The PES is well-structured. </a:t>
            </a:r>
          </a:p>
          <a:p>
            <a:pPr marL="0" indent="0">
              <a:buNone/>
            </a:pPr>
            <a:r>
              <a:rPr lang="en-GB" dirty="0" smtClean="0"/>
              <a:t>c) Readability: The PES is written in an over-complicated style.</a:t>
            </a:r>
          </a:p>
          <a:p>
            <a:pPr marL="0" indent="0">
              <a:buNone/>
            </a:pPr>
            <a:endParaRPr lang="en-GB" dirty="0" smtClean="0"/>
          </a:p>
          <a:p>
            <a:pPr marL="0" indent="0">
              <a:buNone/>
            </a:pPr>
            <a:r>
              <a:rPr lang="en-GB" dirty="0" smtClean="0"/>
              <a:t>2) Use of language: ‘Prospective superiority trial’ is explained, but are there other terms used that might be considered jargon?  List any below. </a:t>
            </a:r>
            <a:endParaRPr lang="en-GB" dirty="0"/>
          </a:p>
          <a:p>
            <a:pPr marL="0" indent="0">
              <a:buNone/>
            </a:pPr>
            <a:endParaRPr lang="en-GB" dirty="0"/>
          </a:p>
        </p:txBody>
      </p:sp>
      <p:sp>
        <p:nvSpPr>
          <p:cNvPr id="2" name="Title 1"/>
          <p:cNvSpPr>
            <a:spLocks noGrp="1"/>
          </p:cNvSpPr>
          <p:nvPr>
            <p:ph type="title"/>
          </p:nvPr>
        </p:nvSpPr>
        <p:spPr/>
        <p:txBody>
          <a:bodyPr/>
          <a:lstStyle/>
          <a:p>
            <a:r>
              <a:rPr lang="en-GB" sz="2800" b="1" dirty="0" smtClean="0">
                <a:latin typeface="+mn-lt"/>
              </a:rPr>
              <a:t>POP trial activity 2</a:t>
            </a:r>
            <a:endParaRPr lang="en-GB" sz="2800" b="1" dirty="0">
              <a:latin typeface="+mn-lt"/>
            </a:endParaRPr>
          </a:p>
        </p:txBody>
      </p:sp>
    </p:spTree>
    <p:extLst>
      <p:ext uri="{BB962C8B-B14F-4D97-AF65-F5344CB8AC3E}">
        <p14:creationId xmlns:p14="http://schemas.microsoft.com/office/powerpoint/2010/main" val="11126488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576388"/>
            <a:ext cx="10515600" cy="4351338"/>
          </a:xfrm>
        </p:spPr>
        <p:txBody>
          <a:bodyPr/>
          <a:lstStyle/>
          <a:p>
            <a:pPr marL="0" indent="0">
              <a:buNone/>
            </a:pPr>
            <a:r>
              <a:rPr lang="en-GB" dirty="0" smtClean="0"/>
              <a:t>1a) False.  The involvement of Tom, his mum and other families and children is described, although reviewers felt that more explanation of the Family Study Advisory Board would be helpful.</a:t>
            </a:r>
          </a:p>
          <a:p>
            <a:pPr marL="0" indent="0">
              <a:buNone/>
            </a:pPr>
            <a:r>
              <a:rPr lang="en-GB" dirty="0" smtClean="0"/>
              <a:t>1b) True.  Reviewers appreciated the way headings had been used to break up sections.</a:t>
            </a:r>
          </a:p>
          <a:p>
            <a:pPr marL="0" indent="0">
              <a:buNone/>
            </a:pPr>
            <a:r>
              <a:rPr lang="en-GB" dirty="0" smtClean="0"/>
              <a:t>1c) False.  Reviewers felt it was clear and easy to read, with short sentences.</a:t>
            </a:r>
          </a:p>
          <a:p>
            <a:pPr marL="0" indent="0">
              <a:buNone/>
            </a:pPr>
            <a:r>
              <a:rPr lang="en-GB" dirty="0" smtClean="0"/>
              <a:t>2) Some terms reviewers highlighted were:</a:t>
            </a:r>
          </a:p>
          <a:p>
            <a:pPr marL="0" indent="0">
              <a:buNone/>
            </a:pPr>
            <a:r>
              <a:rPr lang="en-GB" dirty="0" smtClean="0"/>
              <a:t>A&amp;E	Analyse data	Restoring full function	</a:t>
            </a:r>
          </a:p>
          <a:p>
            <a:pPr marL="0" indent="0">
              <a:buNone/>
            </a:pPr>
            <a:r>
              <a:rPr lang="en-GB" dirty="0" smtClean="0"/>
              <a:t>HES	Randomly allocated	Service users</a:t>
            </a:r>
          </a:p>
          <a:p>
            <a:pPr marL="0" indent="0">
              <a:buNone/>
            </a:pPr>
            <a:endParaRPr lang="en-GB" dirty="0"/>
          </a:p>
          <a:p>
            <a:pPr marL="0" indent="0">
              <a:buNone/>
            </a:pPr>
            <a:endParaRPr lang="en-GB" dirty="0"/>
          </a:p>
        </p:txBody>
      </p:sp>
      <p:sp>
        <p:nvSpPr>
          <p:cNvPr id="2" name="Title 1"/>
          <p:cNvSpPr>
            <a:spLocks noGrp="1"/>
          </p:cNvSpPr>
          <p:nvPr>
            <p:ph type="title"/>
          </p:nvPr>
        </p:nvSpPr>
        <p:spPr/>
        <p:txBody>
          <a:bodyPr/>
          <a:lstStyle/>
          <a:p>
            <a:r>
              <a:rPr lang="en-GB" dirty="0" smtClean="0"/>
              <a:t>Suggested answers</a:t>
            </a:r>
            <a:endParaRPr lang="en-GB" dirty="0"/>
          </a:p>
        </p:txBody>
      </p:sp>
    </p:spTree>
    <p:extLst>
      <p:ext uri="{BB962C8B-B14F-4D97-AF65-F5344CB8AC3E}">
        <p14:creationId xmlns:p14="http://schemas.microsoft.com/office/powerpoint/2010/main" val="139051385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Silhouette of man in conversati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9250" y="1349881"/>
            <a:ext cx="4542150" cy="5508119"/>
          </a:xfrm>
          <a:prstGeom prst="rect">
            <a:avLst/>
          </a:prstGeom>
        </p:spPr>
      </p:pic>
      <p:sp>
        <p:nvSpPr>
          <p:cNvPr id="45057" name="Title 1"/>
          <p:cNvSpPr>
            <a:spLocks noGrp="1"/>
          </p:cNvSpPr>
          <p:nvPr>
            <p:ph type="title"/>
          </p:nvPr>
        </p:nvSpPr>
        <p:spPr>
          <a:xfrm>
            <a:off x="2926079" y="2320534"/>
            <a:ext cx="8652803" cy="963613"/>
          </a:xfrm>
        </p:spPr>
        <p:txBody>
          <a:bodyPr/>
          <a:lstStyle/>
          <a:p>
            <a:pPr eaLnBrk="1" hangingPunct="1">
              <a:defRPr/>
            </a:pPr>
            <a:r>
              <a:rPr lang="en-US" dirty="0" smtClean="0"/>
              <a:t>3. Is patient </a:t>
            </a:r>
            <a:r>
              <a:rPr lang="en-US" dirty="0"/>
              <a:t>and </a:t>
            </a:r>
            <a:r>
              <a:rPr lang="en-US" dirty="0" smtClean="0"/>
              <a:t>public </a:t>
            </a:r>
            <a:r>
              <a:rPr lang="en-US" dirty="0"/>
              <a:t>i</a:t>
            </a:r>
            <a:r>
              <a:rPr lang="en-US" dirty="0" smtClean="0"/>
              <a:t>nvolvement </a:t>
            </a:r>
            <a:r>
              <a:rPr lang="en-US" dirty="0"/>
              <a:t>(PPI)</a:t>
            </a:r>
            <a:r>
              <a:rPr lang="en-US" dirty="0" smtClean="0"/>
              <a:t> </a:t>
            </a:r>
            <a:r>
              <a:rPr lang="en-US" dirty="0"/>
              <a:t>planned at appropriate points in the research project life cycle? </a:t>
            </a:r>
            <a:endParaRPr lang="en-GB" dirty="0" smtClean="0"/>
          </a:p>
        </p:txBody>
      </p:sp>
    </p:spTree>
    <p:extLst>
      <p:ext uri="{BB962C8B-B14F-4D97-AF65-F5344CB8AC3E}">
        <p14:creationId xmlns:p14="http://schemas.microsoft.com/office/powerpoint/2010/main" val="23982877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741488"/>
            <a:ext cx="9725025" cy="4249737"/>
          </a:xfrm>
        </p:spPr>
        <p:txBody>
          <a:bodyPr/>
          <a:lstStyle/>
          <a:p>
            <a:pPr eaLnBrk="1" hangingPunct="1">
              <a:lnSpc>
                <a:spcPct val="70000"/>
              </a:lnSpc>
              <a:defRPr/>
            </a:pPr>
            <a:r>
              <a:rPr lang="en-US" dirty="0" smtClean="0"/>
              <a:t>This module </a:t>
            </a:r>
            <a:r>
              <a:rPr lang="en-US" dirty="0"/>
              <a:t>is aimed at helping </a:t>
            </a:r>
            <a:r>
              <a:rPr lang="en-US" dirty="0" smtClean="0"/>
              <a:t>people new to PPI </a:t>
            </a:r>
            <a:r>
              <a:rPr lang="en-US" dirty="0"/>
              <a:t>understand what to look </a:t>
            </a:r>
            <a:r>
              <a:rPr lang="en-US" dirty="0" smtClean="0"/>
              <a:t>for, </a:t>
            </a:r>
            <a:r>
              <a:rPr lang="en-US" dirty="0"/>
              <a:t>but also </a:t>
            </a:r>
            <a:r>
              <a:rPr lang="en-US" dirty="0" smtClean="0"/>
              <a:t>aims to </a:t>
            </a:r>
            <a:r>
              <a:rPr lang="en-US" dirty="0"/>
              <a:t>help those experienced at public reviewing (particularly funding </a:t>
            </a:r>
            <a:r>
              <a:rPr lang="en-US" dirty="0" smtClean="0"/>
              <a:t>committee </a:t>
            </a:r>
            <a:r>
              <a:rPr lang="en-US" dirty="0"/>
              <a:t>members) </a:t>
            </a:r>
            <a:r>
              <a:rPr lang="en-US" dirty="0" smtClean="0"/>
              <a:t>add to </a:t>
            </a:r>
            <a:r>
              <a:rPr lang="en-US" dirty="0"/>
              <a:t>their skills. </a:t>
            </a:r>
            <a:endParaRPr lang="en-US" dirty="0" smtClean="0"/>
          </a:p>
          <a:p>
            <a:pPr marL="0" indent="0" eaLnBrk="1" hangingPunct="1">
              <a:lnSpc>
                <a:spcPct val="70000"/>
              </a:lnSpc>
              <a:buNone/>
              <a:defRPr/>
            </a:pPr>
            <a:endParaRPr lang="en-US" dirty="0" smtClean="0"/>
          </a:p>
          <a:p>
            <a:pPr eaLnBrk="1" hangingPunct="1">
              <a:lnSpc>
                <a:spcPct val="70000"/>
              </a:lnSpc>
              <a:defRPr/>
            </a:pPr>
            <a:r>
              <a:rPr lang="en-US" dirty="0" smtClean="0"/>
              <a:t>If </a:t>
            </a:r>
            <a:r>
              <a:rPr lang="en-US" dirty="0"/>
              <a:t>you are completely new to PPI and public </a:t>
            </a:r>
            <a:r>
              <a:rPr lang="en-US" dirty="0" smtClean="0"/>
              <a:t>reviewing, </a:t>
            </a:r>
            <a:r>
              <a:rPr lang="en-US" dirty="0"/>
              <a:t>you may </a:t>
            </a:r>
            <a:r>
              <a:rPr lang="en-US" dirty="0" smtClean="0"/>
              <a:t>want </a:t>
            </a:r>
            <a:r>
              <a:rPr lang="en-US" dirty="0"/>
              <a:t>to just download the checklist </a:t>
            </a:r>
            <a:r>
              <a:rPr lang="en-US" dirty="0" smtClean="0"/>
              <a:t>in ‘Further resources’ at the end of this module </a:t>
            </a:r>
            <a:r>
              <a:rPr lang="en-US" dirty="0"/>
              <a:t>and </a:t>
            </a:r>
            <a:r>
              <a:rPr lang="en-US" dirty="0" smtClean="0"/>
              <a:t>dip </a:t>
            </a:r>
            <a:r>
              <a:rPr lang="en-US" dirty="0"/>
              <a:t>into </a:t>
            </a:r>
            <a:r>
              <a:rPr lang="en-US" dirty="0" smtClean="0"/>
              <a:t>the </a:t>
            </a:r>
            <a:r>
              <a:rPr lang="en-US" dirty="0"/>
              <a:t>module as you gain experience</a:t>
            </a:r>
            <a:r>
              <a:rPr lang="en-US" dirty="0" smtClean="0"/>
              <a:t>.</a:t>
            </a:r>
          </a:p>
          <a:p>
            <a:pPr marL="0" indent="0" eaLnBrk="1" hangingPunct="1">
              <a:lnSpc>
                <a:spcPct val="70000"/>
              </a:lnSpc>
              <a:buFont typeface="Arial" charset="0"/>
              <a:buNone/>
              <a:defRPr/>
            </a:pPr>
            <a:endParaRPr lang="en-US" b="1" dirty="0">
              <a:solidFill>
                <a:srgbClr val="FF0000"/>
              </a:solidFill>
            </a:endParaRPr>
          </a:p>
        </p:txBody>
      </p:sp>
      <p:sp>
        <p:nvSpPr>
          <p:cNvPr id="18433" name="Title 1"/>
          <p:cNvSpPr>
            <a:spLocks noGrp="1"/>
          </p:cNvSpPr>
          <p:nvPr>
            <p:ph type="title"/>
          </p:nvPr>
        </p:nvSpPr>
        <p:spPr>
          <a:xfrm>
            <a:off x="838200" y="365125"/>
            <a:ext cx="10515600" cy="1011238"/>
          </a:xfrm>
        </p:spPr>
        <p:txBody>
          <a:bodyPr/>
          <a:lstStyle/>
          <a:p>
            <a:r>
              <a:rPr lang="en-GB" dirty="0" smtClean="0"/>
              <a:t>Using this module</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idx="1"/>
          </p:nvPr>
        </p:nvSpPr>
        <p:spPr>
          <a:xfrm>
            <a:off x="582613" y="2568388"/>
            <a:ext cx="11193462" cy="3580000"/>
          </a:xfrm>
        </p:spPr>
        <p:txBody>
          <a:bodyPr/>
          <a:lstStyle/>
          <a:p>
            <a:pPr eaLnBrk="1" hangingPunct="1">
              <a:lnSpc>
                <a:spcPct val="100000"/>
              </a:lnSpc>
            </a:pPr>
            <a:r>
              <a:rPr lang="en-GB" dirty="0" smtClean="0"/>
              <a:t>Are the proposed PPI plans appropriate and adequate? </a:t>
            </a:r>
          </a:p>
          <a:p>
            <a:pPr eaLnBrk="1" hangingPunct="1">
              <a:lnSpc>
                <a:spcPct val="100000"/>
              </a:lnSpc>
            </a:pPr>
            <a:r>
              <a:rPr lang="en-US" dirty="0" smtClean="0"/>
              <a:t>Can you identify particular strengths and weaknesses, and areas that could be improved? </a:t>
            </a:r>
          </a:p>
          <a:p>
            <a:pPr eaLnBrk="1" hangingPunct="1">
              <a:lnSpc>
                <a:spcPct val="100000"/>
              </a:lnSpc>
            </a:pPr>
            <a:r>
              <a:rPr lang="en-US" dirty="0" smtClean="0"/>
              <a:t>If there is no PPI in the research document, is there a good reason?</a:t>
            </a:r>
          </a:p>
          <a:p>
            <a:pPr eaLnBrk="1" hangingPunct="1">
              <a:lnSpc>
                <a:spcPct val="100000"/>
              </a:lnSpc>
            </a:pPr>
            <a:endParaRPr lang="en-GB" dirty="0" smtClean="0"/>
          </a:p>
        </p:txBody>
      </p:sp>
      <p:sp>
        <p:nvSpPr>
          <p:cNvPr id="45057" name="Title 1"/>
          <p:cNvSpPr>
            <a:spLocks noGrp="1"/>
          </p:cNvSpPr>
          <p:nvPr>
            <p:ph type="title"/>
          </p:nvPr>
        </p:nvSpPr>
        <p:spPr>
          <a:xfrm>
            <a:off x="457200" y="365125"/>
            <a:ext cx="10896600" cy="963613"/>
          </a:xfrm>
        </p:spPr>
        <p:txBody>
          <a:bodyPr/>
          <a:lstStyle/>
          <a:p>
            <a:pPr eaLnBrk="1" hangingPunct="1">
              <a:defRPr/>
            </a:pPr>
            <a:r>
              <a:rPr lang="en-US" sz="3600" dirty="0" smtClean="0">
                <a:latin typeface="+mn-lt"/>
              </a:rPr>
              <a:t>3. Is </a:t>
            </a:r>
            <a:r>
              <a:rPr lang="en-US" sz="3600" dirty="0"/>
              <a:t>p</a:t>
            </a:r>
            <a:r>
              <a:rPr lang="en-US" sz="3600" dirty="0" smtClean="0"/>
              <a:t>atient </a:t>
            </a:r>
            <a:r>
              <a:rPr lang="en-US" sz="3600" dirty="0"/>
              <a:t>and </a:t>
            </a:r>
            <a:r>
              <a:rPr lang="en-US" sz="3600" dirty="0" smtClean="0"/>
              <a:t>public </a:t>
            </a:r>
            <a:r>
              <a:rPr lang="en-US" sz="3600" dirty="0"/>
              <a:t>i</a:t>
            </a:r>
            <a:r>
              <a:rPr lang="en-US" sz="3600" dirty="0" smtClean="0"/>
              <a:t>nvolvement </a:t>
            </a:r>
            <a:r>
              <a:rPr lang="en-US" sz="3600" dirty="0"/>
              <a:t>(PPI)</a:t>
            </a:r>
            <a:r>
              <a:rPr lang="en-US" sz="3600" dirty="0" smtClean="0">
                <a:latin typeface="+mn-lt"/>
              </a:rPr>
              <a:t> </a:t>
            </a:r>
            <a:r>
              <a:rPr lang="en-US" sz="3600" dirty="0">
                <a:latin typeface="+mn-lt"/>
              </a:rPr>
              <a:t>planned at appropriate points in the research project life cycle? </a:t>
            </a:r>
            <a:endParaRPr lang="en-GB" sz="3600" dirty="0" smtClean="0">
              <a:latin typeface="+mn-lt"/>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353235"/>
            <a:ext cx="10515600" cy="3823728"/>
          </a:xfrm>
        </p:spPr>
        <p:txBody>
          <a:bodyPr/>
          <a:lstStyle/>
          <a:p>
            <a:r>
              <a:rPr lang="en-US" dirty="0"/>
              <a:t>We will now describe </a:t>
            </a:r>
            <a:r>
              <a:rPr lang="en-US" dirty="0" smtClean="0"/>
              <a:t>how members </a:t>
            </a:r>
            <a:r>
              <a:rPr lang="en-US" dirty="0"/>
              <a:t>of the public can be involved in the research project life cycle. </a:t>
            </a:r>
            <a:r>
              <a:rPr lang="en-US" dirty="0" smtClean="0"/>
              <a:t>Whether the </a:t>
            </a:r>
            <a:r>
              <a:rPr lang="en-US" dirty="0"/>
              <a:t>PPI plans </a:t>
            </a:r>
            <a:r>
              <a:rPr lang="en-US" dirty="0" smtClean="0"/>
              <a:t>are appropriate depends </a:t>
            </a:r>
            <a:r>
              <a:rPr lang="en-US" dirty="0"/>
              <a:t>on the </a:t>
            </a:r>
            <a:r>
              <a:rPr lang="en-US" dirty="0" smtClean="0"/>
              <a:t>topic being studied and its </a:t>
            </a:r>
            <a:r>
              <a:rPr lang="en-US" dirty="0"/>
              <a:t>design and size</a:t>
            </a:r>
            <a:r>
              <a:rPr lang="en-US" dirty="0" smtClean="0"/>
              <a:t>.</a:t>
            </a:r>
          </a:p>
          <a:p>
            <a:pPr marL="0" indent="0">
              <a:buNone/>
            </a:pPr>
            <a:endParaRPr lang="en-US" dirty="0"/>
          </a:p>
          <a:p>
            <a:r>
              <a:rPr lang="en-US" dirty="0"/>
              <a:t>As described in module 2, there </a:t>
            </a:r>
            <a:r>
              <a:rPr lang="en-US" dirty="0" smtClean="0"/>
              <a:t>is </a:t>
            </a:r>
            <a:r>
              <a:rPr lang="en-US" dirty="0"/>
              <a:t>a variety of ways the public can be involved throughout the research life cycle. The following slides help you assess the type and level of PPI.</a:t>
            </a:r>
          </a:p>
        </p:txBody>
      </p:sp>
      <p:sp>
        <p:nvSpPr>
          <p:cNvPr id="2" name="Title 1"/>
          <p:cNvSpPr>
            <a:spLocks noGrp="1"/>
          </p:cNvSpPr>
          <p:nvPr>
            <p:ph type="title"/>
          </p:nvPr>
        </p:nvSpPr>
        <p:spPr/>
        <p:txBody>
          <a:bodyPr/>
          <a:lstStyle/>
          <a:p>
            <a:r>
              <a:rPr lang="en-US" sz="3600" dirty="0">
                <a:latin typeface="+mn-lt"/>
              </a:rPr>
              <a:t>Is </a:t>
            </a:r>
            <a:r>
              <a:rPr lang="en-US" sz="3600" dirty="0" smtClean="0">
                <a:latin typeface="+mn-lt"/>
              </a:rPr>
              <a:t>patient </a:t>
            </a:r>
            <a:r>
              <a:rPr lang="en-US" sz="3600" dirty="0">
                <a:latin typeface="+mn-lt"/>
              </a:rPr>
              <a:t>and </a:t>
            </a:r>
            <a:r>
              <a:rPr lang="en-US" sz="3600" dirty="0" smtClean="0">
                <a:latin typeface="+mn-lt"/>
              </a:rPr>
              <a:t>public involvement </a:t>
            </a:r>
            <a:r>
              <a:rPr lang="en-US" sz="3600" dirty="0">
                <a:latin typeface="+mn-lt"/>
              </a:rPr>
              <a:t>(PPI) planned at appropriate points in the research project life cycle? </a:t>
            </a:r>
            <a:endParaRPr lang="en-GB" sz="3600" dirty="0">
              <a:latin typeface="+mn-lt"/>
            </a:endParaRPr>
          </a:p>
        </p:txBody>
      </p:sp>
    </p:spTree>
    <p:extLst>
      <p:ext uri="{BB962C8B-B14F-4D97-AF65-F5344CB8AC3E}">
        <p14:creationId xmlns:p14="http://schemas.microsoft.com/office/powerpoint/2010/main" val="32294994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Circular Arrow 31"/>
          <p:cNvSpPr/>
          <p:nvPr/>
        </p:nvSpPr>
        <p:spPr bwMode="auto">
          <a:xfrm rot="17285912">
            <a:off x="4614069" y="1464469"/>
            <a:ext cx="455612" cy="508000"/>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15" name="Oval 14"/>
          <p:cNvSpPr/>
          <p:nvPr/>
        </p:nvSpPr>
        <p:spPr bwMode="auto">
          <a:xfrm>
            <a:off x="2898775" y="1719263"/>
            <a:ext cx="1795462" cy="1130300"/>
          </a:xfrm>
          <a:prstGeom prst="ellipse">
            <a:avLst/>
          </a:prstGeom>
          <a:solidFill>
            <a:srgbClr val="0083BF"/>
          </a:solidFill>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GB" sz="1600" dirty="0"/>
              <a:t>Monitoring and evaluating studies</a:t>
            </a:r>
          </a:p>
        </p:txBody>
      </p:sp>
      <p:sp>
        <p:nvSpPr>
          <p:cNvPr id="41" name="Circular Arrow 31"/>
          <p:cNvSpPr/>
          <p:nvPr/>
        </p:nvSpPr>
        <p:spPr bwMode="auto">
          <a:xfrm rot="17357237">
            <a:off x="2141537" y="2143125"/>
            <a:ext cx="455613" cy="506413"/>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14" name="Oval 13"/>
          <p:cNvSpPr/>
          <p:nvPr/>
        </p:nvSpPr>
        <p:spPr bwMode="auto">
          <a:xfrm>
            <a:off x="704850" y="2644775"/>
            <a:ext cx="1795462" cy="1130300"/>
          </a:xfrm>
          <a:prstGeom prst="ellipse">
            <a:avLst/>
          </a:prstGeom>
          <a:solidFill>
            <a:srgbClr val="0083BF"/>
          </a:solidFill>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en-GB" sz="1600" dirty="0"/>
              <a:t>Putting research into practice</a:t>
            </a:r>
          </a:p>
        </p:txBody>
      </p:sp>
      <p:sp>
        <p:nvSpPr>
          <p:cNvPr id="40" name="Circular Arrow 31"/>
          <p:cNvSpPr/>
          <p:nvPr/>
        </p:nvSpPr>
        <p:spPr bwMode="auto">
          <a:xfrm rot="13140017">
            <a:off x="601662" y="3756025"/>
            <a:ext cx="485775" cy="485775"/>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13" name="Oval 12"/>
          <p:cNvSpPr/>
          <p:nvPr/>
        </p:nvSpPr>
        <p:spPr bwMode="auto">
          <a:xfrm>
            <a:off x="704850" y="4251325"/>
            <a:ext cx="1795462" cy="1130300"/>
          </a:xfrm>
          <a:prstGeom prst="ellipse">
            <a:avLst/>
          </a:prstGeom>
          <a:solidFill>
            <a:srgbClr val="0083BF"/>
          </a:solidFill>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en-GB" sz="1600" dirty="0"/>
              <a:t>Sharing research</a:t>
            </a:r>
          </a:p>
        </p:txBody>
      </p:sp>
      <p:sp>
        <p:nvSpPr>
          <p:cNvPr id="39" name="Circular Arrow 31"/>
          <p:cNvSpPr/>
          <p:nvPr/>
        </p:nvSpPr>
        <p:spPr bwMode="auto">
          <a:xfrm rot="10119273">
            <a:off x="2317750" y="5262563"/>
            <a:ext cx="485775" cy="485775"/>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12" name="Oval 11"/>
          <p:cNvSpPr/>
          <p:nvPr/>
        </p:nvSpPr>
        <p:spPr bwMode="auto">
          <a:xfrm>
            <a:off x="2898775" y="5141913"/>
            <a:ext cx="1795462" cy="1130300"/>
          </a:xfrm>
          <a:prstGeom prst="ellipse">
            <a:avLst/>
          </a:prstGeom>
          <a:solidFill>
            <a:srgbClr val="0083B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a:t>Carrying out the research</a:t>
            </a:r>
          </a:p>
        </p:txBody>
      </p:sp>
      <p:sp>
        <p:nvSpPr>
          <p:cNvPr id="38" name="Circular Arrow 31"/>
          <p:cNvSpPr/>
          <p:nvPr/>
        </p:nvSpPr>
        <p:spPr bwMode="auto">
          <a:xfrm rot="8667883">
            <a:off x="4619625" y="6024563"/>
            <a:ext cx="485775" cy="485775"/>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11" name="Oval 10"/>
          <p:cNvSpPr/>
          <p:nvPr/>
        </p:nvSpPr>
        <p:spPr bwMode="auto">
          <a:xfrm>
            <a:off x="5227637" y="5505450"/>
            <a:ext cx="1795463" cy="1130300"/>
          </a:xfrm>
          <a:prstGeom prst="ellipse">
            <a:avLst/>
          </a:prstGeom>
          <a:solidFill>
            <a:srgbClr val="0083B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a:t>Managing research</a:t>
            </a:r>
          </a:p>
        </p:txBody>
      </p:sp>
      <p:sp>
        <p:nvSpPr>
          <p:cNvPr id="37" name="Circular Arrow 31"/>
          <p:cNvSpPr/>
          <p:nvPr/>
        </p:nvSpPr>
        <p:spPr bwMode="auto">
          <a:xfrm rot="7273501">
            <a:off x="7165975" y="6029325"/>
            <a:ext cx="485775" cy="485775"/>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10" name="Oval 9"/>
          <p:cNvSpPr/>
          <p:nvPr/>
        </p:nvSpPr>
        <p:spPr bwMode="auto">
          <a:xfrm>
            <a:off x="7556500" y="5141913"/>
            <a:ext cx="1795462" cy="1130300"/>
          </a:xfrm>
          <a:prstGeom prst="ellipse">
            <a:avLst/>
          </a:prstGeom>
          <a:solidFill>
            <a:srgbClr val="0083B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a:t>Making funding decisions</a:t>
            </a:r>
          </a:p>
        </p:txBody>
      </p:sp>
      <p:sp>
        <p:nvSpPr>
          <p:cNvPr id="36" name="Circular Arrow 31"/>
          <p:cNvSpPr/>
          <p:nvPr/>
        </p:nvSpPr>
        <p:spPr bwMode="auto">
          <a:xfrm rot="6140619">
            <a:off x="9575007" y="5349081"/>
            <a:ext cx="487362" cy="485775"/>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9" name="Oval 8"/>
          <p:cNvSpPr/>
          <p:nvPr/>
        </p:nvSpPr>
        <p:spPr bwMode="auto">
          <a:xfrm>
            <a:off x="9710737" y="4251325"/>
            <a:ext cx="1795463" cy="1130300"/>
          </a:xfrm>
          <a:prstGeom prst="ellipse">
            <a:avLst/>
          </a:prstGeom>
          <a:solidFill>
            <a:srgbClr val="0083B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a:t>Reviewing funding applications</a:t>
            </a:r>
          </a:p>
        </p:txBody>
      </p:sp>
      <p:sp>
        <p:nvSpPr>
          <p:cNvPr id="35" name="Circular Arrow 31"/>
          <p:cNvSpPr/>
          <p:nvPr/>
        </p:nvSpPr>
        <p:spPr bwMode="auto">
          <a:xfrm rot="3066836">
            <a:off x="11103768" y="3785394"/>
            <a:ext cx="487363" cy="485775"/>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8" name="Oval 7"/>
          <p:cNvSpPr/>
          <p:nvPr/>
        </p:nvSpPr>
        <p:spPr bwMode="auto">
          <a:xfrm>
            <a:off x="9710737" y="2673350"/>
            <a:ext cx="1795463" cy="1131888"/>
          </a:xfrm>
          <a:prstGeom prst="ellipse">
            <a:avLst/>
          </a:prstGeom>
          <a:solidFill>
            <a:srgbClr val="0083B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a:t>Developing the funding grant proposal</a:t>
            </a:r>
          </a:p>
        </p:txBody>
      </p:sp>
      <p:sp>
        <p:nvSpPr>
          <p:cNvPr id="34" name="Circular Arrow 31"/>
          <p:cNvSpPr/>
          <p:nvPr/>
        </p:nvSpPr>
        <p:spPr bwMode="auto">
          <a:xfrm rot="20878044">
            <a:off x="9467850" y="2300288"/>
            <a:ext cx="485775" cy="485775"/>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7" name="Oval 6"/>
          <p:cNvSpPr/>
          <p:nvPr/>
        </p:nvSpPr>
        <p:spPr bwMode="auto">
          <a:xfrm>
            <a:off x="7556500" y="1700213"/>
            <a:ext cx="1795462" cy="1131887"/>
          </a:xfrm>
          <a:prstGeom prst="ellipse">
            <a:avLst/>
          </a:prstGeom>
          <a:solidFill>
            <a:srgbClr val="0083B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a:t>Designing research</a:t>
            </a:r>
          </a:p>
        </p:txBody>
      </p:sp>
      <p:sp>
        <p:nvSpPr>
          <p:cNvPr id="32" name="Circular Arrow 31"/>
          <p:cNvSpPr/>
          <p:nvPr/>
        </p:nvSpPr>
        <p:spPr bwMode="auto">
          <a:xfrm rot="19390550">
            <a:off x="7175500" y="1560513"/>
            <a:ext cx="485775" cy="487362"/>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5" name="Oval 4"/>
          <p:cNvSpPr/>
          <p:nvPr/>
        </p:nvSpPr>
        <p:spPr bwMode="auto">
          <a:xfrm>
            <a:off x="5227637" y="1304925"/>
            <a:ext cx="1795463" cy="1130300"/>
          </a:xfrm>
          <a:prstGeom prst="ellipse">
            <a:avLst/>
          </a:prstGeom>
          <a:solidFill>
            <a:srgbClr val="0083BF"/>
          </a:solidFill>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GB" sz="1600" dirty="0"/>
              <a:t>Identifying </a:t>
            </a:r>
          </a:p>
          <a:p>
            <a:pPr algn="ctr">
              <a:defRPr/>
            </a:pPr>
            <a:r>
              <a:rPr lang="en-GB" sz="1600" dirty="0"/>
              <a:t>and prioritising research topics</a:t>
            </a:r>
          </a:p>
        </p:txBody>
      </p:sp>
      <p:sp>
        <p:nvSpPr>
          <p:cNvPr id="2" name="TextBox 1"/>
          <p:cNvSpPr txBox="1"/>
          <p:nvPr/>
        </p:nvSpPr>
        <p:spPr>
          <a:xfrm>
            <a:off x="3512367" y="3743591"/>
            <a:ext cx="5148776" cy="1200329"/>
          </a:xfrm>
          <a:prstGeom prst="rect">
            <a:avLst/>
          </a:prstGeom>
          <a:noFill/>
        </p:spPr>
        <p:txBody>
          <a:bodyPr wrap="square" rtlCol="0">
            <a:spAutoFit/>
          </a:bodyPr>
          <a:lstStyle/>
          <a:p>
            <a:pPr algn="ctr"/>
            <a:r>
              <a:rPr lang="en-GB" sz="2400" dirty="0" smtClean="0">
                <a:latin typeface="Calibri" panose="020F0502020204030204" pitchFamily="34" charset="0"/>
              </a:rPr>
              <a:t>Click on the stages to explore what should be considered for PPI at each point in the research project life cycle.</a:t>
            </a:r>
            <a:endParaRPr lang="en-GB" sz="2400" dirty="0">
              <a:latin typeface="Calibri" panose="020F0502020204030204" pitchFamily="34" charset="0"/>
            </a:endParaRPr>
          </a:p>
        </p:txBody>
      </p:sp>
      <p:sp>
        <p:nvSpPr>
          <p:cNvPr id="48129" name="Rectangle 2"/>
          <p:cNvSpPr>
            <a:spLocks noChangeArrowheads="1"/>
          </p:cNvSpPr>
          <p:nvPr/>
        </p:nvSpPr>
        <p:spPr bwMode="auto">
          <a:xfrm>
            <a:off x="3331210" y="2925401"/>
            <a:ext cx="5511090" cy="1003606"/>
          </a:xfrm>
          <a:prstGeom prst="rect">
            <a:avLst/>
          </a:prstGeom>
          <a:noFill/>
          <a:ln w="9525">
            <a:noFill/>
            <a:miter lim="800000"/>
            <a:headEnd/>
            <a:tailEnd/>
          </a:ln>
        </p:spPr>
        <p:txBody>
          <a:bodyPr/>
          <a:lstStyle/>
          <a:p>
            <a:pPr algn="ctr"/>
            <a:r>
              <a:rPr lang="en-GB" sz="2400" dirty="0">
                <a:latin typeface="Calibri" panose="020F0502020204030204" pitchFamily="34" charset="0"/>
              </a:rPr>
              <a:t>There are various opportunities for PPI throughout the research project life cycle. </a:t>
            </a:r>
          </a:p>
        </p:txBody>
      </p:sp>
      <p:sp>
        <p:nvSpPr>
          <p:cNvPr id="26" name="Title 1"/>
          <p:cNvSpPr>
            <a:spLocks noGrp="1"/>
          </p:cNvSpPr>
          <p:nvPr>
            <p:ph type="title"/>
          </p:nvPr>
        </p:nvSpPr>
        <p:spPr>
          <a:xfrm>
            <a:off x="838200" y="365125"/>
            <a:ext cx="10515600" cy="1325563"/>
          </a:xfrm>
        </p:spPr>
        <p:txBody>
          <a:bodyPr/>
          <a:lstStyle/>
          <a:p>
            <a:pPr eaLnBrk="1" hangingPunct="1"/>
            <a:r>
              <a:rPr lang="en-US" sz="3600" dirty="0" smtClean="0"/>
              <a:t>3. Is PPI planned at appropriate points in the research project life cycle? </a:t>
            </a:r>
            <a:endParaRPr lang="en-GB" sz="3600" dirty="0" smtClean="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descr="Stages 1-3 highlighted" title="Miniature of research project life cycle"/>
          <p:cNvGrpSpPr/>
          <p:nvPr/>
        </p:nvGrpSpPr>
        <p:grpSpPr>
          <a:xfrm>
            <a:off x="10077124" y="5462027"/>
            <a:ext cx="1944688" cy="1185862"/>
            <a:chOff x="9544050" y="1312863"/>
            <a:chExt cx="1944688" cy="1185862"/>
          </a:xfrm>
        </p:grpSpPr>
        <p:sp>
          <p:nvSpPr>
            <p:cNvPr id="28" name="Oval 4"/>
            <p:cNvSpPr>
              <a:spLocks noChangeArrowheads="1"/>
            </p:cNvSpPr>
            <p:nvPr/>
          </p:nvSpPr>
          <p:spPr bwMode="auto">
            <a:xfrm>
              <a:off x="10367963" y="1312863"/>
              <a:ext cx="315912" cy="250825"/>
            </a:xfrm>
            <a:prstGeom prst="ellipse">
              <a:avLst/>
            </a:prstGeom>
            <a:solidFill>
              <a:schemeClr val="accent2"/>
            </a:solidFill>
            <a:ln w="12700" algn="ctr">
              <a:solidFill>
                <a:srgbClr val="41719C"/>
              </a:solidFill>
              <a:miter lim="800000"/>
              <a:headEnd/>
              <a:tailEnd/>
            </a:ln>
          </p:spPr>
          <p:txBody>
            <a:bodyPr anchor="ctr"/>
            <a:lstStyle/>
            <a:p>
              <a:pPr algn="ctr"/>
              <a:endParaRPr lang="en-GB" sz="1600">
                <a:solidFill>
                  <a:srgbClr val="FFFFFF"/>
                </a:solidFill>
                <a:latin typeface="Calibri" pitchFamily="34" charset="0"/>
              </a:endParaRPr>
            </a:p>
          </p:txBody>
        </p:sp>
        <p:sp>
          <p:nvSpPr>
            <p:cNvPr id="29" name="Oval 6"/>
            <p:cNvSpPr>
              <a:spLocks noChangeArrowheads="1"/>
            </p:cNvSpPr>
            <p:nvPr/>
          </p:nvSpPr>
          <p:spPr bwMode="auto">
            <a:xfrm>
              <a:off x="10752138" y="1400175"/>
              <a:ext cx="315912" cy="252413"/>
            </a:xfrm>
            <a:prstGeom prst="ellipse">
              <a:avLst/>
            </a:prstGeom>
            <a:solidFill>
              <a:schemeClr val="accent2"/>
            </a:solidFill>
            <a:ln w="12700" algn="ctr">
              <a:solidFill>
                <a:srgbClr val="41719C"/>
              </a:solidFill>
              <a:miter lim="800000"/>
              <a:headEnd/>
              <a:tailEnd/>
            </a:ln>
          </p:spPr>
          <p:txBody>
            <a:bodyPr anchor="ctr"/>
            <a:lstStyle/>
            <a:p>
              <a:pPr algn="ctr"/>
              <a:endParaRPr lang="en-GB" sz="1600">
                <a:solidFill>
                  <a:srgbClr val="FFFFFF"/>
                </a:solidFill>
                <a:latin typeface="Calibri" pitchFamily="34" charset="0"/>
              </a:endParaRPr>
            </a:p>
          </p:txBody>
        </p:sp>
        <p:sp>
          <p:nvSpPr>
            <p:cNvPr id="30" name="Oval 7"/>
            <p:cNvSpPr>
              <a:spLocks noChangeArrowheads="1"/>
            </p:cNvSpPr>
            <p:nvPr/>
          </p:nvSpPr>
          <p:spPr bwMode="auto">
            <a:xfrm>
              <a:off x="11131550" y="1617663"/>
              <a:ext cx="317500" cy="250825"/>
            </a:xfrm>
            <a:prstGeom prst="ellipse">
              <a:avLst/>
            </a:prstGeom>
            <a:solidFill>
              <a:schemeClr val="accent2"/>
            </a:solidFill>
            <a:ln w="12700" algn="ctr">
              <a:solidFill>
                <a:srgbClr val="41719C"/>
              </a:solidFill>
              <a:miter lim="800000"/>
              <a:headEnd/>
              <a:tailEnd/>
            </a:ln>
          </p:spPr>
          <p:txBody>
            <a:bodyPr anchor="ctr"/>
            <a:lstStyle/>
            <a:p>
              <a:pPr algn="ctr"/>
              <a:endParaRPr lang="en-GB" sz="1600">
                <a:solidFill>
                  <a:srgbClr val="FFFFFF"/>
                </a:solidFill>
                <a:latin typeface="Calibri" pitchFamily="34" charset="0"/>
              </a:endParaRPr>
            </a:p>
          </p:txBody>
        </p:sp>
        <p:sp>
          <p:nvSpPr>
            <p:cNvPr id="31" name="Oval 30"/>
            <p:cNvSpPr/>
            <p:nvPr/>
          </p:nvSpPr>
          <p:spPr>
            <a:xfrm>
              <a:off x="10342563" y="2247900"/>
              <a:ext cx="315912" cy="250825"/>
            </a:xfrm>
            <a:prstGeom prst="ellipse">
              <a:avLst/>
            </a:prstGeom>
            <a:solidFill>
              <a:srgbClr val="0083B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600" dirty="0">
                <a:solidFill>
                  <a:srgbClr val="FFFFFF"/>
                </a:solidFill>
                <a:cs typeface="Arial" charset="0"/>
              </a:endParaRPr>
            </a:p>
          </p:txBody>
        </p:sp>
        <p:sp>
          <p:nvSpPr>
            <p:cNvPr id="33" name="Oval 32"/>
            <p:cNvSpPr/>
            <p:nvPr/>
          </p:nvSpPr>
          <p:spPr>
            <a:xfrm>
              <a:off x="9931400" y="2166938"/>
              <a:ext cx="315913" cy="250825"/>
            </a:xfrm>
            <a:prstGeom prst="ellipse">
              <a:avLst/>
            </a:prstGeom>
            <a:solidFill>
              <a:srgbClr val="0083B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600" dirty="0">
                <a:solidFill>
                  <a:srgbClr val="FFFFFF"/>
                </a:solidFill>
                <a:cs typeface="Arial" charset="0"/>
              </a:endParaRPr>
            </a:p>
          </p:txBody>
        </p:sp>
        <p:sp>
          <p:nvSpPr>
            <p:cNvPr id="43" name="Oval 42"/>
            <p:cNvSpPr/>
            <p:nvPr/>
          </p:nvSpPr>
          <p:spPr>
            <a:xfrm>
              <a:off x="9544050" y="1968500"/>
              <a:ext cx="317500" cy="250825"/>
            </a:xfrm>
            <a:prstGeom prst="ellipse">
              <a:avLst/>
            </a:prstGeom>
            <a:solidFill>
              <a:srgbClr val="0083BF"/>
            </a:solidFill>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endParaRPr lang="en-GB" sz="1600" dirty="0">
                <a:solidFill>
                  <a:srgbClr val="FFFFFF"/>
                </a:solidFill>
                <a:cs typeface="Arial" charset="0"/>
              </a:endParaRPr>
            </a:p>
          </p:txBody>
        </p:sp>
        <p:sp>
          <p:nvSpPr>
            <p:cNvPr id="44" name="Oval 43"/>
            <p:cNvSpPr/>
            <p:nvPr/>
          </p:nvSpPr>
          <p:spPr>
            <a:xfrm>
              <a:off x="9544050" y="1611313"/>
              <a:ext cx="317500" cy="250825"/>
            </a:xfrm>
            <a:prstGeom prst="ellipse">
              <a:avLst/>
            </a:prstGeom>
            <a:solidFill>
              <a:srgbClr val="0083BF"/>
            </a:solidFill>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endParaRPr lang="en-GB" sz="1600" dirty="0">
                <a:solidFill>
                  <a:srgbClr val="FFFFFF"/>
                </a:solidFill>
                <a:cs typeface="Arial" charset="0"/>
              </a:endParaRPr>
            </a:p>
          </p:txBody>
        </p:sp>
        <p:sp>
          <p:nvSpPr>
            <p:cNvPr id="45" name="Oval 44"/>
            <p:cNvSpPr/>
            <p:nvPr/>
          </p:nvSpPr>
          <p:spPr>
            <a:xfrm>
              <a:off x="9931400" y="1404938"/>
              <a:ext cx="315913" cy="250825"/>
            </a:xfrm>
            <a:prstGeom prst="ellipse">
              <a:avLst/>
            </a:prstGeom>
            <a:solidFill>
              <a:srgbClr val="0083BF"/>
            </a:solidFill>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endParaRPr lang="en-GB" sz="1600" dirty="0">
                <a:solidFill>
                  <a:srgbClr val="FFFFFF"/>
                </a:solidFill>
                <a:cs typeface="Arial" charset="0"/>
              </a:endParaRPr>
            </a:p>
          </p:txBody>
        </p:sp>
        <p:sp>
          <p:nvSpPr>
            <p:cNvPr id="46" name="Circular Arrow 31"/>
            <p:cNvSpPr/>
            <p:nvPr/>
          </p:nvSpPr>
          <p:spPr>
            <a:xfrm rot="19390550">
              <a:off x="10710863" y="1370013"/>
              <a:ext cx="85725" cy="107950"/>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sp>
          <p:nvSpPr>
            <p:cNvPr id="47" name="Circular Arrow 31"/>
            <p:cNvSpPr/>
            <p:nvPr/>
          </p:nvSpPr>
          <p:spPr>
            <a:xfrm rot="20878044">
              <a:off x="11114088" y="1533525"/>
              <a:ext cx="85725" cy="109538"/>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sp>
          <p:nvSpPr>
            <p:cNvPr id="48" name="Circular Arrow 31"/>
            <p:cNvSpPr/>
            <p:nvPr/>
          </p:nvSpPr>
          <p:spPr>
            <a:xfrm rot="3066836">
              <a:off x="11391107" y="1875631"/>
              <a:ext cx="109538" cy="85725"/>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sp>
          <p:nvSpPr>
            <p:cNvPr id="49" name="Circular Arrow 31"/>
            <p:cNvSpPr/>
            <p:nvPr/>
          </p:nvSpPr>
          <p:spPr>
            <a:xfrm rot="6140619">
              <a:off x="11096626" y="2224087"/>
              <a:ext cx="107950" cy="85725"/>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sp>
          <p:nvSpPr>
            <p:cNvPr id="50" name="Circular Arrow 31"/>
            <p:cNvSpPr/>
            <p:nvPr/>
          </p:nvSpPr>
          <p:spPr>
            <a:xfrm rot="7273501">
              <a:off x="10698163" y="2374900"/>
              <a:ext cx="107950" cy="85725"/>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sp>
          <p:nvSpPr>
            <p:cNvPr id="51" name="Circular Arrow 31"/>
            <p:cNvSpPr/>
            <p:nvPr/>
          </p:nvSpPr>
          <p:spPr>
            <a:xfrm rot="8667883">
              <a:off x="10260013" y="2362200"/>
              <a:ext cx="85725" cy="107950"/>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sp>
          <p:nvSpPr>
            <p:cNvPr id="52" name="Circular Arrow 31"/>
            <p:cNvSpPr/>
            <p:nvPr/>
          </p:nvSpPr>
          <p:spPr>
            <a:xfrm rot="10119273">
              <a:off x="9855200" y="2193925"/>
              <a:ext cx="84138" cy="107950"/>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sp>
          <p:nvSpPr>
            <p:cNvPr id="53" name="Circular Arrow 31"/>
            <p:cNvSpPr/>
            <p:nvPr/>
          </p:nvSpPr>
          <p:spPr>
            <a:xfrm rot="13140017">
              <a:off x="9551988" y="1857375"/>
              <a:ext cx="85725" cy="109538"/>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sp>
          <p:nvSpPr>
            <p:cNvPr id="54" name="Circular Arrow 31"/>
            <p:cNvSpPr/>
            <p:nvPr/>
          </p:nvSpPr>
          <p:spPr>
            <a:xfrm rot="17357237">
              <a:off x="9786938" y="1511300"/>
              <a:ext cx="101600" cy="88900"/>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sp>
          <p:nvSpPr>
            <p:cNvPr id="55" name="Circular Arrow 31"/>
            <p:cNvSpPr/>
            <p:nvPr/>
          </p:nvSpPr>
          <p:spPr>
            <a:xfrm rot="17285912">
              <a:off x="10248900" y="1360488"/>
              <a:ext cx="101600" cy="88900"/>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sp>
          <p:nvSpPr>
            <p:cNvPr id="56" name="Oval 9"/>
            <p:cNvSpPr>
              <a:spLocks noChangeArrowheads="1"/>
            </p:cNvSpPr>
            <p:nvPr/>
          </p:nvSpPr>
          <p:spPr bwMode="auto">
            <a:xfrm>
              <a:off x="10752138" y="2166938"/>
              <a:ext cx="315912" cy="250825"/>
            </a:xfrm>
            <a:prstGeom prst="ellipse">
              <a:avLst/>
            </a:prstGeom>
            <a:solidFill>
              <a:srgbClr val="0083BF"/>
            </a:solidFill>
            <a:ln w="12700" algn="ctr">
              <a:solidFill>
                <a:srgbClr val="41719C"/>
              </a:solidFill>
              <a:miter lim="800000"/>
              <a:headEnd/>
              <a:tailEnd/>
            </a:ln>
          </p:spPr>
          <p:txBody>
            <a:bodyPr lIns="36000" rIns="36000" anchor="ctr"/>
            <a:lstStyle/>
            <a:p>
              <a:pPr algn="ctr"/>
              <a:endParaRPr lang="en-GB" sz="1600">
                <a:solidFill>
                  <a:srgbClr val="FFFFFF"/>
                </a:solidFill>
                <a:latin typeface="Calibri" pitchFamily="34" charset="0"/>
              </a:endParaRPr>
            </a:p>
          </p:txBody>
        </p:sp>
        <p:sp>
          <p:nvSpPr>
            <p:cNvPr id="57" name="Oval 8"/>
            <p:cNvSpPr>
              <a:spLocks noChangeArrowheads="1"/>
            </p:cNvSpPr>
            <p:nvPr/>
          </p:nvSpPr>
          <p:spPr bwMode="auto">
            <a:xfrm>
              <a:off x="11156950" y="1968500"/>
              <a:ext cx="317500" cy="250825"/>
            </a:xfrm>
            <a:prstGeom prst="ellipse">
              <a:avLst/>
            </a:prstGeom>
            <a:solidFill>
              <a:srgbClr val="0083BF"/>
            </a:solidFill>
            <a:ln w="12700" algn="ctr">
              <a:solidFill>
                <a:srgbClr val="41719C"/>
              </a:solidFill>
              <a:miter lim="800000"/>
              <a:headEnd/>
              <a:tailEnd/>
            </a:ln>
          </p:spPr>
          <p:txBody>
            <a:bodyPr lIns="36000" rIns="36000" anchor="ctr"/>
            <a:lstStyle/>
            <a:p>
              <a:pPr algn="ctr"/>
              <a:endParaRPr lang="en-GB" sz="1600">
                <a:solidFill>
                  <a:srgbClr val="FFFFFF"/>
                </a:solidFill>
                <a:latin typeface="Calibri" pitchFamily="34" charset="0"/>
              </a:endParaRPr>
            </a:p>
          </p:txBody>
        </p:sp>
      </p:grpSp>
      <p:sp>
        <p:nvSpPr>
          <p:cNvPr id="50178" name="Content Placeholder 2"/>
          <p:cNvSpPr>
            <a:spLocks noGrp="1"/>
          </p:cNvSpPr>
          <p:nvPr>
            <p:ph idx="1"/>
          </p:nvPr>
        </p:nvSpPr>
        <p:spPr>
          <a:xfrm>
            <a:off x="774700" y="1709738"/>
            <a:ext cx="10515600" cy="4592637"/>
          </a:xfrm>
        </p:spPr>
        <p:txBody>
          <a:bodyPr/>
          <a:lstStyle/>
          <a:p>
            <a:pPr marL="0" indent="0" eaLnBrk="1" hangingPunct="1">
              <a:buFont typeface="Arial" charset="0"/>
              <a:buNone/>
            </a:pPr>
            <a:r>
              <a:rPr lang="en-US" b="1" dirty="0" smtClean="0"/>
              <a:t>3.1 What has happened so far?</a:t>
            </a:r>
          </a:p>
          <a:p>
            <a:pPr eaLnBrk="1" hangingPunct="1"/>
            <a:r>
              <a:rPr lang="en-US" sz="2400" dirty="0" smtClean="0"/>
              <a:t>What has the PPI been like so far in shaping and developing the research document?</a:t>
            </a:r>
          </a:p>
          <a:p>
            <a:pPr eaLnBrk="1" hangingPunct="1"/>
            <a:r>
              <a:rPr lang="en-US" sz="2400" dirty="0" smtClean="0"/>
              <a:t>If the public, patients and </a:t>
            </a:r>
            <a:r>
              <a:rPr lang="en-US" sz="2400" dirty="0" err="1" smtClean="0"/>
              <a:t>carers</a:t>
            </a:r>
            <a:r>
              <a:rPr lang="en-US" sz="2400" dirty="0" smtClean="0"/>
              <a:t> have already been involved, do you think it has made a difference? Or does it feel like the researchers were just ‘ticking the box’? (‘Ticking the box’ could include statements like, ‘We talked to a couple of patients. They liked the study.’)</a:t>
            </a:r>
          </a:p>
          <a:p>
            <a:pPr eaLnBrk="1" hangingPunct="1"/>
            <a:r>
              <a:rPr lang="en-US" sz="2400" dirty="0" smtClean="0"/>
              <a:t>Were the public involved in identifying and </a:t>
            </a:r>
            <a:r>
              <a:rPr lang="en-US" sz="2400" dirty="0" err="1" smtClean="0"/>
              <a:t>prioritising</a:t>
            </a:r>
            <a:r>
              <a:rPr lang="en-US" sz="2400" dirty="0" smtClean="0"/>
              <a:t> the research questions, designing the study and developing the research plan? If so, how?</a:t>
            </a:r>
          </a:p>
          <a:p>
            <a:pPr marL="0" indent="0" eaLnBrk="1" hangingPunct="1">
              <a:buFont typeface="Arial" charset="0"/>
              <a:buNone/>
            </a:pPr>
            <a:endParaRPr lang="en-GB" dirty="0" smtClean="0"/>
          </a:p>
          <a:p>
            <a:pPr marL="0" indent="0" eaLnBrk="1" hangingPunct="1">
              <a:buFont typeface="Arial" charset="0"/>
              <a:buNone/>
            </a:pPr>
            <a:endParaRPr lang="en-GB" dirty="0" smtClean="0"/>
          </a:p>
        </p:txBody>
      </p:sp>
      <p:sp>
        <p:nvSpPr>
          <p:cNvPr id="50177" name="Title 1"/>
          <p:cNvSpPr>
            <a:spLocks noGrp="1"/>
          </p:cNvSpPr>
          <p:nvPr>
            <p:ph type="title"/>
          </p:nvPr>
        </p:nvSpPr>
        <p:spPr/>
        <p:txBody>
          <a:bodyPr/>
          <a:lstStyle/>
          <a:p>
            <a:pPr eaLnBrk="1" hangingPunct="1"/>
            <a:r>
              <a:rPr lang="en-US" sz="3600" dirty="0" smtClean="0"/>
              <a:t>3. Is PPI planned at appropriate points in the research project life cycle? </a:t>
            </a:r>
            <a:endParaRPr lang="en-GB" sz="3600" dirty="0" smtClean="0"/>
          </a:p>
        </p:txBody>
      </p:sp>
    </p:spTree>
    <p:extLst>
      <p:ext uri="{BB962C8B-B14F-4D97-AF65-F5344CB8AC3E}">
        <p14:creationId xmlns:p14="http://schemas.microsoft.com/office/powerpoint/2010/main" val="17295138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descr="Stages 4 and 5 highlighted" title="Miniature of research project life cycle"/>
          <p:cNvGrpSpPr/>
          <p:nvPr/>
        </p:nvGrpSpPr>
        <p:grpSpPr>
          <a:xfrm>
            <a:off x="10018712" y="5477436"/>
            <a:ext cx="1944688" cy="1185862"/>
            <a:chOff x="10059194" y="5605463"/>
            <a:chExt cx="1944688" cy="1185862"/>
          </a:xfrm>
        </p:grpSpPr>
        <p:sp>
          <p:nvSpPr>
            <p:cNvPr id="26" name="Oval 4"/>
            <p:cNvSpPr>
              <a:spLocks noChangeArrowheads="1"/>
            </p:cNvSpPr>
            <p:nvPr/>
          </p:nvSpPr>
          <p:spPr bwMode="auto">
            <a:xfrm>
              <a:off x="10883107" y="5605463"/>
              <a:ext cx="315912" cy="250825"/>
            </a:xfrm>
            <a:prstGeom prst="ellipse">
              <a:avLst/>
            </a:prstGeom>
            <a:solidFill>
              <a:schemeClr val="accent1"/>
            </a:solidFill>
            <a:ln w="12700" algn="ctr">
              <a:solidFill>
                <a:srgbClr val="41719C"/>
              </a:solidFill>
              <a:miter lim="800000"/>
              <a:headEnd/>
              <a:tailEnd/>
            </a:ln>
          </p:spPr>
          <p:txBody>
            <a:bodyPr anchor="ctr"/>
            <a:lstStyle/>
            <a:p>
              <a:pPr algn="ctr"/>
              <a:endParaRPr lang="en-GB" sz="1600">
                <a:solidFill>
                  <a:srgbClr val="FFFFFF"/>
                </a:solidFill>
                <a:latin typeface="Calibri" pitchFamily="34" charset="0"/>
              </a:endParaRPr>
            </a:p>
          </p:txBody>
        </p:sp>
        <p:sp>
          <p:nvSpPr>
            <p:cNvPr id="27" name="Oval 6"/>
            <p:cNvSpPr>
              <a:spLocks noChangeArrowheads="1"/>
            </p:cNvSpPr>
            <p:nvPr/>
          </p:nvSpPr>
          <p:spPr bwMode="auto">
            <a:xfrm>
              <a:off x="11267282" y="5692775"/>
              <a:ext cx="315912" cy="252413"/>
            </a:xfrm>
            <a:prstGeom prst="ellipse">
              <a:avLst/>
            </a:prstGeom>
            <a:solidFill>
              <a:schemeClr val="accent1"/>
            </a:solidFill>
            <a:ln w="12700" algn="ctr">
              <a:solidFill>
                <a:srgbClr val="41719C"/>
              </a:solidFill>
              <a:miter lim="800000"/>
              <a:headEnd/>
              <a:tailEnd/>
            </a:ln>
          </p:spPr>
          <p:txBody>
            <a:bodyPr anchor="ctr"/>
            <a:lstStyle/>
            <a:p>
              <a:pPr algn="ctr"/>
              <a:endParaRPr lang="en-GB" sz="1600">
                <a:solidFill>
                  <a:srgbClr val="FFFFFF"/>
                </a:solidFill>
                <a:latin typeface="Calibri" pitchFamily="34" charset="0"/>
              </a:endParaRPr>
            </a:p>
          </p:txBody>
        </p:sp>
        <p:sp>
          <p:nvSpPr>
            <p:cNvPr id="28" name="Oval 7"/>
            <p:cNvSpPr>
              <a:spLocks noChangeArrowheads="1"/>
            </p:cNvSpPr>
            <p:nvPr/>
          </p:nvSpPr>
          <p:spPr bwMode="auto">
            <a:xfrm>
              <a:off x="11646694" y="5910263"/>
              <a:ext cx="317500" cy="250825"/>
            </a:xfrm>
            <a:prstGeom prst="ellipse">
              <a:avLst/>
            </a:prstGeom>
            <a:solidFill>
              <a:schemeClr val="accent1"/>
            </a:solidFill>
            <a:ln w="12700" algn="ctr">
              <a:solidFill>
                <a:srgbClr val="41719C"/>
              </a:solidFill>
              <a:miter lim="800000"/>
              <a:headEnd/>
              <a:tailEnd/>
            </a:ln>
          </p:spPr>
          <p:txBody>
            <a:bodyPr anchor="ctr"/>
            <a:lstStyle/>
            <a:p>
              <a:pPr algn="ctr"/>
              <a:endParaRPr lang="en-GB" sz="1600">
                <a:solidFill>
                  <a:srgbClr val="FFFFFF"/>
                </a:solidFill>
                <a:latin typeface="Calibri" pitchFamily="34" charset="0"/>
              </a:endParaRPr>
            </a:p>
          </p:txBody>
        </p:sp>
        <p:sp>
          <p:nvSpPr>
            <p:cNvPr id="29" name="Oval 28"/>
            <p:cNvSpPr/>
            <p:nvPr/>
          </p:nvSpPr>
          <p:spPr>
            <a:xfrm>
              <a:off x="10857707" y="6540500"/>
              <a:ext cx="315912" cy="250825"/>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600" dirty="0">
                <a:solidFill>
                  <a:srgbClr val="FFFFFF"/>
                </a:solidFill>
                <a:cs typeface="Arial" charset="0"/>
              </a:endParaRPr>
            </a:p>
          </p:txBody>
        </p:sp>
        <p:sp>
          <p:nvSpPr>
            <p:cNvPr id="30" name="Oval 29"/>
            <p:cNvSpPr/>
            <p:nvPr/>
          </p:nvSpPr>
          <p:spPr>
            <a:xfrm>
              <a:off x="10446544" y="6459538"/>
              <a:ext cx="315913" cy="250825"/>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600" dirty="0">
                <a:solidFill>
                  <a:srgbClr val="FFFFFF"/>
                </a:solidFill>
                <a:cs typeface="Arial" charset="0"/>
              </a:endParaRPr>
            </a:p>
          </p:txBody>
        </p:sp>
        <p:sp>
          <p:nvSpPr>
            <p:cNvPr id="31" name="Oval 30"/>
            <p:cNvSpPr/>
            <p:nvPr/>
          </p:nvSpPr>
          <p:spPr>
            <a:xfrm>
              <a:off x="10059194" y="6261100"/>
              <a:ext cx="317500" cy="250825"/>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endParaRPr lang="en-GB" sz="1600" dirty="0">
                <a:solidFill>
                  <a:srgbClr val="FFFFFF"/>
                </a:solidFill>
                <a:cs typeface="Arial" charset="0"/>
              </a:endParaRPr>
            </a:p>
          </p:txBody>
        </p:sp>
        <p:sp>
          <p:nvSpPr>
            <p:cNvPr id="33" name="Oval 32"/>
            <p:cNvSpPr/>
            <p:nvPr/>
          </p:nvSpPr>
          <p:spPr>
            <a:xfrm>
              <a:off x="10059194" y="5903913"/>
              <a:ext cx="317500" cy="250825"/>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endParaRPr lang="en-GB" sz="1600" dirty="0">
                <a:solidFill>
                  <a:srgbClr val="FFFFFF"/>
                </a:solidFill>
                <a:cs typeface="Arial" charset="0"/>
              </a:endParaRPr>
            </a:p>
          </p:txBody>
        </p:sp>
        <p:sp>
          <p:nvSpPr>
            <p:cNvPr id="43" name="Oval 42"/>
            <p:cNvSpPr/>
            <p:nvPr/>
          </p:nvSpPr>
          <p:spPr>
            <a:xfrm>
              <a:off x="10446544" y="5697538"/>
              <a:ext cx="315913" cy="250825"/>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endParaRPr lang="en-GB" sz="1600" dirty="0">
                <a:solidFill>
                  <a:srgbClr val="FFFFFF"/>
                </a:solidFill>
                <a:cs typeface="Arial" charset="0"/>
              </a:endParaRPr>
            </a:p>
          </p:txBody>
        </p:sp>
        <p:sp>
          <p:nvSpPr>
            <p:cNvPr id="44" name="Circular Arrow 31"/>
            <p:cNvSpPr/>
            <p:nvPr/>
          </p:nvSpPr>
          <p:spPr>
            <a:xfrm rot="19390550">
              <a:off x="11226007" y="5662613"/>
              <a:ext cx="85725" cy="107950"/>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sp>
          <p:nvSpPr>
            <p:cNvPr id="45" name="Circular Arrow 31"/>
            <p:cNvSpPr/>
            <p:nvPr/>
          </p:nvSpPr>
          <p:spPr>
            <a:xfrm rot="20878044">
              <a:off x="11629232" y="5826125"/>
              <a:ext cx="85725" cy="109538"/>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sp>
          <p:nvSpPr>
            <p:cNvPr id="46" name="Circular Arrow 31"/>
            <p:cNvSpPr/>
            <p:nvPr/>
          </p:nvSpPr>
          <p:spPr>
            <a:xfrm rot="3066836">
              <a:off x="11906251" y="6168231"/>
              <a:ext cx="109538" cy="85725"/>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sp>
          <p:nvSpPr>
            <p:cNvPr id="47" name="Circular Arrow 31"/>
            <p:cNvSpPr/>
            <p:nvPr/>
          </p:nvSpPr>
          <p:spPr>
            <a:xfrm rot="6140619">
              <a:off x="11611770" y="6516687"/>
              <a:ext cx="107950" cy="85725"/>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sp>
          <p:nvSpPr>
            <p:cNvPr id="48" name="Circular Arrow 31"/>
            <p:cNvSpPr/>
            <p:nvPr/>
          </p:nvSpPr>
          <p:spPr>
            <a:xfrm rot="7273501">
              <a:off x="11213307" y="6667500"/>
              <a:ext cx="107950" cy="85725"/>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sp>
          <p:nvSpPr>
            <p:cNvPr id="49" name="Circular Arrow 31"/>
            <p:cNvSpPr/>
            <p:nvPr/>
          </p:nvSpPr>
          <p:spPr>
            <a:xfrm rot="8667883">
              <a:off x="10775157" y="6654800"/>
              <a:ext cx="85725" cy="107950"/>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sp>
          <p:nvSpPr>
            <p:cNvPr id="50" name="Circular Arrow 31"/>
            <p:cNvSpPr/>
            <p:nvPr/>
          </p:nvSpPr>
          <p:spPr>
            <a:xfrm rot="10119273">
              <a:off x="10370344" y="6486525"/>
              <a:ext cx="84138" cy="107950"/>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sp>
          <p:nvSpPr>
            <p:cNvPr id="51" name="Circular Arrow 31"/>
            <p:cNvSpPr/>
            <p:nvPr/>
          </p:nvSpPr>
          <p:spPr>
            <a:xfrm rot="13140017">
              <a:off x="10067132" y="6149975"/>
              <a:ext cx="85725" cy="109538"/>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sp>
          <p:nvSpPr>
            <p:cNvPr id="52" name="Circular Arrow 31"/>
            <p:cNvSpPr/>
            <p:nvPr/>
          </p:nvSpPr>
          <p:spPr>
            <a:xfrm rot="17357237">
              <a:off x="10302082" y="5803900"/>
              <a:ext cx="101600" cy="88900"/>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sp>
          <p:nvSpPr>
            <p:cNvPr id="53" name="Circular Arrow 31"/>
            <p:cNvSpPr/>
            <p:nvPr/>
          </p:nvSpPr>
          <p:spPr>
            <a:xfrm rot="17285912">
              <a:off x="10764044" y="5653088"/>
              <a:ext cx="101600" cy="88900"/>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sp>
          <p:nvSpPr>
            <p:cNvPr id="54" name="Oval 9"/>
            <p:cNvSpPr>
              <a:spLocks noChangeArrowheads="1"/>
            </p:cNvSpPr>
            <p:nvPr/>
          </p:nvSpPr>
          <p:spPr bwMode="auto">
            <a:xfrm>
              <a:off x="11267282" y="6459538"/>
              <a:ext cx="315912" cy="250825"/>
            </a:xfrm>
            <a:prstGeom prst="ellipse">
              <a:avLst/>
            </a:prstGeom>
            <a:solidFill>
              <a:schemeClr val="accent2"/>
            </a:solidFill>
            <a:ln w="12700" algn="ctr">
              <a:solidFill>
                <a:srgbClr val="41719C"/>
              </a:solidFill>
              <a:miter lim="800000"/>
              <a:headEnd/>
              <a:tailEnd/>
            </a:ln>
          </p:spPr>
          <p:txBody>
            <a:bodyPr lIns="36000" rIns="36000" anchor="ctr"/>
            <a:lstStyle/>
            <a:p>
              <a:pPr algn="ctr"/>
              <a:endParaRPr lang="en-GB" sz="1600">
                <a:solidFill>
                  <a:srgbClr val="FFFFFF"/>
                </a:solidFill>
                <a:latin typeface="Calibri" pitchFamily="34" charset="0"/>
              </a:endParaRPr>
            </a:p>
          </p:txBody>
        </p:sp>
        <p:sp>
          <p:nvSpPr>
            <p:cNvPr id="55" name="Oval 8"/>
            <p:cNvSpPr>
              <a:spLocks noChangeArrowheads="1"/>
            </p:cNvSpPr>
            <p:nvPr/>
          </p:nvSpPr>
          <p:spPr bwMode="auto">
            <a:xfrm>
              <a:off x="11672094" y="6261100"/>
              <a:ext cx="317500" cy="250825"/>
            </a:xfrm>
            <a:prstGeom prst="ellipse">
              <a:avLst/>
            </a:prstGeom>
            <a:solidFill>
              <a:schemeClr val="accent2"/>
            </a:solidFill>
            <a:ln w="12700" algn="ctr">
              <a:solidFill>
                <a:srgbClr val="41719C"/>
              </a:solidFill>
              <a:miter lim="800000"/>
              <a:headEnd/>
              <a:tailEnd/>
            </a:ln>
          </p:spPr>
          <p:txBody>
            <a:bodyPr lIns="36000" rIns="36000" anchor="ctr"/>
            <a:lstStyle/>
            <a:p>
              <a:pPr algn="ctr"/>
              <a:endParaRPr lang="en-GB" sz="1600">
                <a:solidFill>
                  <a:srgbClr val="FFFFFF"/>
                </a:solidFill>
                <a:latin typeface="Calibri" pitchFamily="34" charset="0"/>
              </a:endParaRPr>
            </a:p>
          </p:txBody>
        </p:sp>
      </p:grpSp>
      <p:sp>
        <p:nvSpPr>
          <p:cNvPr id="50178" name="Content Placeholder 2"/>
          <p:cNvSpPr>
            <a:spLocks noGrp="1"/>
          </p:cNvSpPr>
          <p:nvPr>
            <p:ph idx="1"/>
          </p:nvPr>
        </p:nvSpPr>
        <p:spPr>
          <a:xfrm>
            <a:off x="774700" y="1709738"/>
            <a:ext cx="10515600" cy="4592637"/>
          </a:xfrm>
        </p:spPr>
        <p:txBody>
          <a:bodyPr/>
          <a:lstStyle/>
          <a:p>
            <a:pPr marL="0" indent="0" eaLnBrk="1" hangingPunct="1">
              <a:buFont typeface="Arial" charset="0"/>
              <a:buNone/>
            </a:pPr>
            <a:r>
              <a:rPr lang="en-US" b="1" dirty="0" smtClean="0"/>
              <a:t>3.2 What is happening now?</a:t>
            </a:r>
          </a:p>
          <a:p>
            <a:pPr marL="0" indent="0" eaLnBrk="1" hangingPunct="1">
              <a:buFont typeface="Arial" charset="0"/>
              <a:buNone/>
            </a:pPr>
            <a:endParaRPr lang="en-US" b="1" dirty="0"/>
          </a:p>
          <a:p>
            <a:pPr eaLnBrk="1" hangingPunct="1"/>
            <a:r>
              <a:rPr lang="en-US" sz="2400" dirty="0" smtClean="0"/>
              <a:t>Your role is to review the funding application from a patient and public </a:t>
            </a:r>
            <a:r>
              <a:rPr lang="en-GB" sz="2400" dirty="0" smtClean="0"/>
              <a:t>point of view.</a:t>
            </a:r>
            <a:endParaRPr lang="en-GB" sz="2400" dirty="0"/>
          </a:p>
          <a:p>
            <a:pPr eaLnBrk="1" hangingPunct="1"/>
            <a:r>
              <a:rPr lang="en-GB" sz="2400" dirty="0" smtClean="0"/>
              <a:t>Your review will guide the decision about whether the research is funded.</a:t>
            </a:r>
          </a:p>
          <a:p>
            <a:pPr marL="0" indent="0" eaLnBrk="1" hangingPunct="1">
              <a:buFont typeface="Arial" charset="0"/>
              <a:buNone/>
            </a:pPr>
            <a:endParaRPr lang="en-GB" dirty="0" smtClean="0"/>
          </a:p>
        </p:txBody>
      </p:sp>
      <p:sp>
        <p:nvSpPr>
          <p:cNvPr id="50177" name="Title 1"/>
          <p:cNvSpPr>
            <a:spLocks noGrp="1"/>
          </p:cNvSpPr>
          <p:nvPr>
            <p:ph type="title"/>
          </p:nvPr>
        </p:nvSpPr>
        <p:spPr/>
        <p:txBody>
          <a:bodyPr/>
          <a:lstStyle/>
          <a:p>
            <a:pPr eaLnBrk="1" hangingPunct="1"/>
            <a:r>
              <a:rPr lang="en-US" sz="3600" dirty="0" smtClean="0"/>
              <a:t>3. Is PPI planned at appropriate points in the research project life cycle? </a:t>
            </a:r>
            <a:endParaRPr lang="en-GB" sz="3600" dirty="0" smtClean="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Stage 6 highlighted" title="Miniature of research project life cycle"/>
          <p:cNvGrpSpPr/>
          <p:nvPr/>
        </p:nvGrpSpPr>
        <p:grpSpPr>
          <a:xfrm>
            <a:off x="10062369" y="5421313"/>
            <a:ext cx="1936750" cy="1185862"/>
            <a:chOff x="9647238" y="1090613"/>
            <a:chExt cx="1936750" cy="1185862"/>
          </a:xfrm>
        </p:grpSpPr>
        <p:sp>
          <p:nvSpPr>
            <p:cNvPr id="52226" name="Oval 4"/>
            <p:cNvSpPr>
              <a:spLocks noChangeArrowheads="1"/>
            </p:cNvSpPr>
            <p:nvPr/>
          </p:nvSpPr>
          <p:spPr bwMode="auto">
            <a:xfrm>
              <a:off x="10463213" y="1090613"/>
              <a:ext cx="315912" cy="250825"/>
            </a:xfrm>
            <a:prstGeom prst="ellipse">
              <a:avLst/>
            </a:prstGeom>
            <a:solidFill>
              <a:srgbClr val="0083BF"/>
            </a:solidFill>
            <a:ln w="12700" algn="ctr">
              <a:solidFill>
                <a:srgbClr val="41719C"/>
              </a:solidFill>
              <a:miter lim="800000"/>
              <a:headEnd/>
              <a:tailEnd/>
            </a:ln>
          </p:spPr>
          <p:txBody>
            <a:bodyPr lIns="36000" rIns="36000" anchor="ctr"/>
            <a:lstStyle/>
            <a:p>
              <a:pPr algn="ctr"/>
              <a:endParaRPr lang="en-GB" sz="1600">
                <a:solidFill>
                  <a:srgbClr val="FFFFFF"/>
                </a:solidFill>
                <a:latin typeface="Calibri" pitchFamily="34" charset="0"/>
              </a:endParaRPr>
            </a:p>
          </p:txBody>
        </p:sp>
        <p:sp>
          <p:nvSpPr>
            <p:cNvPr id="52227" name="Oval 6"/>
            <p:cNvSpPr>
              <a:spLocks noChangeArrowheads="1"/>
            </p:cNvSpPr>
            <p:nvPr/>
          </p:nvSpPr>
          <p:spPr bwMode="auto">
            <a:xfrm>
              <a:off x="10872788" y="1177925"/>
              <a:ext cx="315912" cy="252413"/>
            </a:xfrm>
            <a:prstGeom prst="ellipse">
              <a:avLst/>
            </a:prstGeom>
            <a:solidFill>
              <a:srgbClr val="0083BF"/>
            </a:solidFill>
            <a:ln w="12700" algn="ctr">
              <a:solidFill>
                <a:srgbClr val="41719C"/>
              </a:solidFill>
              <a:miter lim="800000"/>
              <a:headEnd/>
              <a:tailEnd/>
            </a:ln>
          </p:spPr>
          <p:txBody>
            <a:bodyPr lIns="36000" rIns="36000" anchor="ctr"/>
            <a:lstStyle/>
            <a:p>
              <a:pPr algn="ctr"/>
              <a:endParaRPr lang="en-GB" sz="1600">
                <a:solidFill>
                  <a:srgbClr val="FFFFFF"/>
                </a:solidFill>
                <a:latin typeface="Calibri" pitchFamily="34" charset="0"/>
              </a:endParaRPr>
            </a:p>
          </p:txBody>
        </p:sp>
        <p:sp>
          <p:nvSpPr>
            <p:cNvPr id="52228" name="Oval 7"/>
            <p:cNvSpPr>
              <a:spLocks noChangeArrowheads="1"/>
            </p:cNvSpPr>
            <p:nvPr/>
          </p:nvSpPr>
          <p:spPr bwMode="auto">
            <a:xfrm>
              <a:off x="11252200" y="1395413"/>
              <a:ext cx="317500" cy="250825"/>
            </a:xfrm>
            <a:prstGeom prst="ellipse">
              <a:avLst/>
            </a:prstGeom>
            <a:solidFill>
              <a:srgbClr val="0083BF"/>
            </a:solidFill>
            <a:ln w="12700" algn="ctr">
              <a:solidFill>
                <a:srgbClr val="41719C"/>
              </a:solidFill>
              <a:miter lim="800000"/>
              <a:headEnd/>
              <a:tailEnd/>
            </a:ln>
          </p:spPr>
          <p:txBody>
            <a:bodyPr lIns="36000" rIns="36000" anchor="ctr"/>
            <a:lstStyle/>
            <a:p>
              <a:pPr algn="ctr"/>
              <a:endParaRPr lang="en-GB" sz="1600">
                <a:solidFill>
                  <a:srgbClr val="FFFFFF"/>
                </a:solidFill>
                <a:latin typeface="Calibri" pitchFamily="34" charset="0"/>
              </a:endParaRPr>
            </a:p>
          </p:txBody>
        </p:sp>
        <p:sp>
          <p:nvSpPr>
            <p:cNvPr id="52231" name="Oval 10"/>
            <p:cNvSpPr>
              <a:spLocks noChangeArrowheads="1"/>
            </p:cNvSpPr>
            <p:nvPr/>
          </p:nvSpPr>
          <p:spPr bwMode="auto">
            <a:xfrm>
              <a:off x="10463213" y="2025650"/>
              <a:ext cx="315912" cy="250825"/>
            </a:xfrm>
            <a:prstGeom prst="ellipse">
              <a:avLst/>
            </a:prstGeom>
            <a:solidFill>
              <a:schemeClr val="accent2"/>
            </a:solidFill>
            <a:ln w="12700" algn="ctr">
              <a:solidFill>
                <a:srgbClr val="41719C"/>
              </a:solidFill>
              <a:miter lim="800000"/>
              <a:headEnd/>
              <a:tailEnd/>
            </a:ln>
          </p:spPr>
          <p:txBody>
            <a:bodyPr anchor="ctr"/>
            <a:lstStyle/>
            <a:p>
              <a:pPr algn="ctr"/>
              <a:endParaRPr lang="en-GB" sz="1600">
                <a:solidFill>
                  <a:srgbClr val="FFFFFF"/>
                </a:solidFill>
                <a:latin typeface="Calibri" pitchFamily="34" charset="0"/>
              </a:endParaRPr>
            </a:p>
          </p:txBody>
        </p:sp>
        <p:sp>
          <p:nvSpPr>
            <p:cNvPr id="12" name="Oval 11"/>
            <p:cNvSpPr/>
            <p:nvPr/>
          </p:nvSpPr>
          <p:spPr>
            <a:xfrm>
              <a:off x="10052050" y="1944688"/>
              <a:ext cx="315913" cy="250825"/>
            </a:xfrm>
            <a:prstGeom prst="ellipse">
              <a:avLst/>
            </a:prstGeom>
            <a:solidFill>
              <a:srgbClr val="0083B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600" dirty="0">
                <a:solidFill>
                  <a:srgbClr val="FFFFFF"/>
                </a:solidFill>
                <a:cs typeface="Arial" charset="0"/>
              </a:endParaRPr>
            </a:p>
          </p:txBody>
        </p:sp>
        <p:sp>
          <p:nvSpPr>
            <p:cNvPr id="13" name="Oval 12"/>
            <p:cNvSpPr/>
            <p:nvPr/>
          </p:nvSpPr>
          <p:spPr>
            <a:xfrm>
              <a:off x="9664700" y="1746250"/>
              <a:ext cx="317500" cy="250825"/>
            </a:xfrm>
            <a:prstGeom prst="ellipse">
              <a:avLst/>
            </a:prstGeom>
            <a:solidFill>
              <a:srgbClr val="0083BF"/>
            </a:solidFill>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endParaRPr lang="en-GB" sz="1600" dirty="0">
                <a:solidFill>
                  <a:srgbClr val="FFFFFF"/>
                </a:solidFill>
                <a:cs typeface="Arial" charset="0"/>
              </a:endParaRPr>
            </a:p>
          </p:txBody>
        </p:sp>
        <p:sp>
          <p:nvSpPr>
            <p:cNvPr id="14" name="Oval 13"/>
            <p:cNvSpPr/>
            <p:nvPr/>
          </p:nvSpPr>
          <p:spPr>
            <a:xfrm>
              <a:off x="9664700" y="1389063"/>
              <a:ext cx="317500" cy="250825"/>
            </a:xfrm>
            <a:prstGeom prst="ellipse">
              <a:avLst/>
            </a:prstGeom>
            <a:solidFill>
              <a:srgbClr val="0083BF"/>
            </a:solidFill>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endParaRPr lang="en-GB" sz="1600" dirty="0">
                <a:solidFill>
                  <a:srgbClr val="FFFFFF"/>
                </a:solidFill>
                <a:cs typeface="Arial" charset="0"/>
              </a:endParaRPr>
            </a:p>
          </p:txBody>
        </p:sp>
        <p:sp>
          <p:nvSpPr>
            <p:cNvPr id="15" name="Oval 14"/>
            <p:cNvSpPr/>
            <p:nvPr/>
          </p:nvSpPr>
          <p:spPr>
            <a:xfrm>
              <a:off x="10052050" y="1182688"/>
              <a:ext cx="315913" cy="250825"/>
            </a:xfrm>
            <a:prstGeom prst="ellipse">
              <a:avLst/>
            </a:prstGeom>
            <a:solidFill>
              <a:srgbClr val="0083BF"/>
            </a:solidFill>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endParaRPr lang="en-GB" sz="1600" dirty="0">
                <a:solidFill>
                  <a:srgbClr val="FFFFFF"/>
                </a:solidFill>
                <a:cs typeface="Arial" charset="0"/>
              </a:endParaRPr>
            </a:p>
          </p:txBody>
        </p:sp>
        <p:sp>
          <p:nvSpPr>
            <p:cNvPr id="32" name="Circular Arrow 31"/>
            <p:cNvSpPr/>
            <p:nvPr/>
          </p:nvSpPr>
          <p:spPr>
            <a:xfrm rot="19390550">
              <a:off x="10806113" y="1147763"/>
              <a:ext cx="85725" cy="107950"/>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sp>
          <p:nvSpPr>
            <p:cNvPr id="34" name="Circular Arrow 31"/>
            <p:cNvSpPr/>
            <p:nvPr/>
          </p:nvSpPr>
          <p:spPr>
            <a:xfrm rot="20878044">
              <a:off x="11209338" y="1311275"/>
              <a:ext cx="85725" cy="109538"/>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sp>
          <p:nvSpPr>
            <p:cNvPr id="35" name="Circular Arrow 31"/>
            <p:cNvSpPr/>
            <p:nvPr/>
          </p:nvSpPr>
          <p:spPr>
            <a:xfrm rot="3066836">
              <a:off x="11486357" y="1653381"/>
              <a:ext cx="109538" cy="85725"/>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sp>
          <p:nvSpPr>
            <p:cNvPr id="36" name="Circular Arrow 31"/>
            <p:cNvSpPr/>
            <p:nvPr/>
          </p:nvSpPr>
          <p:spPr>
            <a:xfrm rot="6140619">
              <a:off x="11217276" y="2001837"/>
              <a:ext cx="107950" cy="85725"/>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sp>
          <p:nvSpPr>
            <p:cNvPr id="37" name="Circular Arrow 31"/>
            <p:cNvSpPr/>
            <p:nvPr/>
          </p:nvSpPr>
          <p:spPr>
            <a:xfrm rot="7273501">
              <a:off x="10793413" y="2152650"/>
              <a:ext cx="107950" cy="85725"/>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sp>
          <p:nvSpPr>
            <p:cNvPr id="38" name="Circular Arrow 31"/>
            <p:cNvSpPr/>
            <p:nvPr/>
          </p:nvSpPr>
          <p:spPr>
            <a:xfrm rot="8667883">
              <a:off x="10355263" y="2139950"/>
              <a:ext cx="85725" cy="107950"/>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sp>
          <p:nvSpPr>
            <p:cNvPr id="39" name="Circular Arrow 31"/>
            <p:cNvSpPr/>
            <p:nvPr/>
          </p:nvSpPr>
          <p:spPr>
            <a:xfrm rot="10119273">
              <a:off x="9950450" y="1971675"/>
              <a:ext cx="84138" cy="107950"/>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sp>
          <p:nvSpPr>
            <p:cNvPr id="40" name="Circular Arrow 31"/>
            <p:cNvSpPr/>
            <p:nvPr/>
          </p:nvSpPr>
          <p:spPr>
            <a:xfrm rot="13140017">
              <a:off x="9647238" y="1635125"/>
              <a:ext cx="85725" cy="109538"/>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sp>
          <p:nvSpPr>
            <p:cNvPr id="41" name="Circular Arrow 31"/>
            <p:cNvSpPr/>
            <p:nvPr/>
          </p:nvSpPr>
          <p:spPr>
            <a:xfrm rot="17357237">
              <a:off x="9907588" y="1289050"/>
              <a:ext cx="101600" cy="88900"/>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sp>
          <p:nvSpPr>
            <p:cNvPr id="42" name="Circular Arrow 31"/>
            <p:cNvSpPr/>
            <p:nvPr/>
          </p:nvSpPr>
          <p:spPr>
            <a:xfrm rot="17285912">
              <a:off x="10344150" y="1138238"/>
              <a:ext cx="101600" cy="88900"/>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sp>
          <p:nvSpPr>
            <p:cNvPr id="52247" name="Oval 9"/>
            <p:cNvSpPr>
              <a:spLocks noChangeArrowheads="1"/>
            </p:cNvSpPr>
            <p:nvPr/>
          </p:nvSpPr>
          <p:spPr bwMode="auto">
            <a:xfrm>
              <a:off x="10872788" y="1944688"/>
              <a:ext cx="315912" cy="250825"/>
            </a:xfrm>
            <a:prstGeom prst="ellipse">
              <a:avLst/>
            </a:prstGeom>
            <a:solidFill>
              <a:srgbClr val="0083BF"/>
            </a:solidFill>
            <a:ln w="12700" algn="ctr">
              <a:solidFill>
                <a:srgbClr val="41719C"/>
              </a:solidFill>
              <a:miter lim="800000"/>
              <a:headEnd/>
              <a:tailEnd/>
            </a:ln>
          </p:spPr>
          <p:txBody>
            <a:bodyPr lIns="36000" rIns="36000" anchor="ctr"/>
            <a:lstStyle/>
            <a:p>
              <a:pPr algn="ctr"/>
              <a:endParaRPr lang="en-GB" sz="1600">
                <a:solidFill>
                  <a:srgbClr val="FFFFFF"/>
                </a:solidFill>
                <a:latin typeface="Calibri" pitchFamily="34" charset="0"/>
              </a:endParaRPr>
            </a:p>
          </p:txBody>
        </p:sp>
        <p:sp>
          <p:nvSpPr>
            <p:cNvPr id="52248" name="Oval 8"/>
            <p:cNvSpPr>
              <a:spLocks noChangeArrowheads="1"/>
            </p:cNvSpPr>
            <p:nvPr/>
          </p:nvSpPr>
          <p:spPr bwMode="auto">
            <a:xfrm>
              <a:off x="11252200" y="1746250"/>
              <a:ext cx="317500" cy="250825"/>
            </a:xfrm>
            <a:prstGeom prst="ellipse">
              <a:avLst/>
            </a:prstGeom>
            <a:solidFill>
              <a:srgbClr val="0083BF"/>
            </a:solidFill>
            <a:ln w="12700" algn="ctr">
              <a:solidFill>
                <a:srgbClr val="41719C"/>
              </a:solidFill>
              <a:miter lim="800000"/>
              <a:headEnd/>
              <a:tailEnd/>
            </a:ln>
          </p:spPr>
          <p:txBody>
            <a:bodyPr lIns="36000" rIns="36000" anchor="ctr"/>
            <a:lstStyle/>
            <a:p>
              <a:pPr algn="ctr"/>
              <a:endParaRPr lang="en-GB" sz="1600">
                <a:solidFill>
                  <a:srgbClr val="FFFFFF"/>
                </a:solidFill>
                <a:latin typeface="Calibri" pitchFamily="34" charset="0"/>
              </a:endParaRPr>
            </a:p>
          </p:txBody>
        </p:sp>
      </p:grpSp>
      <p:sp>
        <p:nvSpPr>
          <p:cNvPr id="52225" name="Content Placeholder 2"/>
          <p:cNvSpPr>
            <a:spLocks noGrp="1"/>
          </p:cNvSpPr>
          <p:nvPr>
            <p:ph idx="1"/>
          </p:nvPr>
        </p:nvSpPr>
        <p:spPr>
          <a:xfrm>
            <a:off x="615156" y="1586003"/>
            <a:ext cx="10515600" cy="4802540"/>
          </a:xfrm>
        </p:spPr>
        <p:txBody>
          <a:bodyPr/>
          <a:lstStyle/>
          <a:p>
            <a:pPr marL="0" indent="0" eaLnBrk="1" hangingPunct="1">
              <a:lnSpc>
                <a:spcPct val="70000"/>
              </a:lnSpc>
              <a:buFont typeface="Arial" charset="0"/>
              <a:buNone/>
            </a:pPr>
            <a:r>
              <a:rPr lang="en-GB" b="1" dirty="0" smtClean="0"/>
              <a:t>3.3 Managing research</a:t>
            </a:r>
          </a:p>
          <a:p>
            <a:pPr marL="0" indent="0" eaLnBrk="1" hangingPunct="1">
              <a:lnSpc>
                <a:spcPct val="70000"/>
              </a:lnSpc>
              <a:buFont typeface="Arial" charset="0"/>
              <a:buNone/>
            </a:pPr>
            <a:r>
              <a:rPr lang="en-US" sz="2400" dirty="0" smtClean="0"/>
              <a:t>Public contributors can sit on management groups, advisory groups or steering committees which manage or oversee the running of a research study. </a:t>
            </a:r>
          </a:p>
          <a:p>
            <a:pPr marL="0" indent="0" eaLnBrk="1" hangingPunct="1">
              <a:lnSpc>
                <a:spcPct val="70000"/>
              </a:lnSpc>
              <a:buFont typeface="Arial" charset="0"/>
              <a:buNone/>
            </a:pPr>
            <a:r>
              <a:rPr lang="en-US" sz="2400" dirty="0" smtClean="0"/>
              <a:t>They help to make sure:</a:t>
            </a:r>
          </a:p>
          <a:p>
            <a:pPr lvl="1" eaLnBrk="1" hangingPunct="1">
              <a:lnSpc>
                <a:spcPct val="70000"/>
              </a:lnSpc>
            </a:pPr>
            <a:r>
              <a:rPr lang="en-US" dirty="0" smtClean="0"/>
              <a:t>a public point of view is included</a:t>
            </a:r>
            <a:endParaRPr lang="en-US" strike="sngStrike" dirty="0" smtClean="0"/>
          </a:p>
          <a:p>
            <a:pPr lvl="1" eaLnBrk="1" hangingPunct="1">
              <a:lnSpc>
                <a:spcPct val="70000"/>
              </a:lnSpc>
            </a:pPr>
            <a:r>
              <a:rPr lang="en-US" dirty="0"/>
              <a:t>t</a:t>
            </a:r>
            <a:r>
              <a:rPr lang="en-US" dirty="0" smtClean="0"/>
              <a:t>hose taking part in the study (study participants) are treated fairly and ethically</a:t>
            </a:r>
          </a:p>
          <a:p>
            <a:pPr lvl="1" eaLnBrk="1" hangingPunct="1">
              <a:lnSpc>
                <a:spcPct val="70000"/>
              </a:lnSpc>
            </a:pPr>
            <a:r>
              <a:rPr lang="en-US" dirty="0" smtClean="0"/>
              <a:t>public involvement in the project is properly budgeted for and PPI funds are used for their intended purpose</a:t>
            </a:r>
          </a:p>
          <a:p>
            <a:pPr lvl="1" eaLnBrk="1" hangingPunct="1">
              <a:lnSpc>
                <a:spcPct val="70000"/>
              </a:lnSpc>
            </a:pPr>
            <a:r>
              <a:rPr lang="en-US" dirty="0"/>
              <a:t>t</a:t>
            </a:r>
            <a:r>
              <a:rPr lang="en-US" dirty="0" smtClean="0"/>
              <a:t>here is effective support for public contributors </a:t>
            </a:r>
          </a:p>
          <a:p>
            <a:pPr lvl="1" eaLnBrk="1" hangingPunct="1">
              <a:lnSpc>
                <a:spcPct val="70000"/>
              </a:lnSpc>
            </a:pPr>
            <a:r>
              <a:rPr lang="en-US" dirty="0" smtClean="0"/>
              <a:t>advice is provided on what is practical for those taking part in the study, and</a:t>
            </a:r>
          </a:p>
          <a:p>
            <a:pPr lvl="1" eaLnBrk="1" hangingPunct="1">
              <a:lnSpc>
                <a:spcPct val="70000"/>
              </a:lnSpc>
            </a:pPr>
            <a:r>
              <a:rPr lang="en-US" dirty="0"/>
              <a:t>t</a:t>
            </a:r>
            <a:r>
              <a:rPr lang="en-US" dirty="0" smtClean="0"/>
              <a:t>he public are involved in recruiting staff and researchers.</a:t>
            </a:r>
          </a:p>
          <a:p>
            <a:pPr marL="0" indent="0" eaLnBrk="1" hangingPunct="1">
              <a:lnSpc>
                <a:spcPct val="70000"/>
              </a:lnSpc>
            </a:pPr>
            <a:endParaRPr lang="en-GB" sz="2600" dirty="0" smtClean="0"/>
          </a:p>
        </p:txBody>
      </p:sp>
      <p:sp>
        <p:nvSpPr>
          <p:cNvPr id="25" name="Title 1"/>
          <p:cNvSpPr>
            <a:spLocks noGrp="1"/>
          </p:cNvSpPr>
          <p:nvPr>
            <p:ph type="title"/>
          </p:nvPr>
        </p:nvSpPr>
        <p:spPr>
          <a:xfrm>
            <a:off x="838200" y="365125"/>
            <a:ext cx="10515600" cy="1325563"/>
          </a:xfrm>
        </p:spPr>
        <p:txBody>
          <a:bodyPr/>
          <a:lstStyle/>
          <a:p>
            <a:pPr eaLnBrk="1" hangingPunct="1"/>
            <a:r>
              <a:rPr lang="en-US" sz="3600" dirty="0" smtClean="0"/>
              <a:t>3. Is PPI planned at appropriate points in the research project life cycle? </a:t>
            </a:r>
            <a:endParaRPr lang="en-GB" sz="3600" dirty="0" smtClean="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title="Miniature of research project life cycle"/>
          <p:cNvGrpSpPr/>
          <p:nvPr/>
        </p:nvGrpSpPr>
        <p:grpSpPr>
          <a:xfrm>
            <a:off x="9992240" y="5486320"/>
            <a:ext cx="1936750" cy="1185862"/>
            <a:chOff x="9647238" y="1090613"/>
            <a:chExt cx="1936750" cy="1185862"/>
          </a:xfrm>
        </p:grpSpPr>
        <p:sp>
          <p:nvSpPr>
            <p:cNvPr id="53250" name="Oval 4"/>
            <p:cNvSpPr>
              <a:spLocks noChangeArrowheads="1"/>
            </p:cNvSpPr>
            <p:nvPr/>
          </p:nvSpPr>
          <p:spPr bwMode="auto">
            <a:xfrm>
              <a:off x="10463213" y="1090613"/>
              <a:ext cx="315912" cy="250825"/>
            </a:xfrm>
            <a:prstGeom prst="ellipse">
              <a:avLst/>
            </a:prstGeom>
            <a:solidFill>
              <a:srgbClr val="0083BF"/>
            </a:solidFill>
            <a:ln w="12700" algn="ctr">
              <a:solidFill>
                <a:srgbClr val="41719C"/>
              </a:solidFill>
              <a:miter lim="800000"/>
              <a:headEnd/>
              <a:tailEnd/>
            </a:ln>
          </p:spPr>
          <p:txBody>
            <a:bodyPr lIns="36000" rIns="36000" anchor="ctr"/>
            <a:lstStyle/>
            <a:p>
              <a:pPr algn="ctr"/>
              <a:endParaRPr lang="en-GB" sz="1600">
                <a:solidFill>
                  <a:srgbClr val="FFFFFF"/>
                </a:solidFill>
                <a:latin typeface="Calibri" pitchFamily="34" charset="0"/>
              </a:endParaRPr>
            </a:p>
          </p:txBody>
        </p:sp>
        <p:sp>
          <p:nvSpPr>
            <p:cNvPr id="53251" name="Oval 6"/>
            <p:cNvSpPr>
              <a:spLocks noChangeArrowheads="1"/>
            </p:cNvSpPr>
            <p:nvPr/>
          </p:nvSpPr>
          <p:spPr bwMode="auto">
            <a:xfrm>
              <a:off x="10872788" y="1177925"/>
              <a:ext cx="315912" cy="252413"/>
            </a:xfrm>
            <a:prstGeom prst="ellipse">
              <a:avLst/>
            </a:prstGeom>
            <a:solidFill>
              <a:srgbClr val="0083BF"/>
            </a:solidFill>
            <a:ln w="12700" algn="ctr">
              <a:solidFill>
                <a:srgbClr val="41719C"/>
              </a:solidFill>
              <a:miter lim="800000"/>
              <a:headEnd/>
              <a:tailEnd/>
            </a:ln>
          </p:spPr>
          <p:txBody>
            <a:bodyPr lIns="36000" rIns="36000" anchor="ctr"/>
            <a:lstStyle/>
            <a:p>
              <a:pPr algn="ctr"/>
              <a:endParaRPr lang="en-GB" sz="1600">
                <a:solidFill>
                  <a:srgbClr val="FFFFFF"/>
                </a:solidFill>
                <a:latin typeface="Calibri" pitchFamily="34" charset="0"/>
              </a:endParaRPr>
            </a:p>
          </p:txBody>
        </p:sp>
        <p:sp>
          <p:nvSpPr>
            <p:cNvPr id="53252" name="Oval 7"/>
            <p:cNvSpPr>
              <a:spLocks noChangeArrowheads="1"/>
            </p:cNvSpPr>
            <p:nvPr/>
          </p:nvSpPr>
          <p:spPr bwMode="auto">
            <a:xfrm>
              <a:off x="11252200" y="1395413"/>
              <a:ext cx="317500" cy="250825"/>
            </a:xfrm>
            <a:prstGeom prst="ellipse">
              <a:avLst/>
            </a:prstGeom>
            <a:solidFill>
              <a:srgbClr val="0083BF"/>
            </a:solidFill>
            <a:ln w="12700" algn="ctr">
              <a:solidFill>
                <a:srgbClr val="41719C"/>
              </a:solidFill>
              <a:miter lim="800000"/>
              <a:headEnd/>
              <a:tailEnd/>
            </a:ln>
          </p:spPr>
          <p:txBody>
            <a:bodyPr lIns="36000" rIns="36000" anchor="ctr"/>
            <a:lstStyle/>
            <a:p>
              <a:pPr algn="ctr"/>
              <a:endParaRPr lang="en-GB" sz="1600">
                <a:solidFill>
                  <a:srgbClr val="FFFFFF"/>
                </a:solidFill>
                <a:latin typeface="Calibri" pitchFamily="34" charset="0"/>
              </a:endParaRPr>
            </a:p>
          </p:txBody>
        </p:sp>
        <p:sp>
          <p:nvSpPr>
            <p:cNvPr id="53255" name="Oval 10" descr="Stage 7 highlighted" title="Miniature of research project life cycle"/>
            <p:cNvSpPr>
              <a:spLocks noChangeArrowheads="1"/>
            </p:cNvSpPr>
            <p:nvPr/>
          </p:nvSpPr>
          <p:spPr bwMode="auto">
            <a:xfrm>
              <a:off x="10463213" y="2025650"/>
              <a:ext cx="315912" cy="250825"/>
            </a:xfrm>
            <a:prstGeom prst="ellipse">
              <a:avLst/>
            </a:prstGeom>
            <a:solidFill>
              <a:srgbClr val="0083BF"/>
            </a:solidFill>
            <a:ln w="12700" algn="ctr">
              <a:solidFill>
                <a:srgbClr val="41719C"/>
              </a:solidFill>
              <a:miter lim="800000"/>
              <a:headEnd/>
              <a:tailEnd/>
            </a:ln>
          </p:spPr>
          <p:txBody>
            <a:bodyPr lIns="36000" rIns="36000" anchor="ctr"/>
            <a:lstStyle/>
            <a:p>
              <a:pPr algn="ctr"/>
              <a:endParaRPr lang="en-GB" sz="1600">
                <a:solidFill>
                  <a:srgbClr val="FFFFFF"/>
                </a:solidFill>
                <a:latin typeface="Calibri" pitchFamily="34" charset="0"/>
              </a:endParaRPr>
            </a:p>
          </p:txBody>
        </p:sp>
        <p:sp>
          <p:nvSpPr>
            <p:cNvPr id="53256" name="Oval 11"/>
            <p:cNvSpPr>
              <a:spLocks noChangeArrowheads="1"/>
            </p:cNvSpPr>
            <p:nvPr/>
          </p:nvSpPr>
          <p:spPr bwMode="auto">
            <a:xfrm>
              <a:off x="10052050" y="1944688"/>
              <a:ext cx="315913" cy="250825"/>
            </a:xfrm>
            <a:prstGeom prst="ellipse">
              <a:avLst/>
            </a:prstGeom>
            <a:solidFill>
              <a:schemeClr val="accent2"/>
            </a:solidFill>
            <a:ln w="12700" algn="ctr">
              <a:solidFill>
                <a:srgbClr val="41719C"/>
              </a:solidFill>
              <a:miter lim="800000"/>
              <a:headEnd/>
              <a:tailEnd/>
            </a:ln>
          </p:spPr>
          <p:txBody>
            <a:bodyPr anchor="ctr"/>
            <a:lstStyle/>
            <a:p>
              <a:pPr algn="ctr"/>
              <a:endParaRPr lang="en-GB" sz="1600">
                <a:solidFill>
                  <a:srgbClr val="FFFFFF"/>
                </a:solidFill>
                <a:latin typeface="Calibri" pitchFamily="34" charset="0"/>
              </a:endParaRPr>
            </a:p>
          </p:txBody>
        </p:sp>
        <p:sp>
          <p:nvSpPr>
            <p:cNvPr id="13" name="Oval 12"/>
            <p:cNvSpPr/>
            <p:nvPr/>
          </p:nvSpPr>
          <p:spPr>
            <a:xfrm>
              <a:off x="9664700" y="1746250"/>
              <a:ext cx="317500" cy="250825"/>
            </a:xfrm>
            <a:prstGeom prst="ellipse">
              <a:avLst/>
            </a:prstGeom>
            <a:solidFill>
              <a:srgbClr val="0083BF"/>
            </a:solidFill>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endParaRPr lang="en-GB" sz="1600" dirty="0">
                <a:solidFill>
                  <a:srgbClr val="FFFFFF"/>
                </a:solidFill>
                <a:cs typeface="Arial" charset="0"/>
              </a:endParaRPr>
            </a:p>
          </p:txBody>
        </p:sp>
        <p:sp>
          <p:nvSpPr>
            <p:cNvPr id="14" name="Oval 13"/>
            <p:cNvSpPr/>
            <p:nvPr/>
          </p:nvSpPr>
          <p:spPr>
            <a:xfrm>
              <a:off x="9664700" y="1389063"/>
              <a:ext cx="317500" cy="250825"/>
            </a:xfrm>
            <a:prstGeom prst="ellipse">
              <a:avLst/>
            </a:prstGeom>
            <a:solidFill>
              <a:srgbClr val="0083BF"/>
            </a:solidFill>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endParaRPr lang="en-GB" sz="1600" dirty="0">
                <a:solidFill>
                  <a:srgbClr val="FFFFFF"/>
                </a:solidFill>
                <a:cs typeface="Arial" charset="0"/>
              </a:endParaRPr>
            </a:p>
          </p:txBody>
        </p:sp>
        <p:sp>
          <p:nvSpPr>
            <p:cNvPr id="15" name="Oval 14"/>
            <p:cNvSpPr/>
            <p:nvPr/>
          </p:nvSpPr>
          <p:spPr>
            <a:xfrm>
              <a:off x="10052050" y="1182688"/>
              <a:ext cx="315913" cy="250825"/>
            </a:xfrm>
            <a:prstGeom prst="ellipse">
              <a:avLst/>
            </a:prstGeom>
            <a:solidFill>
              <a:srgbClr val="0083BF"/>
            </a:solidFill>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endParaRPr lang="en-GB" sz="1600" dirty="0">
                <a:solidFill>
                  <a:srgbClr val="FFFFFF"/>
                </a:solidFill>
                <a:cs typeface="Arial" charset="0"/>
              </a:endParaRPr>
            </a:p>
          </p:txBody>
        </p:sp>
        <p:sp>
          <p:nvSpPr>
            <p:cNvPr id="32" name="Circular Arrow 31"/>
            <p:cNvSpPr/>
            <p:nvPr/>
          </p:nvSpPr>
          <p:spPr>
            <a:xfrm rot="19390550">
              <a:off x="10806113" y="1147763"/>
              <a:ext cx="85725" cy="107950"/>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sp>
          <p:nvSpPr>
            <p:cNvPr id="34" name="Circular Arrow 31"/>
            <p:cNvSpPr/>
            <p:nvPr/>
          </p:nvSpPr>
          <p:spPr>
            <a:xfrm rot="20878044">
              <a:off x="11209338" y="1311275"/>
              <a:ext cx="85725" cy="109538"/>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sp>
          <p:nvSpPr>
            <p:cNvPr id="35" name="Circular Arrow 31"/>
            <p:cNvSpPr/>
            <p:nvPr/>
          </p:nvSpPr>
          <p:spPr>
            <a:xfrm rot="3066836">
              <a:off x="11486357" y="1653381"/>
              <a:ext cx="109538" cy="85725"/>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sp>
          <p:nvSpPr>
            <p:cNvPr id="36" name="Circular Arrow 31"/>
            <p:cNvSpPr/>
            <p:nvPr/>
          </p:nvSpPr>
          <p:spPr>
            <a:xfrm rot="6140619">
              <a:off x="11217276" y="2001837"/>
              <a:ext cx="107950" cy="85725"/>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sp>
          <p:nvSpPr>
            <p:cNvPr id="37" name="Circular Arrow 31"/>
            <p:cNvSpPr/>
            <p:nvPr/>
          </p:nvSpPr>
          <p:spPr>
            <a:xfrm rot="7273501">
              <a:off x="10793413" y="2152650"/>
              <a:ext cx="107950" cy="85725"/>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sp>
          <p:nvSpPr>
            <p:cNvPr id="38" name="Circular Arrow 31"/>
            <p:cNvSpPr/>
            <p:nvPr/>
          </p:nvSpPr>
          <p:spPr>
            <a:xfrm rot="8667883">
              <a:off x="10355263" y="2139950"/>
              <a:ext cx="85725" cy="107950"/>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sp>
          <p:nvSpPr>
            <p:cNvPr id="39" name="Circular Arrow 31"/>
            <p:cNvSpPr/>
            <p:nvPr/>
          </p:nvSpPr>
          <p:spPr>
            <a:xfrm rot="10119273">
              <a:off x="9950450" y="1971675"/>
              <a:ext cx="84138" cy="107950"/>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sp>
          <p:nvSpPr>
            <p:cNvPr id="40" name="Circular Arrow 31"/>
            <p:cNvSpPr/>
            <p:nvPr/>
          </p:nvSpPr>
          <p:spPr>
            <a:xfrm rot="13140017">
              <a:off x="9647238" y="1635125"/>
              <a:ext cx="85725" cy="109538"/>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sp>
          <p:nvSpPr>
            <p:cNvPr id="41" name="Circular Arrow 31"/>
            <p:cNvSpPr/>
            <p:nvPr/>
          </p:nvSpPr>
          <p:spPr>
            <a:xfrm rot="17357237">
              <a:off x="9907588" y="1289050"/>
              <a:ext cx="101600" cy="88900"/>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sp>
          <p:nvSpPr>
            <p:cNvPr id="42" name="Circular Arrow 31"/>
            <p:cNvSpPr/>
            <p:nvPr/>
          </p:nvSpPr>
          <p:spPr>
            <a:xfrm rot="17285912">
              <a:off x="10344150" y="1138238"/>
              <a:ext cx="101600" cy="88900"/>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sp>
          <p:nvSpPr>
            <p:cNvPr id="53271" name="Oval 9"/>
            <p:cNvSpPr>
              <a:spLocks noChangeArrowheads="1"/>
            </p:cNvSpPr>
            <p:nvPr/>
          </p:nvSpPr>
          <p:spPr bwMode="auto">
            <a:xfrm>
              <a:off x="10872788" y="1944688"/>
              <a:ext cx="315912" cy="250825"/>
            </a:xfrm>
            <a:prstGeom prst="ellipse">
              <a:avLst/>
            </a:prstGeom>
            <a:solidFill>
              <a:srgbClr val="0083BF"/>
            </a:solidFill>
            <a:ln w="12700" algn="ctr">
              <a:solidFill>
                <a:srgbClr val="41719C"/>
              </a:solidFill>
              <a:miter lim="800000"/>
              <a:headEnd/>
              <a:tailEnd/>
            </a:ln>
          </p:spPr>
          <p:txBody>
            <a:bodyPr lIns="36000" rIns="36000" anchor="ctr"/>
            <a:lstStyle/>
            <a:p>
              <a:pPr algn="ctr"/>
              <a:endParaRPr lang="en-GB" sz="1600">
                <a:solidFill>
                  <a:srgbClr val="FFFFFF"/>
                </a:solidFill>
                <a:latin typeface="Calibri" pitchFamily="34" charset="0"/>
              </a:endParaRPr>
            </a:p>
          </p:txBody>
        </p:sp>
        <p:sp>
          <p:nvSpPr>
            <p:cNvPr id="53272" name="Oval 8"/>
            <p:cNvSpPr>
              <a:spLocks noChangeArrowheads="1"/>
            </p:cNvSpPr>
            <p:nvPr/>
          </p:nvSpPr>
          <p:spPr bwMode="auto">
            <a:xfrm>
              <a:off x="11252200" y="1746250"/>
              <a:ext cx="317500" cy="250825"/>
            </a:xfrm>
            <a:prstGeom prst="ellipse">
              <a:avLst/>
            </a:prstGeom>
            <a:solidFill>
              <a:srgbClr val="0083BF"/>
            </a:solidFill>
            <a:ln w="12700" algn="ctr">
              <a:solidFill>
                <a:srgbClr val="41719C"/>
              </a:solidFill>
              <a:miter lim="800000"/>
              <a:headEnd/>
              <a:tailEnd/>
            </a:ln>
          </p:spPr>
          <p:txBody>
            <a:bodyPr lIns="36000" rIns="36000" anchor="ctr"/>
            <a:lstStyle/>
            <a:p>
              <a:pPr algn="ctr"/>
              <a:endParaRPr lang="en-GB" sz="1600">
                <a:solidFill>
                  <a:srgbClr val="FFFFFF"/>
                </a:solidFill>
                <a:latin typeface="Calibri" pitchFamily="34" charset="0"/>
              </a:endParaRPr>
            </a:p>
          </p:txBody>
        </p:sp>
      </p:grpSp>
      <p:sp>
        <p:nvSpPr>
          <p:cNvPr id="53249" name="Content Placeholder 2"/>
          <p:cNvSpPr>
            <a:spLocks noGrp="1"/>
          </p:cNvSpPr>
          <p:nvPr>
            <p:ph idx="1"/>
          </p:nvPr>
        </p:nvSpPr>
        <p:spPr>
          <a:xfrm>
            <a:off x="445015" y="1782984"/>
            <a:ext cx="10515600" cy="4456112"/>
          </a:xfrm>
        </p:spPr>
        <p:txBody>
          <a:bodyPr/>
          <a:lstStyle/>
          <a:p>
            <a:pPr marL="0" indent="0" eaLnBrk="1" hangingPunct="1">
              <a:lnSpc>
                <a:spcPct val="80000"/>
              </a:lnSpc>
              <a:buFont typeface="Arial" charset="0"/>
              <a:buNone/>
            </a:pPr>
            <a:r>
              <a:rPr lang="en-GB" b="1" dirty="0" smtClean="0"/>
              <a:t>3.4 Carrying out research</a:t>
            </a:r>
          </a:p>
          <a:p>
            <a:pPr marL="0" indent="0" eaLnBrk="1" hangingPunct="1">
              <a:lnSpc>
                <a:spcPct val="80000"/>
              </a:lnSpc>
              <a:buFont typeface="Arial" charset="0"/>
              <a:buNone/>
            </a:pPr>
            <a:r>
              <a:rPr lang="en-US" sz="2400" dirty="0" smtClean="0"/>
              <a:t>Members of the public may be collaborators or co-applicants and so part of the research team. Look for ways they are or could be involved in carrying out the research, such as:</a:t>
            </a:r>
          </a:p>
          <a:p>
            <a:pPr lvl="1" eaLnBrk="1" hangingPunct="1">
              <a:lnSpc>
                <a:spcPct val="80000"/>
              </a:lnSpc>
            </a:pPr>
            <a:r>
              <a:rPr lang="en-US" dirty="0"/>
              <a:t>c</a:t>
            </a:r>
            <a:r>
              <a:rPr lang="en-US" dirty="0" smtClean="0"/>
              <a:t>ontributing to the design of the research</a:t>
            </a:r>
          </a:p>
          <a:p>
            <a:pPr lvl="1" eaLnBrk="1" hangingPunct="1">
              <a:lnSpc>
                <a:spcPct val="80000"/>
              </a:lnSpc>
            </a:pPr>
            <a:r>
              <a:rPr lang="en-US" dirty="0"/>
              <a:t>p</a:t>
            </a:r>
            <a:r>
              <a:rPr lang="en-US" dirty="0" smtClean="0"/>
              <a:t>roducing research updates that are easy to follow</a:t>
            </a:r>
          </a:p>
          <a:p>
            <a:pPr lvl="1" eaLnBrk="1" hangingPunct="1">
              <a:lnSpc>
                <a:spcPct val="80000"/>
              </a:lnSpc>
            </a:pPr>
            <a:r>
              <a:rPr lang="en-US" dirty="0"/>
              <a:t>h</a:t>
            </a:r>
            <a:r>
              <a:rPr lang="en-US" dirty="0" smtClean="0"/>
              <a:t>elping with ways to recruit more people to take part in the study</a:t>
            </a:r>
          </a:p>
          <a:p>
            <a:pPr lvl="1" eaLnBrk="1" hangingPunct="1">
              <a:lnSpc>
                <a:spcPct val="80000"/>
              </a:lnSpc>
            </a:pPr>
            <a:r>
              <a:rPr lang="en-US" dirty="0"/>
              <a:t>c</a:t>
            </a:r>
            <a:r>
              <a:rPr lang="en-US" dirty="0" smtClean="0"/>
              <a:t>arrying out research interviews and surveys and being involved with focus groups</a:t>
            </a:r>
          </a:p>
          <a:p>
            <a:pPr lvl="1" eaLnBrk="1" hangingPunct="1">
              <a:lnSpc>
                <a:spcPct val="80000"/>
              </a:lnSpc>
            </a:pPr>
            <a:r>
              <a:rPr lang="en-US" dirty="0" smtClean="0"/>
              <a:t>contributing to </a:t>
            </a:r>
            <a:r>
              <a:rPr lang="en-US" dirty="0" err="1" smtClean="0"/>
              <a:t>analysing</a:t>
            </a:r>
            <a:r>
              <a:rPr lang="en-US" dirty="0" smtClean="0"/>
              <a:t> data and writing up findings, and</a:t>
            </a:r>
          </a:p>
          <a:p>
            <a:pPr lvl="1" eaLnBrk="1" hangingPunct="1">
              <a:lnSpc>
                <a:spcPct val="80000"/>
              </a:lnSpc>
            </a:pPr>
            <a:r>
              <a:rPr lang="en-US" dirty="0"/>
              <a:t>h</a:t>
            </a:r>
            <a:r>
              <a:rPr lang="en-US" dirty="0" smtClean="0"/>
              <a:t>elping to write patient </a:t>
            </a:r>
            <a:r>
              <a:rPr lang="en-US" dirty="0"/>
              <a:t>information leaflets and consent forms, sometimes called ‘</a:t>
            </a:r>
            <a:r>
              <a:rPr lang="en-US" dirty="0" smtClean="0"/>
              <a:t>patient-facing </a:t>
            </a:r>
            <a:r>
              <a:rPr lang="en-US" dirty="0"/>
              <a:t>materials’.</a:t>
            </a:r>
          </a:p>
          <a:p>
            <a:pPr marL="457200" lvl="1" indent="0" eaLnBrk="1" hangingPunct="1">
              <a:lnSpc>
                <a:spcPct val="80000"/>
              </a:lnSpc>
              <a:buNone/>
            </a:pPr>
            <a:endParaRPr lang="en-US" dirty="0" smtClean="0"/>
          </a:p>
        </p:txBody>
      </p:sp>
      <p:sp>
        <p:nvSpPr>
          <p:cNvPr id="25" name="Title 1"/>
          <p:cNvSpPr>
            <a:spLocks noGrp="1"/>
          </p:cNvSpPr>
          <p:nvPr>
            <p:ph type="title"/>
          </p:nvPr>
        </p:nvSpPr>
        <p:spPr>
          <a:xfrm>
            <a:off x="838200" y="365125"/>
            <a:ext cx="10515600" cy="1325563"/>
          </a:xfrm>
        </p:spPr>
        <p:txBody>
          <a:bodyPr/>
          <a:lstStyle/>
          <a:p>
            <a:pPr eaLnBrk="1" hangingPunct="1"/>
            <a:r>
              <a:rPr lang="en-US" sz="3600" dirty="0" smtClean="0"/>
              <a:t>3. Is PPI planned at appropriate points in the research project life cycle? </a:t>
            </a:r>
            <a:endParaRPr lang="en-GB" sz="3600" dirty="0" smtClean="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Stage 8 highlighted" title="Miniature of research project life cycle"/>
          <p:cNvGrpSpPr/>
          <p:nvPr/>
        </p:nvGrpSpPr>
        <p:grpSpPr>
          <a:xfrm>
            <a:off x="10033242" y="5524068"/>
            <a:ext cx="1936750" cy="1185862"/>
            <a:chOff x="9647238" y="1090613"/>
            <a:chExt cx="1936750" cy="1185862"/>
          </a:xfrm>
        </p:grpSpPr>
        <p:sp>
          <p:nvSpPr>
            <p:cNvPr id="55300" name="Oval 4"/>
            <p:cNvSpPr>
              <a:spLocks noChangeArrowheads="1"/>
            </p:cNvSpPr>
            <p:nvPr/>
          </p:nvSpPr>
          <p:spPr bwMode="auto">
            <a:xfrm>
              <a:off x="10463213" y="1090613"/>
              <a:ext cx="315912" cy="250825"/>
            </a:xfrm>
            <a:prstGeom prst="ellipse">
              <a:avLst/>
            </a:prstGeom>
            <a:solidFill>
              <a:srgbClr val="0083BF"/>
            </a:solidFill>
            <a:ln w="12700" algn="ctr">
              <a:solidFill>
                <a:srgbClr val="41719C"/>
              </a:solidFill>
              <a:miter lim="800000"/>
              <a:headEnd/>
              <a:tailEnd/>
            </a:ln>
          </p:spPr>
          <p:txBody>
            <a:bodyPr lIns="36000" rIns="36000" anchor="ctr"/>
            <a:lstStyle/>
            <a:p>
              <a:pPr algn="ctr"/>
              <a:endParaRPr lang="en-GB" sz="1600">
                <a:solidFill>
                  <a:srgbClr val="FFFFFF"/>
                </a:solidFill>
                <a:latin typeface="Calibri" pitchFamily="34" charset="0"/>
              </a:endParaRPr>
            </a:p>
          </p:txBody>
        </p:sp>
        <p:grpSp>
          <p:nvGrpSpPr>
            <p:cNvPr id="2" name="Group 1"/>
            <p:cNvGrpSpPr/>
            <p:nvPr/>
          </p:nvGrpSpPr>
          <p:grpSpPr>
            <a:xfrm>
              <a:off x="9647238" y="1131888"/>
              <a:ext cx="1936750" cy="1144587"/>
              <a:chOff x="9647238" y="1131888"/>
              <a:chExt cx="1936750" cy="1144587"/>
            </a:xfrm>
          </p:grpSpPr>
          <p:sp>
            <p:nvSpPr>
              <p:cNvPr id="55301" name="Oval 6"/>
              <p:cNvSpPr>
                <a:spLocks noChangeArrowheads="1"/>
              </p:cNvSpPr>
              <p:nvPr/>
            </p:nvSpPr>
            <p:spPr bwMode="auto">
              <a:xfrm>
                <a:off x="10872788" y="1177925"/>
                <a:ext cx="315912" cy="252413"/>
              </a:xfrm>
              <a:prstGeom prst="ellipse">
                <a:avLst/>
              </a:prstGeom>
              <a:solidFill>
                <a:srgbClr val="0083BF"/>
              </a:solidFill>
              <a:ln w="12700" algn="ctr">
                <a:solidFill>
                  <a:srgbClr val="41719C"/>
                </a:solidFill>
                <a:miter lim="800000"/>
                <a:headEnd/>
                <a:tailEnd/>
              </a:ln>
            </p:spPr>
            <p:txBody>
              <a:bodyPr lIns="36000" rIns="36000" anchor="ctr"/>
              <a:lstStyle/>
              <a:p>
                <a:pPr algn="ctr"/>
                <a:endParaRPr lang="en-GB" sz="1600">
                  <a:solidFill>
                    <a:srgbClr val="FFFFFF"/>
                  </a:solidFill>
                  <a:latin typeface="Calibri" pitchFamily="34" charset="0"/>
                </a:endParaRPr>
              </a:p>
            </p:txBody>
          </p:sp>
          <p:sp>
            <p:nvSpPr>
              <p:cNvPr id="55302" name="Oval 7"/>
              <p:cNvSpPr>
                <a:spLocks noChangeArrowheads="1"/>
              </p:cNvSpPr>
              <p:nvPr/>
            </p:nvSpPr>
            <p:spPr bwMode="auto">
              <a:xfrm>
                <a:off x="11252200" y="1395413"/>
                <a:ext cx="317500" cy="250825"/>
              </a:xfrm>
              <a:prstGeom prst="ellipse">
                <a:avLst/>
              </a:prstGeom>
              <a:solidFill>
                <a:srgbClr val="0083BF"/>
              </a:solidFill>
              <a:ln w="12700" algn="ctr">
                <a:solidFill>
                  <a:srgbClr val="41719C"/>
                </a:solidFill>
                <a:miter lim="800000"/>
                <a:headEnd/>
                <a:tailEnd/>
              </a:ln>
            </p:spPr>
            <p:txBody>
              <a:bodyPr lIns="36000" rIns="36000" anchor="ctr"/>
              <a:lstStyle/>
              <a:p>
                <a:pPr algn="ctr"/>
                <a:endParaRPr lang="en-GB" sz="1600">
                  <a:solidFill>
                    <a:srgbClr val="FFFFFF"/>
                  </a:solidFill>
                  <a:latin typeface="Calibri" pitchFamily="34" charset="0"/>
                </a:endParaRPr>
              </a:p>
            </p:txBody>
          </p:sp>
          <p:sp>
            <p:nvSpPr>
              <p:cNvPr id="55305" name="Oval 10"/>
              <p:cNvSpPr>
                <a:spLocks noChangeArrowheads="1"/>
              </p:cNvSpPr>
              <p:nvPr/>
            </p:nvSpPr>
            <p:spPr bwMode="auto">
              <a:xfrm>
                <a:off x="10463213" y="2025650"/>
                <a:ext cx="315912" cy="250825"/>
              </a:xfrm>
              <a:prstGeom prst="ellipse">
                <a:avLst/>
              </a:prstGeom>
              <a:solidFill>
                <a:srgbClr val="0083BF"/>
              </a:solidFill>
              <a:ln w="12700" algn="ctr">
                <a:solidFill>
                  <a:srgbClr val="41719C"/>
                </a:solidFill>
                <a:miter lim="800000"/>
                <a:headEnd/>
                <a:tailEnd/>
              </a:ln>
            </p:spPr>
            <p:txBody>
              <a:bodyPr lIns="36000" rIns="36000" anchor="ctr"/>
              <a:lstStyle/>
              <a:p>
                <a:pPr algn="ctr"/>
                <a:endParaRPr lang="en-GB" sz="1600">
                  <a:solidFill>
                    <a:srgbClr val="FFFFFF"/>
                  </a:solidFill>
                  <a:latin typeface="Calibri" pitchFamily="34" charset="0"/>
                </a:endParaRPr>
              </a:p>
            </p:txBody>
          </p:sp>
          <p:sp>
            <p:nvSpPr>
              <p:cNvPr id="55307" name="Oval 12"/>
              <p:cNvSpPr>
                <a:spLocks noChangeArrowheads="1"/>
              </p:cNvSpPr>
              <p:nvPr/>
            </p:nvSpPr>
            <p:spPr bwMode="auto">
              <a:xfrm>
                <a:off x="9664700" y="1746250"/>
                <a:ext cx="317500" cy="250825"/>
              </a:xfrm>
              <a:prstGeom prst="ellipse">
                <a:avLst/>
              </a:prstGeom>
              <a:solidFill>
                <a:schemeClr val="accent2"/>
              </a:solidFill>
              <a:ln w="12700" algn="ctr">
                <a:solidFill>
                  <a:srgbClr val="41719C"/>
                </a:solidFill>
                <a:miter lim="800000"/>
                <a:headEnd/>
                <a:tailEnd/>
              </a:ln>
            </p:spPr>
            <p:txBody>
              <a:bodyPr anchor="ctr"/>
              <a:lstStyle/>
              <a:p>
                <a:pPr algn="ctr"/>
                <a:endParaRPr lang="en-GB" sz="1600">
                  <a:solidFill>
                    <a:srgbClr val="FFFFFF"/>
                  </a:solidFill>
                  <a:latin typeface="Calibri" pitchFamily="34" charset="0"/>
                </a:endParaRPr>
              </a:p>
            </p:txBody>
          </p:sp>
          <p:sp>
            <p:nvSpPr>
              <p:cNvPr id="14" name="Oval 13"/>
              <p:cNvSpPr/>
              <p:nvPr/>
            </p:nvSpPr>
            <p:spPr>
              <a:xfrm>
                <a:off x="9664700" y="1389063"/>
                <a:ext cx="317500" cy="250825"/>
              </a:xfrm>
              <a:prstGeom prst="ellipse">
                <a:avLst/>
              </a:prstGeom>
              <a:solidFill>
                <a:srgbClr val="0083BF"/>
              </a:solidFill>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endParaRPr lang="en-GB" sz="1600" dirty="0">
                  <a:solidFill>
                    <a:srgbClr val="FFFFFF"/>
                  </a:solidFill>
                  <a:cs typeface="Arial" charset="0"/>
                </a:endParaRPr>
              </a:p>
            </p:txBody>
          </p:sp>
          <p:sp>
            <p:nvSpPr>
              <p:cNvPr id="15" name="Oval 14"/>
              <p:cNvSpPr/>
              <p:nvPr/>
            </p:nvSpPr>
            <p:spPr>
              <a:xfrm>
                <a:off x="10052050" y="1182688"/>
                <a:ext cx="315913" cy="250825"/>
              </a:xfrm>
              <a:prstGeom prst="ellipse">
                <a:avLst/>
              </a:prstGeom>
              <a:solidFill>
                <a:srgbClr val="0083BF"/>
              </a:solidFill>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endParaRPr lang="en-GB" sz="1600" dirty="0">
                  <a:solidFill>
                    <a:srgbClr val="FFFFFF"/>
                  </a:solidFill>
                  <a:cs typeface="Arial" charset="0"/>
                </a:endParaRPr>
              </a:p>
            </p:txBody>
          </p:sp>
          <p:sp>
            <p:nvSpPr>
              <p:cNvPr id="32" name="Circular Arrow 31"/>
              <p:cNvSpPr/>
              <p:nvPr/>
            </p:nvSpPr>
            <p:spPr>
              <a:xfrm rot="19390550">
                <a:off x="10806113" y="1147763"/>
                <a:ext cx="85725" cy="107950"/>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sp>
            <p:nvSpPr>
              <p:cNvPr id="34" name="Circular Arrow 31"/>
              <p:cNvSpPr/>
              <p:nvPr/>
            </p:nvSpPr>
            <p:spPr>
              <a:xfrm rot="20878044">
                <a:off x="11209338" y="1311275"/>
                <a:ext cx="85725" cy="109538"/>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sp>
            <p:nvSpPr>
              <p:cNvPr id="35" name="Circular Arrow 31"/>
              <p:cNvSpPr/>
              <p:nvPr/>
            </p:nvSpPr>
            <p:spPr>
              <a:xfrm rot="3066836">
                <a:off x="11486357" y="1653381"/>
                <a:ext cx="109538" cy="85725"/>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sp>
            <p:nvSpPr>
              <p:cNvPr id="36" name="Circular Arrow 31"/>
              <p:cNvSpPr/>
              <p:nvPr/>
            </p:nvSpPr>
            <p:spPr>
              <a:xfrm rot="6140619">
                <a:off x="11217276" y="2001837"/>
                <a:ext cx="107950" cy="85725"/>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sp>
            <p:nvSpPr>
              <p:cNvPr id="37" name="Circular Arrow 31"/>
              <p:cNvSpPr/>
              <p:nvPr/>
            </p:nvSpPr>
            <p:spPr>
              <a:xfrm rot="7273501">
                <a:off x="10793413" y="2152650"/>
                <a:ext cx="107950" cy="85725"/>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sp>
            <p:nvSpPr>
              <p:cNvPr id="38" name="Circular Arrow 31"/>
              <p:cNvSpPr/>
              <p:nvPr/>
            </p:nvSpPr>
            <p:spPr>
              <a:xfrm rot="8667883">
                <a:off x="10355263" y="2139950"/>
                <a:ext cx="85725" cy="107950"/>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sp>
            <p:nvSpPr>
              <p:cNvPr id="39" name="Circular Arrow 31"/>
              <p:cNvSpPr/>
              <p:nvPr/>
            </p:nvSpPr>
            <p:spPr>
              <a:xfrm rot="10119273">
                <a:off x="9950450" y="1971675"/>
                <a:ext cx="84138" cy="107950"/>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sp>
            <p:nvSpPr>
              <p:cNvPr id="40" name="Circular Arrow 31"/>
              <p:cNvSpPr/>
              <p:nvPr/>
            </p:nvSpPr>
            <p:spPr>
              <a:xfrm rot="13140017">
                <a:off x="9647238" y="1635125"/>
                <a:ext cx="85725" cy="109538"/>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sp>
            <p:nvSpPr>
              <p:cNvPr id="41" name="Circular Arrow 31"/>
              <p:cNvSpPr/>
              <p:nvPr/>
            </p:nvSpPr>
            <p:spPr>
              <a:xfrm rot="17357237">
                <a:off x="9907588" y="1289050"/>
                <a:ext cx="101600" cy="88900"/>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sp>
            <p:nvSpPr>
              <p:cNvPr id="42" name="Circular Arrow 31"/>
              <p:cNvSpPr/>
              <p:nvPr/>
            </p:nvSpPr>
            <p:spPr>
              <a:xfrm rot="17285912">
                <a:off x="10344150" y="1138238"/>
                <a:ext cx="101600" cy="88900"/>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sp>
            <p:nvSpPr>
              <p:cNvPr id="55321" name="Oval 9"/>
              <p:cNvSpPr>
                <a:spLocks noChangeArrowheads="1"/>
              </p:cNvSpPr>
              <p:nvPr/>
            </p:nvSpPr>
            <p:spPr bwMode="auto">
              <a:xfrm>
                <a:off x="10872788" y="1944688"/>
                <a:ext cx="315912" cy="250825"/>
              </a:xfrm>
              <a:prstGeom prst="ellipse">
                <a:avLst/>
              </a:prstGeom>
              <a:solidFill>
                <a:srgbClr val="0083BF"/>
              </a:solidFill>
              <a:ln w="12700" algn="ctr">
                <a:solidFill>
                  <a:srgbClr val="41719C"/>
                </a:solidFill>
                <a:miter lim="800000"/>
                <a:headEnd/>
                <a:tailEnd/>
              </a:ln>
            </p:spPr>
            <p:txBody>
              <a:bodyPr lIns="36000" rIns="36000" anchor="ctr"/>
              <a:lstStyle/>
              <a:p>
                <a:pPr algn="ctr"/>
                <a:endParaRPr lang="en-GB" sz="1600">
                  <a:solidFill>
                    <a:srgbClr val="FFFFFF"/>
                  </a:solidFill>
                  <a:latin typeface="Calibri" pitchFamily="34" charset="0"/>
                </a:endParaRPr>
              </a:p>
            </p:txBody>
          </p:sp>
          <p:sp>
            <p:nvSpPr>
              <p:cNvPr id="55322" name="Oval 8"/>
              <p:cNvSpPr>
                <a:spLocks noChangeArrowheads="1"/>
              </p:cNvSpPr>
              <p:nvPr/>
            </p:nvSpPr>
            <p:spPr bwMode="auto">
              <a:xfrm>
                <a:off x="11252200" y="1746250"/>
                <a:ext cx="317500" cy="250825"/>
              </a:xfrm>
              <a:prstGeom prst="ellipse">
                <a:avLst/>
              </a:prstGeom>
              <a:solidFill>
                <a:srgbClr val="0083BF"/>
              </a:solidFill>
              <a:ln w="12700" algn="ctr">
                <a:solidFill>
                  <a:srgbClr val="41719C"/>
                </a:solidFill>
                <a:miter lim="800000"/>
                <a:headEnd/>
                <a:tailEnd/>
              </a:ln>
            </p:spPr>
            <p:txBody>
              <a:bodyPr lIns="36000" rIns="36000" anchor="ctr"/>
              <a:lstStyle/>
              <a:p>
                <a:pPr algn="ctr"/>
                <a:endParaRPr lang="en-GB" sz="1600">
                  <a:solidFill>
                    <a:srgbClr val="FFFFFF"/>
                  </a:solidFill>
                  <a:latin typeface="Calibri" pitchFamily="34" charset="0"/>
                </a:endParaRPr>
              </a:p>
            </p:txBody>
          </p:sp>
          <p:sp>
            <p:nvSpPr>
              <p:cNvPr id="55323" name="Oval 11"/>
              <p:cNvSpPr>
                <a:spLocks noChangeArrowheads="1"/>
              </p:cNvSpPr>
              <p:nvPr/>
            </p:nvSpPr>
            <p:spPr bwMode="auto">
              <a:xfrm>
                <a:off x="10052050" y="1944688"/>
                <a:ext cx="315913" cy="250825"/>
              </a:xfrm>
              <a:prstGeom prst="ellipse">
                <a:avLst/>
              </a:prstGeom>
              <a:solidFill>
                <a:srgbClr val="0083BF"/>
              </a:solidFill>
              <a:ln w="12700" algn="ctr">
                <a:solidFill>
                  <a:srgbClr val="41719C"/>
                </a:solidFill>
                <a:miter lim="800000"/>
                <a:headEnd/>
                <a:tailEnd/>
              </a:ln>
            </p:spPr>
            <p:txBody>
              <a:bodyPr lIns="36000" rIns="36000" anchor="ctr"/>
              <a:lstStyle/>
              <a:p>
                <a:pPr algn="ctr"/>
                <a:endParaRPr lang="en-GB" sz="1600">
                  <a:solidFill>
                    <a:srgbClr val="FFFFFF"/>
                  </a:solidFill>
                  <a:latin typeface="Calibri" pitchFamily="34" charset="0"/>
                </a:endParaRPr>
              </a:p>
            </p:txBody>
          </p:sp>
        </p:grpSp>
      </p:grpSp>
      <p:sp>
        <p:nvSpPr>
          <p:cNvPr id="54273" name="Rectangle 3"/>
          <p:cNvSpPr>
            <a:spLocks noGrp="1"/>
          </p:cNvSpPr>
          <p:nvPr>
            <p:ph type="body" idx="1"/>
          </p:nvPr>
        </p:nvSpPr>
        <p:spPr>
          <a:xfrm>
            <a:off x="513927" y="1810566"/>
            <a:ext cx="10353620" cy="4411662"/>
          </a:xfrm>
        </p:spPr>
        <p:txBody>
          <a:bodyPr/>
          <a:lstStyle/>
          <a:p>
            <a:pPr eaLnBrk="1" hangingPunct="1">
              <a:lnSpc>
                <a:spcPct val="70000"/>
              </a:lnSpc>
              <a:buFont typeface="Arial" charset="0"/>
              <a:buNone/>
              <a:defRPr/>
            </a:pPr>
            <a:r>
              <a:rPr lang="en-GB" b="1" dirty="0" smtClean="0"/>
              <a:t>3.5 Sharing research (known as dissemination)</a:t>
            </a:r>
          </a:p>
          <a:p>
            <a:pPr eaLnBrk="1" hangingPunct="1">
              <a:lnSpc>
                <a:spcPct val="70000"/>
              </a:lnSpc>
              <a:defRPr/>
            </a:pPr>
            <a:r>
              <a:rPr lang="en-US" sz="2200" dirty="0" smtClean="0"/>
              <a:t>Are </a:t>
            </a:r>
            <a:r>
              <a:rPr lang="en-US" sz="2200" dirty="0"/>
              <a:t>the </a:t>
            </a:r>
            <a:r>
              <a:rPr lang="en-US" sz="2200" dirty="0" smtClean="0"/>
              <a:t>following included in plans to share the findings, </a:t>
            </a:r>
            <a:r>
              <a:rPr lang="en-US" sz="2200" dirty="0"/>
              <a:t>as well as researchers and </a:t>
            </a:r>
            <a:r>
              <a:rPr lang="en-US" sz="2200" dirty="0" smtClean="0"/>
              <a:t>health and social care professionals? </a:t>
            </a:r>
          </a:p>
          <a:p>
            <a:pPr lvl="1" eaLnBrk="1" hangingPunct="1">
              <a:lnSpc>
                <a:spcPct val="70000"/>
              </a:lnSpc>
              <a:buFontTx/>
              <a:buChar char="-"/>
              <a:defRPr/>
            </a:pPr>
            <a:r>
              <a:rPr lang="en-US" sz="2200" dirty="0" smtClean="0"/>
              <a:t>Those taking part in the study (study participants)</a:t>
            </a:r>
          </a:p>
          <a:p>
            <a:pPr lvl="1" eaLnBrk="1" hangingPunct="1">
              <a:lnSpc>
                <a:spcPct val="70000"/>
              </a:lnSpc>
              <a:buFontTx/>
              <a:buChar char="-"/>
              <a:defRPr/>
            </a:pPr>
            <a:r>
              <a:rPr lang="en-US" sz="2200" dirty="0" smtClean="0"/>
              <a:t>Affected </a:t>
            </a:r>
            <a:r>
              <a:rPr lang="en-US" sz="2200" dirty="0"/>
              <a:t>p</a:t>
            </a:r>
            <a:r>
              <a:rPr lang="en-US" sz="2200" dirty="0" smtClean="0"/>
              <a:t>atient groups</a:t>
            </a:r>
          </a:p>
          <a:p>
            <a:pPr lvl="1" eaLnBrk="1" hangingPunct="1">
              <a:lnSpc>
                <a:spcPct val="70000"/>
              </a:lnSpc>
              <a:buFontTx/>
              <a:buChar char="-"/>
              <a:defRPr/>
            </a:pPr>
            <a:r>
              <a:rPr lang="en-US" sz="2200" dirty="0" smtClean="0"/>
              <a:t>Advocacy or campaigning charities		</a:t>
            </a:r>
          </a:p>
          <a:p>
            <a:pPr lvl="1" eaLnBrk="1" hangingPunct="1">
              <a:lnSpc>
                <a:spcPct val="70000"/>
              </a:lnSpc>
              <a:buFontTx/>
              <a:buChar char="-"/>
              <a:defRPr/>
            </a:pPr>
            <a:r>
              <a:rPr lang="en-US" sz="2200" dirty="0" smtClean="0"/>
              <a:t>General public and the media</a:t>
            </a:r>
          </a:p>
          <a:p>
            <a:pPr eaLnBrk="1" hangingPunct="1">
              <a:lnSpc>
                <a:spcPct val="70000"/>
              </a:lnSpc>
              <a:defRPr/>
            </a:pPr>
            <a:r>
              <a:rPr lang="en-US" sz="2200" dirty="0" smtClean="0"/>
              <a:t>What methods for sharing the findings have been planned? Can they be more creative, for example use videos to tell patient stories or use social media?</a:t>
            </a:r>
            <a:endParaRPr lang="en-US" sz="2200" strike="sngStrike" dirty="0" smtClean="0"/>
          </a:p>
          <a:p>
            <a:pPr eaLnBrk="1" hangingPunct="1">
              <a:lnSpc>
                <a:spcPct val="70000"/>
              </a:lnSpc>
              <a:defRPr/>
            </a:pPr>
            <a:r>
              <a:rPr lang="en-US" sz="2200" dirty="0" smtClean="0"/>
              <a:t>Have </a:t>
            </a:r>
            <a:r>
              <a:rPr lang="en-US" sz="2200" dirty="0"/>
              <a:t>the researchers </a:t>
            </a:r>
            <a:r>
              <a:rPr lang="en-US" sz="2200" dirty="0" smtClean="0"/>
              <a:t>shown </a:t>
            </a:r>
            <a:r>
              <a:rPr lang="en-US" sz="2200" dirty="0"/>
              <a:t>how the research </a:t>
            </a:r>
            <a:r>
              <a:rPr lang="en-US" sz="2200" dirty="0" smtClean="0"/>
              <a:t>could have an impact on </a:t>
            </a:r>
            <a:r>
              <a:rPr lang="en-US" sz="2200" dirty="0"/>
              <a:t>health and social care practice? </a:t>
            </a:r>
            <a:r>
              <a:rPr lang="en-US" sz="2200" dirty="0" smtClean="0"/>
              <a:t>For example, </a:t>
            </a:r>
            <a:r>
              <a:rPr lang="en-US" sz="2200" dirty="0"/>
              <a:t>introduction of national guidelines, change in  </a:t>
            </a:r>
            <a:r>
              <a:rPr lang="en-US" sz="2200" dirty="0" smtClean="0"/>
              <a:t>                                                clinical </a:t>
            </a:r>
            <a:r>
              <a:rPr lang="en-US" sz="2200" dirty="0"/>
              <a:t>practice or service </a:t>
            </a:r>
            <a:r>
              <a:rPr lang="en-US" sz="2200" dirty="0" smtClean="0"/>
              <a:t>delivery, or </a:t>
            </a:r>
            <a:r>
              <a:rPr lang="en-US" sz="2200" dirty="0"/>
              <a:t>a need for further research</a:t>
            </a:r>
            <a:r>
              <a:rPr lang="en-US" sz="2200" dirty="0" smtClean="0"/>
              <a:t>. </a:t>
            </a:r>
            <a:endParaRPr lang="en-GB" sz="2200" dirty="0" smtClean="0"/>
          </a:p>
        </p:txBody>
      </p:sp>
      <p:sp>
        <p:nvSpPr>
          <p:cNvPr id="26" name="Title 1"/>
          <p:cNvSpPr>
            <a:spLocks noGrp="1"/>
          </p:cNvSpPr>
          <p:nvPr>
            <p:ph type="title"/>
          </p:nvPr>
        </p:nvSpPr>
        <p:spPr>
          <a:xfrm>
            <a:off x="838200" y="365125"/>
            <a:ext cx="10515600" cy="1325563"/>
          </a:xfrm>
        </p:spPr>
        <p:txBody>
          <a:bodyPr/>
          <a:lstStyle/>
          <a:p>
            <a:pPr eaLnBrk="1" hangingPunct="1"/>
            <a:r>
              <a:rPr lang="en-US" sz="3600" dirty="0" smtClean="0"/>
              <a:t>3. Is PPI planned at appropriate points in the research project life cycle? </a:t>
            </a:r>
            <a:endParaRPr lang="en-GB" sz="3600" dirty="0" smtClean="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Stage 9 highlighted" title="Miniature of research project life cycle"/>
          <p:cNvGrpSpPr/>
          <p:nvPr/>
        </p:nvGrpSpPr>
        <p:grpSpPr>
          <a:xfrm>
            <a:off x="9722644" y="5385516"/>
            <a:ext cx="1936750" cy="1185862"/>
            <a:chOff x="9901238" y="1169988"/>
            <a:chExt cx="1936750" cy="1185862"/>
          </a:xfrm>
        </p:grpSpPr>
        <p:sp>
          <p:nvSpPr>
            <p:cNvPr id="57347" name="Oval 4"/>
            <p:cNvSpPr>
              <a:spLocks noChangeArrowheads="1"/>
            </p:cNvSpPr>
            <p:nvPr/>
          </p:nvSpPr>
          <p:spPr bwMode="auto">
            <a:xfrm>
              <a:off x="10717213" y="1169988"/>
              <a:ext cx="315912" cy="250825"/>
            </a:xfrm>
            <a:prstGeom prst="ellipse">
              <a:avLst/>
            </a:prstGeom>
            <a:solidFill>
              <a:srgbClr val="0083BF"/>
            </a:solidFill>
            <a:ln w="12700" algn="ctr">
              <a:solidFill>
                <a:srgbClr val="41719C"/>
              </a:solidFill>
              <a:miter lim="800000"/>
              <a:headEnd/>
              <a:tailEnd/>
            </a:ln>
          </p:spPr>
          <p:txBody>
            <a:bodyPr lIns="36000" rIns="36000" anchor="ctr"/>
            <a:lstStyle/>
            <a:p>
              <a:pPr algn="ctr"/>
              <a:endParaRPr lang="en-GB" sz="1600">
                <a:solidFill>
                  <a:srgbClr val="FFFFFF"/>
                </a:solidFill>
                <a:latin typeface="Calibri" pitchFamily="34" charset="0"/>
              </a:endParaRPr>
            </a:p>
          </p:txBody>
        </p:sp>
        <p:sp>
          <p:nvSpPr>
            <p:cNvPr id="57348" name="Oval 6"/>
            <p:cNvSpPr>
              <a:spLocks noChangeArrowheads="1"/>
            </p:cNvSpPr>
            <p:nvPr/>
          </p:nvSpPr>
          <p:spPr bwMode="auto">
            <a:xfrm>
              <a:off x="11126788" y="1257300"/>
              <a:ext cx="315912" cy="252413"/>
            </a:xfrm>
            <a:prstGeom prst="ellipse">
              <a:avLst/>
            </a:prstGeom>
            <a:solidFill>
              <a:srgbClr val="0083BF"/>
            </a:solidFill>
            <a:ln w="12700" algn="ctr">
              <a:solidFill>
                <a:srgbClr val="41719C"/>
              </a:solidFill>
              <a:miter lim="800000"/>
              <a:headEnd/>
              <a:tailEnd/>
            </a:ln>
          </p:spPr>
          <p:txBody>
            <a:bodyPr lIns="36000" rIns="36000" anchor="ctr"/>
            <a:lstStyle/>
            <a:p>
              <a:pPr algn="ctr"/>
              <a:endParaRPr lang="en-GB" sz="1600">
                <a:solidFill>
                  <a:srgbClr val="FFFFFF"/>
                </a:solidFill>
                <a:latin typeface="Calibri" pitchFamily="34" charset="0"/>
              </a:endParaRPr>
            </a:p>
          </p:txBody>
        </p:sp>
        <p:sp>
          <p:nvSpPr>
            <p:cNvPr id="57349" name="Oval 7"/>
            <p:cNvSpPr>
              <a:spLocks noChangeArrowheads="1"/>
            </p:cNvSpPr>
            <p:nvPr/>
          </p:nvSpPr>
          <p:spPr bwMode="auto">
            <a:xfrm>
              <a:off x="11506200" y="1474788"/>
              <a:ext cx="317500" cy="250825"/>
            </a:xfrm>
            <a:prstGeom prst="ellipse">
              <a:avLst/>
            </a:prstGeom>
            <a:solidFill>
              <a:srgbClr val="0083BF"/>
            </a:solidFill>
            <a:ln w="12700" algn="ctr">
              <a:solidFill>
                <a:srgbClr val="41719C"/>
              </a:solidFill>
              <a:miter lim="800000"/>
              <a:headEnd/>
              <a:tailEnd/>
            </a:ln>
          </p:spPr>
          <p:txBody>
            <a:bodyPr lIns="36000" rIns="36000" anchor="ctr"/>
            <a:lstStyle/>
            <a:p>
              <a:pPr algn="ctr"/>
              <a:endParaRPr lang="en-GB" sz="1600">
                <a:solidFill>
                  <a:srgbClr val="FFFFFF"/>
                </a:solidFill>
                <a:latin typeface="Calibri" pitchFamily="34" charset="0"/>
              </a:endParaRPr>
            </a:p>
          </p:txBody>
        </p:sp>
        <p:sp>
          <p:nvSpPr>
            <p:cNvPr id="57352" name="Oval 10"/>
            <p:cNvSpPr>
              <a:spLocks noChangeArrowheads="1"/>
            </p:cNvSpPr>
            <p:nvPr/>
          </p:nvSpPr>
          <p:spPr bwMode="auto">
            <a:xfrm>
              <a:off x="10717213" y="2105025"/>
              <a:ext cx="315912" cy="250825"/>
            </a:xfrm>
            <a:prstGeom prst="ellipse">
              <a:avLst/>
            </a:prstGeom>
            <a:solidFill>
              <a:srgbClr val="0083BF"/>
            </a:solidFill>
            <a:ln w="12700" algn="ctr">
              <a:solidFill>
                <a:srgbClr val="41719C"/>
              </a:solidFill>
              <a:miter lim="800000"/>
              <a:headEnd/>
              <a:tailEnd/>
            </a:ln>
          </p:spPr>
          <p:txBody>
            <a:bodyPr lIns="36000" rIns="36000" anchor="ctr"/>
            <a:lstStyle/>
            <a:p>
              <a:pPr algn="ctr"/>
              <a:endParaRPr lang="en-GB" sz="1600">
                <a:solidFill>
                  <a:srgbClr val="FFFFFF"/>
                </a:solidFill>
                <a:latin typeface="Calibri" pitchFamily="34" charset="0"/>
              </a:endParaRPr>
            </a:p>
          </p:txBody>
        </p:sp>
        <p:sp>
          <p:nvSpPr>
            <p:cNvPr id="57354" name="Oval 12"/>
            <p:cNvSpPr>
              <a:spLocks noChangeArrowheads="1"/>
            </p:cNvSpPr>
            <p:nvPr/>
          </p:nvSpPr>
          <p:spPr bwMode="auto">
            <a:xfrm>
              <a:off x="9918700" y="1825625"/>
              <a:ext cx="317500" cy="250825"/>
            </a:xfrm>
            <a:prstGeom prst="ellipse">
              <a:avLst/>
            </a:prstGeom>
            <a:solidFill>
              <a:srgbClr val="0083BF"/>
            </a:solidFill>
            <a:ln w="12700" algn="ctr">
              <a:solidFill>
                <a:srgbClr val="41719C"/>
              </a:solidFill>
              <a:miter lim="800000"/>
              <a:headEnd/>
              <a:tailEnd/>
            </a:ln>
          </p:spPr>
          <p:txBody>
            <a:bodyPr lIns="36000" rIns="36000" anchor="ctr"/>
            <a:lstStyle/>
            <a:p>
              <a:pPr algn="ctr"/>
              <a:endParaRPr lang="en-GB" sz="1600">
                <a:solidFill>
                  <a:srgbClr val="FFFFFF"/>
                </a:solidFill>
                <a:latin typeface="Calibri" pitchFamily="34" charset="0"/>
              </a:endParaRPr>
            </a:p>
          </p:txBody>
        </p:sp>
        <p:sp>
          <p:nvSpPr>
            <p:cNvPr id="14" name="Oval 13"/>
            <p:cNvSpPr>
              <a:spLocks noChangeArrowheads="1"/>
            </p:cNvSpPr>
            <p:nvPr/>
          </p:nvSpPr>
          <p:spPr bwMode="auto">
            <a:xfrm>
              <a:off x="9918700" y="1468438"/>
              <a:ext cx="317500" cy="250825"/>
            </a:xfrm>
            <a:prstGeom prst="ellipse">
              <a:avLst/>
            </a:prstGeom>
            <a:solidFill>
              <a:schemeClr val="accent2"/>
            </a:solidFill>
            <a:ln w="12700" algn="ctr">
              <a:solidFill>
                <a:srgbClr val="41719C"/>
              </a:solidFill>
              <a:miter lim="800000"/>
              <a:headEnd/>
              <a:tailEnd/>
            </a:ln>
            <a:effectLst/>
          </p:spPr>
          <p:txBody>
            <a:bodyPr anchor="ctr"/>
            <a:lstStyle/>
            <a:p>
              <a:pPr algn="ctr">
                <a:defRPr/>
              </a:pPr>
              <a:endParaRPr lang="en-GB" sz="1600" dirty="0">
                <a:solidFill>
                  <a:srgbClr val="FFFFFF"/>
                </a:solidFill>
                <a:latin typeface="+mn-lt"/>
              </a:endParaRPr>
            </a:p>
          </p:txBody>
        </p:sp>
        <p:sp>
          <p:nvSpPr>
            <p:cNvPr id="15" name="Oval 14"/>
            <p:cNvSpPr/>
            <p:nvPr/>
          </p:nvSpPr>
          <p:spPr>
            <a:xfrm>
              <a:off x="10306050" y="1262063"/>
              <a:ext cx="315913" cy="250825"/>
            </a:xfrm>
            <a:prstGeom prst="ellipse">
              <a:avLst/>
            </a:prstGeom>
            <a:solidFill>
              <a:srgbClr val="0083BF"/>
            </a:solidFill>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endParaRPr lang="en-GB" sz="1600" dirty="0">
                <a:solidFill>
                  <a:srgbClr val="FFFFFF"/>
                </a:solidFill>
                <a:cs typeface="Arial" charset="0"/>
              </a:endParaRPr>
            </a:p>
          </p:txBody>
        </p:sp>
        <p:sp>
          <p:nvSpPr>
            <p:cNvPr id="32" name="Circular Arrow 31"/>
            <p:cNvSpPr/>
            <p:nvPr/>
          </p:nvSpPr>
          <p:spPr>
            <a:xfrm rot="19390550">
              <a:off x="11060113" y="1227138"/>
              <a:ext cx="85725" cy="107950"/>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sp>
          <p:nvSpPr>
            <p:cNvPr id="34" name="Circular Arrow 31"/>
            <p:cNvSpPr/>
            <p:nvPr/>
          </p:nvSpPr>
          <p:spPr>
            <a:xfrm rot="20878044">
              <a:off x="11463338" y="1390650"/>
              <a:ext cx="85725" cy="109538"/>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sp>
          <p:nvSpPr>
            <p:cNvPr id="35" name="Circular Arrow 31"/>
            <p:cNvSpPr/>
            <p:nvPr/>
          </p:nvSpPr>
          <p:spPr>
            <a:xfrm rot="3066836">
              <a:off x="11740357" y="1732756"/>
              <a:ext cx="109538" cy="85725"/>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sp>
          <p:nvSpPr>
            <p:cNvPr id="36" name="Circular Arrow 31"/>
            <p:cNvSpPr/>
            <p:nvPr/>
          </p:nvSpPr>
          <p:spPr>
            <a:xfrm rot="6140619">
              <a:off x="11471276" y="2081212"/>
              <a:ext cx="107950" cy="85725"/>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sp>
          <p:nvSpPr>
            <p:cNvPr id="37" name="Circular Arrow 31"/>
            <p:cNvSpPr/>
            <p:nvPr/>
          </p:nvSpPr>
          <p:spPr>
            <a:xfrm rot="7273501">
              <a:off x="11047413" y="2232025"/>
              <a:ext cx="107950" cy="85725"/>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sp>
          <p:nvSpPr>
            <p:cNvPr id="38" name="Circular Arrow 31"/>
            <p:cNvSpPr/>
            <p:nvPr/>
          </p:nvSpPr>
          <p:spPr>
            <a:xfrm rot="8667883">
              <a:off x="10609263" y="2219325"/>
              <a:ext cx="85725" cy="107950"/>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sp>
          <p:nvSpPr>
            <p:cNvPr id="39" name="Circular Arrow 31"/>
            <p:cNvSpPr/>
            <p:nvPr/>
          </p:nvSpPr>
          <p:spPr>
            <a:xfrm rot="10119273">
              <a:off x="10204450" y="2051050"/>
              <a:ext cx="84138" cy="107950"/>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sp>
          <p:nvSpPr>
            <p:cNvPr id="40" name="Circular Arrow 31"/>
            <p:cNvSpPr/>
            <p:nvPr/>
          </p:nvSpPr>
          <p:spPr>
            <a:xfrm rot="13140017">
              <a:off x="9901238" y="1714500"/>
              <a:ext cx="85725" cy="109538"/>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sp>
          <p:nvSpPr>
            <p:cNvPr id="41" name="Circular Arrow 31"/>
            <p:cNvSpPr/>
            <p:nvPr/>
          </p:nvSpPr>
          <p:spPr>
            <a:xfrm rot="17357237">
              <a:off x="10161588" y="1368425"/>
              <a:ext cx="101600" cy="88900"/>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sp>
          <p:nvSpPr>
            <p:cNvPr id="42" name="Circular Arrow 31"/>
            <p:cNvSpPr/>
            <p:nvPr/>
          </p:nvSpPr>
          <p:spPr>
            <a:xfrm rot="17285912">
              <a:off x="10598150" y="1217613"/>
              <a:ext cx="101600" cy="88900"/>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sp>
          <p:nvSpPr>
            <p:cNvPr id="57368" name="Oval 9"/>
            <p:cNvSpPr>
              <a:spLocks noChangeArrowheads="1"/>
            </p:cNvSpPr>
            <p:nvPr/>
          </p:nvSpPr>
          <p:spPr bwMode="auto">
            <a:xfrm>
              <a:off x="11126788" y="2008188"/>
              <a:ext cx="315912" cy="250825"/>
            </a:xfrm>
            <a:prstGeom prst="ellipse">
              <a:avLst/>
            </a:prstGeom>
            <a:solidFill>
              <a:srgbClr val="0083BF"/>
            </a:solidFill>
            <a:ln w="12700" algn="ctr">
              <a:solidFill>
                <a:srgbClr val="41719C"/>
              </a:solidFill>
              <a:miter lim="800000"/>
              <a:headEnd/>
              <a:tailEnd/>
            </a:ln>
          </p:spPr>
          <p:txBody>
            <a:bodyPr lIns="36000" rIns="36000" anchor="ctr"/>
            <a:lstStyle/>
            <a:p>
              <a:pPr algn="ctr"/>
              <a:endParaRPr lang="en-GB" sz="1600">
                <a:solidFill>
                  <a:srgbClr val="FFFFFF"/>
                </a:solidFill>
                <a:latin typeface="Calibri" pitchFamily="34" charset="0"/>
              </a:endParaRPr>
            </a:p>
          </p:txBody>
        </p:sp>
        <p:sp>
          <p:nvSpPr>
            <p:cNvPr id="57369" name="Oval 8"/>
            <p:cNvSpPr>
              <a:spLocks noChangeArrowheads="1"/>
            </p:cNvSpPr>
            <p:nvPr/>
          </p:nvSpPr>
          <p:spPr bwMode="auto">
            <a:xfrm>
              <a:off x="11506200" y="1825625"/>
              <a:ext cx="317500" cy="250825"/>
            </a:xfrm>
            <a:prstGeom prst="ellipse">
              <a:avLst/>
            </a:prstGeom>
            <a:solidFill>
              <a:srgbClr val="0083BF"/>
            </a:solidFill>
            <a:ln w="12700" algn="ctr">
              <a:solidFill>
                <a:srgbClr val="41719C"/>
              </a:solidFill>
              <a:miter lim="800000"/>
              <a:headEnd/>
              <a:tailEnd/>
            </a:ln>
          </p:spPr>
          <p:txBody>
            <a:bodyPr lIns="36000" rIns="36000" anchor="ctr"/>
            <a:lstStyle/>
            <a:p>
              <a:pPr algn="ctr"/>
              <a:endParaRPr lang="en-GB" sz="1600">
                <a:solidFill>
                  <a:srgbClr val="FFFFFF"/>
                </a:solidFill>
                <a:latin typeface="Calibri" pitchFamily="34" charset="0"/>
              </a:endParaRPr>
            </a:p>
          </p:txBody>
        </p:sp>
        <p:sp>
          <p:nvSpPr>
            <p:cNvPr id="57370" name="Oval 11"/>
            <p:cNvSpPr>
              <a:spLocks noChangeArrowheads="1"/>
            </p:cNvSpPr>
            <p:nvPr/>
          </p:nvSpPr>
          <p:spPr bwMode="auto">
            <a:xfrm>
              <a:off x="10306050" y="2024063"/>
              <a:ext cx="315913" cy="250825"/>
            </a:xfrm>
            <a:prstGeom prst="ellipse">
              <a:avLst/>
            </a:prstGeom>
            <a:solidFill>
              <a:srgbClr val="0083BF"/>
            </a:solidFill>
            <a:ln w="12700" algn="ctr">
              <a:solidFill>
                <a:srgbClr val="41719C"/>
              </a:solidFill>
              <a:miter lim="800000"/>
              <a:headEnd/>
              <a:tailEnd/>
            </a:ln>
          </p:spPr>
          <p:txBody>
            <a:bodyPr lIns="36000" rIns="36000" anchor="ctr"/>
            <a:lstStyle/>
            <a:p>
              <a:pPr algn="ctr"/>
              <a:endParaRPr lang="en-GB" sz="1600">
                <a:solidFill>
                  <a:srgbClr val="FFFFFF"/>
                </a:solidFill>
                <a:latin typeface="Calibri" pitchFamily="34" charset="0"/>
              </a:endParaRPr>
            </a:p>
          </p:txBody>
        </p:sp>
      </p:grpSp>
      <p:sp>
        <p:nvSpPr>
          <p:cNvPr id="57345" name="Content Placeholder 2"/>
          <p:cNvSpPr>
            <a:spLocks noGrp="1"/>
          </p:cNvSpPr>
          <p:nvPr>
            <p:ph idx="1"/>
          </p:nvPr>
        </p:nvSpPr>
        <p:spPr>
          <a:xfrm>
            <a:off x="611187" y="1614409"/>
            <a:ext cx="10895013" cy="4364038"/>
          </a:xfrm>
        </p:spPr>
        <p:txBody>
          <a:bodyPr/>
          <a:lstStyle/>
          <a:p>
            <a:pPr marL="0" indent="0" eaLnBrk="1" hangingPunct="1">
              <a:lnSpc>
                <a:spcPct val="80000"/>
              </a:lnSpc>
              <a:buFont typeface="Arial" charset="0"/>
              <a:buNone/>
            </a:pPr>
            <a:r>
              <a:rPr lang="en-GB" b="1" dirty="0" smtClean="0"/>
              <a:t>3.6 Putting research into practice (known as implementation)</a:t>
            </a:r>
          </a:p>
          <a:p>
            <a:pPr marL="0" indent="0" eaLnBrk="1" hangingPunct="1">
              <a:lnSpc>
                <a:spcPct val="80000"/>
              </a:lnSpc>
              <a:buFont typeface="Arial" charset="0"/>
              <a:buNone/>
            </a:pPr>
            <a:r>
              <a:rPr lang="en-US" sz="2400" dirty="0" smtClean="0"/>
              <a:t>Involving the public in putting the research findings into practice may help to make any suggested changes more acceptable. </a:t>
            </a:r>
          </a:p>
          <a:p>
            <a:pPr marL="0" indent="0" eaLnBrk="1" hangingPunct="1">
              <a:lnSpc>
                <a:spcPct val="80000"/>
              </a:lnSpc>
              <a:buFont typeface="Arial" charset="0"/>
              <a:buNone/>
            </a:pPr>
            <a:r>
              <a:rPr lang="en-US" sz="2400" dirty="0" smtClean="0"/>
              <a:t>In the past, implementation plans have not been included in many research documents. This is changing… look for ways the public are or could be involved in a variety of roles, such as:</a:t>
            </a:r>
            <a:endParaRPr lang="en-GB" sz="2400" b="1" dirty="0" smtClean="0"/>
          </a:p>
          <a:p>
            <a:pPr lvl="1" eaLnBrk="1" hangingPunct="1">
              <a:lnSpc>
                <a:spcPct val="80000"/>
              </a:lnSpc>
            </a:pPr>
            <a:r>
              <a:rPr lang="en-US" dirty="0" smtClean="0"/>
              <a:t>helping to write the document which will explain how a new treatment will be delivered to patients, and </a:t>
            </a:r>
          </a:p>
          <a:p>
            <a:pPr lvl="1" eaLnBrk="1" hangingPunct="1">
              <a:lnSpc>
                <a:spcPct val="80000"/>
              </a:lnSpc>
            </a:pPr>
            <a:r>
              <a:rPr lang="en-US" dirty="0"/>
              <a:t>d</a:t>
            </a:r>
            <a:r>
              <a:rPr lang="en-US" dirty="0" smtClean="0"/>
              <a:t>eveloping patient information for new services or care within hospitals, doctors’ surgeries and so on.</a:t>
            </a:r>
          </a:p>
        </p:txBody>
      </p:sp>
      <p:sp>
        <p:nvSpPr>
          <p:cNvPr id="25" name="Title 1"/>
          <p:cNvSpPr>
            <a:spLocks noGrp="1"/>
          </p:cNvSpPr>
          <p:nvPr>
            <p:ph type="title"/>
          </p:nvPr>
        </p:nvSpPr>
        <p:spPr>
          <a:xfrm>
            <a:off x="838200" y="365125"/>
            <a:ext cx="10515600" cy="1325563"/>
          </a:xfrm>
        </p:spPr>
        <p:txBody>
          <a:bodyPr/>
          <a:lstStyle/>
          <a:p>
            <a:pPr eaLnBrk="1" hangingPunct="1"/>
            <a:r>
              <a:rPr lang="en-US" sz="3600" dirty="0" smtClean="0"/>
              <a:t>3. Is PPI planned at appropriate points in the research project life cycle? </a:t>
            </a:r>
            <a:endParaRPr lang="en-GB" sz="3600" dirty="0" smtClean="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Stage 10 highlighted" title="Miniature of research project life cycle"/>
          <p:cNvGrpSpPr/>
          <p:nvPr/>
        </p:nvGrpSpPr>
        <p:grpSpPr>
          <a:xfrm>
            <a:off x="9701893" y="5531859"/>
            <a:ext cx="1936750" cy="1185862"/>
            <a:chOff x="9901238" y="1169988"/>
            <a:chExt cx="1936750" cy="1185862"/>
          </a:xfrm>
        </p:grpSpPr>
        <p:sp>
          <p:nvSpPr>
            <p:cNvPr id="59396" name="Oval 4"/>
            <p:cNvSpPr>
              <a:spLocks noChangeArrowheads="1"/>
            </p:cNvSpPr>
            <p:nvPr/>
          </p:nvSpPr>
          <p:spPr bwMode="auto">
            <a:xfrm>
              <a:off x="10717213" y="1169988"/>
              <a:ext cx="315912" cy="250825"/>
            </a:xfrm>
            <a:prstGeom prst="ellipse">
              <a:avLst/>
            </a:prstGeom>
            <a:solidFill>
              <a:srgbClr val="0083BF"/>
            </a:solidFill>
            <a:ln w="12700" algn="ctr">
              <a:solidFill>
                <a:srgbClr val="41719C"/>
              </a:solidFill>
              <a:miter lim="800000"/>
              <a:headEnd/>
              <a:tailEnd/>
            </a:ln>
          </p:spPr>
          <p:txBody>
            <a:bodyPr lIns="36000" rIns="36000" anchor="ctr"/>
            <a:lstStyle/>
            <a:p>
              <a:pPr algn="ctr"/>
              <a:endParaRPr lang="en-GB" sz="1600">
                <a:solidFill>
                  <a:srgbClr val="FFFFFF"/>
                </a:solidFill>
                <a:latin typeface="Calibri" pitchFamily="34" charset="0"/>
              </a:endParaRPr>
            </a:p>
          </p:txBody>
        </p:sp>
        <p:sp>
          <p:nvSpPr>
            <p:cNvPr id="59397" name="Oval 6"/>
            <p:cNvSpPr>
              <a:spLocks noChangeArrowheads="1"/>
            </p:cNvSpPr>
            <p:nvPr/>
          </p:nvSpPr>
          <p:spPr bwMode="auto">
            <a:xfrm>
              <a:off x="11126788" y="1257300"/>
              <a:ext cx="315912" cy="252413"/>
            </a:xfrm>
            <a:prstGeom prst="ellipse">
              <a:avLst/>
            </a:prstGeom>
            <a:solidFill>
              <a:srgbClr val="0083BF"/>
            </a:solidFill>
            <a:ln w="12700" algn="ctr">
              <a:solidFill>
                <a:srgbClr val="41719C"/>
              </a:solidFill>
              <a:miter lim="800000"/>
              <a:headEnd/>
              <a:tailEnd/>
            </a:ln>
          </p:spPr>
          <p:txBody>
            <a:bodyPr lIns="36000" rIns="36000" anchor="ctr"/>
            <a:lstStyle/>
            <a:p>
              <a:pPr algn="ctr"/>
              <a:endParaRPr lang="en-GB" sz="1600">
                <a:solidFill>
                  <a:srgbClr val="FFFFFF"/>
                </a:solidFill>
                <a:latin typeface="Calibri" pitchFamily="34" charset="0"/>
              </a:endParaRPr>
            </a:p>
          </p:txBody>
        </p:sp>
        <p:sp>
          <p:nvSpPr>
            <p:cNvPr id="59398" name="Oval 7"/>
            <p:cNvSpPr>
              <a:spLocks noChangeArrowheads="1"/>
            </p:cNvSpPr>
            <p:nvPr/>
          </p:nvSpPr>
          <p:spPr bwMode="auto">
            <a:xfrm>
              <a:off x="11506200" y="1474788"/>
              <a:ext cx="317500" cy="250825"/>
            </a:xfrm>
            <a:prstGeom prst="ellipse">
              <a:avLst/>
            </a:prstGeom>
            <a:solidFill>
              <a:srgbClr val="0083BF"/>
            </a:solidFill>
            <a:ln w="12700" algn="ctr">
              <a:solidFill>
                <a:srgbClr val="41719C"/>
              </a:solidFill>
              <a:miter lim="800000"/>
              <a:headEnd/>
              <a:tailEnd/>
            </a:ln>
          </p:spPr>
          <p:txBody>
            <a:bodyPr lIns="36000" rIns="36000" anchor="ctr"/>
            <a:lstStyle/>
            <a:p>
              <a:pPr algn="ctr"/>
              <a:endParaRPr lang="en-GB" sz="1600">
                <a:solidFill>
                  <a:srgbClr val="FFFFFF"/>
                </a:solidFill>
                <a:latin typeface="Calibri" pitchFamily="34" charset="0"/>
              </a:endParaRPr>
            </a:p>
          </p:txBody>
        </p:sp>
        <p:sp>
          <p:nvSpPr>
            <p:cNvPr id="59401" name="Oval 10"/>
            <p:cNvSpPr>
              <a:spLocks noChangeArrowheads="1"/>
            </p:cNvSpPr>
            <p:nvPr/>
          </p:nvSpPr>
          <p:spPr bwMode="auto">
            <a:xfrm>
              <a:off x="10717213" y="2105025"/>
              <a:ext cx="315912" cy="250825"/>
            </a:xfrm>
            <a:prstGeom prst="ellipse">
              <a:avLst/>
            </a:prstGeom>
            <a:solidFill>
              <a:srgbClr val="0083BF"/>
            </a:solidFill>
            <a:ln w="12700" algn="ctr">
              <a:solidFill>
                <a:srgbClr val="41719C"/>
              </a:solidFill>
              <a:miter lim="800000"/>
              <a:headEnd/>
              <a:tailEnd/>
            </a:ln>
          </p:spPr>
          <p:txBody>
            <a:bodyPr lIns="36000" rIns="36000" anchor="ctr"/>
            <a:lstStyle/>
            <a:p>
              <a:pPr algn="ctr"/>
              <a:endParaRPr lang="en-GB" sz="1600">
                <a:solidFill>
                  <a:srgbClr val="FFFFFF"/>
                </a:solidFill>
                <a:latin typeface="Calibri" pitchFamily="34" charset="0"/>
              </a:endParaRPr>
            </a:p>
          </p:txBody>
        </p:sp>
        <p:sp>
          <p:nvSpPr>
            <p:cNvPr id="59403" name="Oval 12"/>
            <p:cNvSpPr>
              <a:spLocks noChangeArrowheads="1"/>
            </p:cNvSpPr>
            <p:nvPr/>
          </p:nvSpPr>
          <p:spPr bwMode="auto">
            <a:xfrm>
              <a:off x="9918700" y="1825625"/>
              <a:ext cx="317500" cy="250825"/>
            </a:xfrm>
            <a:prstGeom prst="ellipse">
              <a:avLst/>
            </a:prstGeom>
            <a:solidFill>
              <a:srgbClr val="0083BF"/>
            </a:solidFill>
            <a:ln w="12700" algn="ctr">
              <a:solidFill>
                <a:srgbClr val="41719C"/>
              </a:solidFill>
              <a:miter lim="800000"/>
              <a:headEnd/>
              <a:tailEnd/>
            </a:ln>
          </p:spPr>
          <p:txBody>
            <a:bodyPr lIns="36000" rIns="36000" anchor="ctr"/>
            <a:lstStyle/>
            <a:p>
              <a:pPr algn="ctr"/>
              <a:endParaRPr lang="en-GB" sz="1600">
                <a:solidFill>
                  <a:srgbClr val="FFFFFF"/>
                </a:solidFill>
                <a:latin typeface="Calibri" pitchFamily="34" charset="0"/>
              </a:endParaRPr>
            </a:p>
          </p:txBody>
        </p:sp>
        <p:sp>
          <p:nvSpPr>
            <p:cNvPr id="14" name="Oval 13"/>
            <p:cNvSpPr>
              <a:spLocks noChangeArrowheads="1"/>
            </p:cNvSpPr>
            <p:nvPr/>
          </p:nvSpPr>
          <p:spPr bwMode="auto">
            <a:xfrm>
              <a:off x="9918700" y="1468438"/>
              <a:ext cx="317500" cy="250825"/>
            </a:xfrm>
            <a:prstGeom prst="ellipse">
              <a:avLst/>
            </a:prstGeom>
            <a:solidFill>
              <a:srgbClr val="0083BF"/>
            </a:solidFill>
            <a:ln w="12700" algn="ctr">
              <a:solidFill>
                <a:srgbClr val="41719C"/>
              </a:solidFill>
              <a:miter lim="800000"/>
              <a:headEnd/>
              <a:tailEnd/>
            </a:ln>
            <a:effectLst/>
          </p:spPr>
          <p:txBody>
            <a:bodyPr lIns="36000" rIns="36000" anchor="ctr"/>
            <a:lstStyle/>
            <a:p>
              <a:pPr algn="ctr">
                <a:defRPr/>
              </a:pPr>
              <a:endParaRPr lang="en-GB" sz="1600" dirty="0">
                <a:solidFill>
                  <a:srgbClr val="FFFFFF"/>
                </a:solidFill>
                <a:latin typeface="+mn-lt"/>
              </a:endParaRPr>
            </a:p>
          </p:txBody>
        </p:sp>
        <p:sp>
          <p:nvSpPr>
            <p:cNvPr id="15" name="Oval 14"/>
            <p:cNvSpPr>
              <a:spLocks noChangeArrowheads="1"/>
            </p:cNvSpPr>
            <p:nvPr/>
          </p:nvSpPr>
          <p:spPr bwMode="auto">
            <a:xfrm>
              <a:off x="10306050" y="1262063"/>
              <a:ext cx="315913" cy="250825"/>
            </a:xfrm>
            <a:prstGeom prst="ellipse">
              <a:avLst/>
            </a:prstGeom>
            <a:solidFill>
              <a:schemeClr val="accent2"/>
            </a:solidFill>
            <a:ln w="12700" algn="ctr">
              <a:solidFill>
                <a:srgbClr val="41719C"/>
              </a:solidFill>
              <a:miter lim="800000"/>
              <a:headEnd/>
              <a:tailEnd/>
            </a:ln>
            <a:effectLst/>
          </p:spPr>
          <p:txBody>
            <a:bodyPr anchor="ctr"/>
            <a:lstStyle/>
            <a:p>
              <a:pPr algn="ctr">
                <a:defRPr/>
              </a:pPr>
              <a:endParaRPr lang="en-GB" sz="1600" dirty="0">
                <a:solidFill>
                  <a:srgbClr val="FFFFFF"/>
                </a:solidFill>
                <a:latin typeface="+mn-lt"/>
              </a:endParaRPr>
            </a:p>
          </p:txBody>
        </p:sp>
        <p:sp>
          <p:nvSpPr>
            <p:cNvPr id="32" name="Circular Arrow 31"/>
            <p:cNvSpPr/>
            <p:nvPr/>
          </p:nvSpPr>
          <p:spPr>
            <a:xfrm rot="19390550">
              <a:off x="11060113" y="1227138"/>
              <a:ext cx="85725" cy="107950"/>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sp>
          <p:nvSpPr>
            <p:cNvPr id="34" name="Circular Arrow 31"/>
            <p:cNvSpPr/>
            <p:nvPr/>
          </p:nvSpPr>
          <p:spPr>
            <a:xfrm rot="20878044">
              <a:off x="11463338" y="1390650"/>
              <a:ext cx="85725" cy="109538"/>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sp>
          <p:nvSpPr>
            <p:cNvPr id="35" name="Circular Arrow 31"/>
            <p:cNvSpPr/>
            <p:nvPr/>
          </p:nvSpPr>
          <p:spPr>
            <a:xfrm rot="3066836">
              <a:off x="11740357" y="1732756"/>
              <a:ext cx="109538" cy="85725"/>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sp>
          <p:nvSpPr>
            <p:cNvPr id="36" name="Circular Arrow 31"/>
            <p:cNvSpPr/>
            <p:nvPr/>
          </p:nvSpPr>
          <p:spPr>
            <a:xfrm rot="6140619">
              <a:off x="11471276" y="2081212"/>
              <a:ext cx="107950" cy="85725"/>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sp>
          <p:nvSpPr>
            <p:cNvPr id="37" name="Circular Arrow 31"/>
            <p:cNvSpPr/>
            <p:nvPr/>
          </p:nvSpPr>
          <p:spPr>
            <a:xfrm rot="7273501">
              <a:off x="11047413" y="2232025"/>
              <a:ext cx="107950" cy="85725"/>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sp>
          <p:nvSpPr>
            <p:cNvPr id="38" name="Circular Arrow 31"/>
            <p:cNvSpPr/>
            <p:nvPr/>
          </p:nvSpPr>
          <p:spPr>
            <a:xfrm rot="8667883">
              <a:off x="10609263" y="2219325"/>
              <a:ext cx="85725" cy="107950"/>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sp>
          <p:nvSpPr>
            <p:cNvPr id="39" name="Circular Arrow 31"/>
            <p:cNvSpPr/>
            <p:nvPr/>
          </p:nvSpPr>
          <p:spPr>
            <a:xfrm rot="10119273">
              <a:off x="10204450" y="2051050"/>
              <a:ext cx="84138" cy="107950"/>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sp>
          <p:nvSpPr>
            <p:cNvPr id="40" name="Circular Arrow 31"/>
            <p:cNvSpPr/>
            <p:nvPr/>
          </p:nvSpPr>
          <p:spPr>
            <a:xfrm rot="13140017">
              <a:off x="9901238" y="1714500"/>
              <a:ext cx="85725" cy="109538"/>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sp>
          <p:nvSpPr>
            <p:cNvPr id="41" name="Circular Arrow 31"/>
            <p:cNvSpPr/>
            <p:nvPr/>
          </p:nvSpPr>
          <p:spPr>
            <a:xfrm rot="17357237">
              <a:off x="10161588" y="1368425"/>
              <a:ext cx="101600" cy="88900"/>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sp>
          <p:nvSpPr>
            <p:cNvPr id="42" name="Circular Arrow 31"/>
            <p:cNvSpPr/>
            <p:nvPr/>
          </p:nvSpPr>
          <p:spPr>
            <a:xfrm rot="17285912">
              <a:off x="10598150" y="1217613"/>
              <a:ext cx="101600" cy="88900"/>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sp>
          <p:nvSpPr>
            <p:cNvPr id="59417" name="Oval 9"/>
            <p:cNvSpPr>
              <a:spLocks noChangeArrowheads="1"/>
            </p:cNvSpPr>
            <p:nvPr/>
          </p:nvSpPr>
          <p:spPr bwMode="auto">
            <a:xfrm>
              <a:off x="11126788" y="2024063"/>
              <a:ext cx="315912" cy="250825"/>
            </a:xfrm>
            <a:prstGeom prst="ellipse">
              <a:avLst/>
            </a:prstGeom>
            <a:solidFill>
              <a:srgbClr val="0083BF"/>
            </a:solidFill>
            <a:ln w="12700" algn="ctr">
              <a:solidFill>
                <a:srgbClr val="41719C"/>
              </a:solidFill>
              <a:miter lim="800000"/>
              <a:headEnd/>
              <a:tailEnd/>
            </a:ln>
          </p:spPr>
          <p:txBody>
            <a:bodyPr lIns="36000" rIns="36000" anchor="ctr"/>
            <a:lstStyle/>
            <a:p>
              <a:pPr algn="ctr"/>
              <a:endParaRPr lang="en-GB" sz="1600">
                <a:solidFill>
                  <a:srgbClr val="FFFFFF"/>
                </a:solidFill>
                <a:latin typeface="Calibri" pitchFamily="34" charset="0"/>
              </a:endParaRPr>
            </a:p>
          </p:txBody>
        </p:sp>
        <p:sp>
          <p:nvSpPr>
            <p:cNvPr id="59418" name="Oval 8"/>
            <p:cNvSpPr>
              <a:spLocks noChangeArrowheads="1"/>
            </p:cNvSpPr>
            <p:nvPr/>
          </p:nvSpPr>
          <p:spPr bwMode="auto">
            <a:xfrm>
              <a:off x="11506200" y="1825625"/>
              <a:ext cx="317500" cy="250825"/>
            </a:xfrm>
            <a:prstGeom prst="ellipse">
              <a:avLst/>
            </a:prstGeom>
            <a:solidFill>
              <a:srgbClr val="0083BF"/>
            </a:solidFill>
            <a:ln w="12700" algn="ctr">
              <a:solidFill>
                <a:srgbClr val="41719C"/>
              </a:solidFill>
              <a:miter lim="800000"/>
              <a:headEnd/>
              <a:tailEnd/>
            </a:ln>
          </p:spPr>
          <p:txBody>
            <a:bodyPr lIns="36000" rIns="36000" anchor="ctr"/>
            <a:lstStyle/>
            <a:p>
              <a:pPr algn="ctr"/>
              <a:endParaRPr lang="en-GB" sz="1600">
                <a:solidFill>
                  <a:srgbClr val="FFFFFF"/>
                </a:solidFill>
                <a:latin typeface="Calibri" pitchFamily="34" charset="0"/>
              </a:endParaRPr>
            </a:p>
          </p:txBody>
        </p:sp>
        <p:sp>
          <p:nvSpPr>
            <p:cNvPr id="59419" name="Oval 11"/>
            <p:cNvSpPr>
              <a:spLocks noChangeArrowheads="1"/>
            </p:cNvSpPr>
            <p:nvPr/>
          </p:nvSpPr>
          <p:spPr bwMode="auto">
            <a:xfrm>
              <a:off x="10306050" y="2024063"/>
              <a:ext cx="315913" cy="250825"/>
            </a:xfrm>
            <a:prstGeom prst="ellipse">
              <a:avLst/>
            </a:prstGeom>
            <a:solidFill>
              <a:srgbClr val="0083BF"/>
            </a:solidFill>
            <a:ln w="12700" algn="ctr">
              <a:solidFill>
                <a:srgbClr val="41719C"/>
              </a:solidFill>
              <a:miter lim="800000"/>
              <a:headEnd/>
              <a:tailEnd/>
            </a:ln>
          </p:spPr>
          <p:txBody>
            <a:bodyPr lIns="36000" rIns="36000" anchor="ctr"/>
            <a:lstStyle/>
            <a:p>
              <a:pPr algn="ctr"/>
              <a:endParaRPr lang="en-GB" sz="1600">
                <a:solidFill>
                  <a:srgbClr val="FFFFFF"/>
                </a:solidFill>
                <a:latin typeface="Calibri" pitchFamily="34" charset="0"/>
              </a:endParaRPr>
            </a:p>
          </p:txBody>
        </p:sp>
      </p:grpSp>
      <p:sp>
        <p:nvSpPr>
          <p:cNvPr id="58369" name="Content Placeholder 2"/>
          <p:cNvSpPr>
            <a:spLocks noGrp="1"/>
          </p:cNvSpPr>
          <p:nvPr>
            <p:ph idx="1"/>
          </p:nvPr>
        </p:nvSpPr>
        <p:spPr>
          <a:xfrm>
            <a:off x="427831" y="1856689"/>
            <a:ext cx="10975181" cy="4102100"/>
          </a:xfrm>
        </p:spPr>
        <p:txBody>
          <a:bodyPr/>
          <a:lstStyle/>
          <a:p>
            <a:pPr marL="0" indent="0" eaLnBrk="1" hangingPunct="1">
              <a:buFont typeface="Arial" charset="0"/>
              <a:buNone/>
              <a:defRPr/>
            </a:pPr>
            <a:r>
              <a:rPr lang="en-US" sz="2400" b="1" dirty="0" smtClean="0"/>
              <a:t>3.7 </a:t>
            </a:r>
            <a:r>
              <a:rPr lang="en-US" sz="2400" dirty="0" smtClean="0"/>
              <a:t>Monitoring and evaluating studies</a:t>
            </a:r>
          </a:p>
          <a:p>
            <a:pPr eaLnBrk="1" hangingPunct="1">
              <a:defRPr/>
            </a:pPr>
            <a:r>
              <a:rPr lang="en-US" sz="2200" dirty="0" smtClean="0"/>
              <a:t>Monitoring and evaluating PPI is becoming more common. </a:t>
            </a:r>
          </a:p>
          <a:p>
            <a:pPr eaLnBrk="1" hangingPunct="1">
              <a:defRPr/>
            </a:pPr>
            <a:r>
              <a:rPr lang="en-US" sz="2200" dirty="0" smtClean="0"/>
              <a:t>Ask yourself if the effect (impact) of PPI, and its contribution, will be evaluated throughout the study. This information could help improve future PPI. </a:t>
            </a:r>
          </a:p>
          <a:p>
            <a:pPr eaLnBrk="1" hangingPunct="1">
              <a:defRPr/>
            </a:pPr>
            <a:r>
              <a:rPr lang="en-US" sz="2200" dirty="0" smtClean="0"/>
              <a:t>There are frameworks for reporting and evaluating PPI. You can find links to these in the ‘Further resources’ section.</a:t>
            </a:r>
          </a:p>
          <a:p>
            <a:pPr eaLnBrk="1" hangingPunct="1">
              <a:defRPr/>
            </a:pPr>
            <a:r>
              <a:rPr lang="en-US" sz="2200" dirty="0" smtClean="0"/>
              <a:t>Will the public contributors together with researchers evaluate the whole research process? What went well? What didn’t?</a:t>
            </a:r>
          </a:p>
          <a:p>
            <a:pPr eaLnBrk="1" hangingPunct="1">
              <a:defRPr/>
            </a:pPr>
            <a:r>
              <a:rPr lang="en-US" sz="2200" dirty="0" smtClean="0"/>
              <a:t>Will public contributors have the opportunity to reflect on their role in the research </a:t>
            </a:r>
            <a:r>
              <a:rPr lang="en-US" sz="2200" dirty="0"/>
              <a:t> </a:t>
            </a:r>
            <a:r>
              <a:rPr lang="en-US" sz="2200" dirty="0" smtClean="0"/>
              <a:t>           and what they have learnt?</a:t>
            </a:r>
            <a:endParaRPr lang="en-GB" sz="2200" dirty="0" smtClean="0"/>
          </a:p>
        </p:txBody>
      </p:sp>
      <p:sp>
        <p:nvSpPr>
          <p:cNvPr id="25" name="Title 1"/>
          <p:cNvSpPr>
            <a:spLocks noGrp="1"/>
          </p:cNvSpPr>
          <p:nvPr>
            <p:ph type="title"/>
          </p:nvPr>
        </p:nvSpPr>
        <p:spPr>
          <a:xfrm>
            <a:off x="838200" y="365125"/>
            <a:ext cx="10515600" cy="1325563"/>
          </a:xfrm>
        </p:spPr>
        <p:txBody>
          <a:bodyPr/>
          <a:lstStyle/>
          <a:p>
            <a:pPr eaLnBrk="1" hangingPunct="1"/>
            <a:r>
              <a:rPr lang="en-US" sz="3600" dirty="0" smtClean="0"/>
              <a:t>3. Is PPI planned at appropriate points in the research project life cycle? </a:t>
            </a:r>
            <a:endParaRPr lang="en-GB" sz="3600" dirty="0"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3"/>
          <p:cNvSpPr>
            <a:spLocks noGrp="1"/>
          </p:cNvSpPr>
          <p:nvPr>
            <p:ph type="ctrTitle"/>
          </p:nvPr>
        </p:nvSpPr>
        <p:spPr/>
        <p:txBody>
          <a:bodyPr/>
          <a:lstStyle/>
          <a:p>
            <a:r>
              <a:rPr lang="en-GB" dirty="0" smtClean="0"/>
              <a:t>Part A: Introduction</a:t>
            </a:r>
          </a:p>
        </p:txBody>
      </p:sp>
    </p:spTree>
    <p:extLst>
      <p:ext uri="{BB962C8B-B14F-4D97-AF65-F5344CB8AC3E}">
        <p14:creationId xmlns:p14="http://schemas.microsoft.com/office/powerpoint/2010/main" val="369421215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Circular Arrow 31"/>
          <p:cNvSpPr/>
          <p:nvPr/>
        </p:nvSpPr>
        <p:spPr bwMode="auto">
          <a:xfrm rot="17285912">
            <a:off x="4514057" y="1366044"/>
            <a:ext cx="455612" cy="508000"/>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15" name="Oval 14"/>
          <p:cNvSpPr/>
          <p:nvPr/>
        </p:nvSpPr>
        <p:spPr bwMode="auto">
          <a:xfrm>
            <a:off x="2798763" y="1620838"/>
            <a:ext cx="1795462" cy="1130300"/>
          </a:xfrm>
          <a:prstGeom prst="ellipse">
            <a:avLst/>
          </a:prstGeom>
          <a:solidFill>
            <a:srgbClr val="0083BF"/>
          </a:solidFill>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GB" sz="1600" dirty="0"/>
              <a:t>Monitoring and evaluating studies</a:t>
            </a:r>
          </a:p>
        </p:txBody>
      </p:sp>
      <p:sp>
        <p:nvSpPr>
          <p:cNvPr id="41" name="Circular Arrow 31"/>
          <p:cNvSpPr/>
          <p:nvPr/>
        </p:nvSpPr>
        <p:spPr bwMode="auto">
          <a:xfrm rot="17357237">
            <a:off x="2041525" y="2044700"/>
            <a:ext cx="455613" cy="506413"/>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14" name="Oval 13"/>
          <p:cNvSpPr/>
          <p:nvPr/>
        </p:nvSpPr>
        <p:spPr bwMode="auto">
          <a:xfrm>
            <a:off x="604838" y="2546350"/>
            <a:ext cx="1795462" cy="1130300"/>
          </a:xfrm>
          <a:prstGeom prst="ellipse">
            <a:avLst/>
          </a:prstGeom>
          <a:solidFill>
            <a:srgbClr val="0083BF"/>
          </a:solidFill>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en-GB" sz="1600" dirty="0"/>
              <a:t>Putting research into practice</a:t>
            </a:r>
          </a:p>
        </p:txBody>
      </p:sp>
      <p:sp>
        <p:nvSpPr>
          <p:cNvPr id="40" name="Circular Arrow 31"/>
          <p:cNvSpPr/>
          <p:nvPr/>
        </p:nvSpPr>
        <p:spPr bwMode="auto">
          <a:xfrm rot="13140017">
            <a:off x="501650" y="3657600"/>
            <a:ext cx="485775" cy="485775"/>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13" name="Oval 12"/>
          <p:cNvSpPr/>
          <p:nvPr/>
        </p:nvSpPr>
        <p:spPr bwMode="auto">
          <a:xfrm>
            <a:off x="604838" y="4152900"/>
            <a:ext cx="1795462" cy="1130300"/>
          </a:xfrm>
          <a:prstGeom prst="ellipse">
            <a:avLst/>
          </a:prstGeom>
          <a:solidFill>
            <a:srgbClr val="0083BF"/>
          </a:solidFill>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en-GB" sz="1600" dirty="0"/>
              <a:t>Sharing research</a:t>
            </a:r>
          </a:p>
        </p:txBody>
      </p:sp>
      <p:sp>
        <p:nvSpPr>
          <p:cNvPr id="39" name="Circular Arrow 31"/>
          <p:cNvSpPr/>
          <p:nvPr/>
        </p:nvSpPr>
        <p:spPr bwMode="auto">
          <a:xfrm rot="10119273">
            <a:off x="2217738" y="5164138"/>
            <a:ext cx="485775" cy="485775"/>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12" name="Oval 11"/>
          <p:cNvSpPr/>
          <p:nvPr/>
        </p:nvSpPr>
        <p:spPr bwMode="auto">
          <a:xfrm>
            <a:off x="2798763" y="5043488"/>
            <a:ext cx="1795462" cy="1130300"/>
          </a:xfrm>
          <a:prstGeom prst="ellipse">
            <a:avLst/>
          </a:prstGeom>
          <a:solidFill>
            <a:srgbClr val="0083B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a:t>Carrying out the research</a:t>
            </a:r>
          </a:p>
        </p:txBody>
      </p:sp>
      <p:sp>
        <p:nvSpPr>
          <p:cNvPr id="38" name="Circular Arrow 31"/>
          <p:cNvSpPr/>
          <p:nvPr/>
        </p:nvSpPr>
        <p:spPr bwMode="auto">
          <a:xfrm rot="8667883">
            <a:off x="4519613" y="5926138"/>
            <a:ext cx="485775" cy="485775"/>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11" name="Oval 10"/>
          <p:cNvSpPr/>
          <p:nvPr/>
        </p:nvSpPr>
        <p:spPr bwMode="auto">
          <a:xfrm>
            <a:off x="5127625" y="5407025"/>
            <a:ext cx="1795463" cy="1130300"/>
          </a:xfrm>
          <a:prstGeom prst="ellipse">
            <a:avLst/>
          </a:prstGeom>
          <a:solidFill>
            <a:srgbClr val="0083B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a:t>Managing research</a:t>
            </a:r>
          </a:p>
        </p:txBody>
      </p:sp>
      <p:sp>
        <p:nvSpPr>
          <p:cNvPr id="37" name="Circular Arrow 31"/>
          <p:cNvSpPr/>
          <p:nvPr/>
        </p:nvSpPr>
        <p:spPr bwMode="auto">
          <a:xfrm rot="7273501">
            <a:off x="7065963" y="5930900"/>
            <a:ext cx="485775" cy="485775"/>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10" name="Oval 9"/>
          <p:cNvSpPr/>
          <p:nvPr/>
        </p:nvSpPr>
        <p:spPr bwMode="auto">
          <a:xfrm>
            <a:off x="7456488" y="5043488"/>
            <a:ext cx="1795462" cy="1130300"/>
          </a:xfrm>
          <a:prstGeom prst="ellipse">
            <a:avLst/>
          </a:prstGeom>
        </p:spPr>
        <p:style>
          <a:lnRef idx="3">
            <a:schemeClr val="lt1"/>
          </a:lnRef>
          <a:fillRef idx="1">
            <a:schemeClr val="accent3"/>
          </a:fillRef>
          <a:effectRef idx="1">
            <a:schemeClr val="accent3"/>
          </a:effectRef>
          <a:fontRef idx="minor">
            <a:schemeClr val="lt1"/>
          </a:fontRef>
        </p:style>
        <p:txBody>
          <a:bodyPr anchor="ctr"/>
          <a:lstStyle/>
          <a:p>
            <a:pPr algn="ctr">
              <a:defRPr/>
            </a:pPr>
            <a:r>
              <a:rPr lang="en-GB" sz="1600" dirty="0"/>
              <a:t>Making funding decisions</a:t>
            </a:r>
          </a:p>
        </p:txBody>
      </p:sp>
      <p:sp>
        <p:nvSpPr>
          <p:cNvPr id="36" name="Circular Arrow 31"/>
          <p:cNvSpPr/>
          <p:nvPr/>
        </p:nvSpPr>
        <p:spPr bwMode="auto">
          <a:xfrm rot="6140619">
            <a:off x="9474995" y="5250656"/>
            <a:ext cx="487362" cy="485775"/>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9" name="Oval 8"/>
          <p:cNvSpPr/>
          <p:nvPr/>
        </p:nvSpPr>
        <p:spPr bwMode="auto">
          <a:xfrm>
            <a:off x="9610725" y="4152900"/>
            <a:ext cx="1795463" cy="1130300"/>
          </a:xfrm>
          <a:prstGeom prst="ellipse">
            <a:avLst/>
          </a:prstGeom>
        </p:spPr>
        <p:style>
          <a:lnRef idx="3">
            <a:schemeClr val="lt1"/>
          </a:lnRef>
          <a:fillRef idx="1">
            <a:schemeClr val="accent3"/>
          </a:fillRef>
          <a:effectRef idx="1">
            <a:schemeClr val="accent3"/>
          </a:effectRef>
          <a:fontRef idx="minor">
            <a:schemeClr val="lt1"/>
          </a:fontRef>
        </p:style>
        <p:txBody>
          <a:bodyPr anchor="ctr"/>
          <a:lstStyle/>
          <a:p>
            <a:pPr algn="ctr">
              <a:defRPr/>
            </a:pPr>
            <a:r>
              <a:rPr lang="en-GB" sz="1600" dirty="0"/>
              <a:t>Reviewing funding applications</a:t>
            </a:r>
          </a:p>
        </p:txBody>
      </p:sp>
      <p:sp>
        <p:nvSpPr>
          <p:cNvPr id="35" name="Circular Arrow 31"/>
          <p:cNvSpPr/>
          <p:nvPr/>
        </p:nvSpPr>
        <p:spPr bwMode="auto">
          <a:xfrm rot="3066836">
            <a:off x="11003756" y="3686969"/>
            <a:ext cx="487363" cy="485775"/>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8" name="Oval 7"/>
          <p:cNvSpPr/>
          <p:nvPr/>
        </p:nvSpPr>
        <p:spPr bwMode="auto">
          <a:xfrm>
            <a:off x="9610725" y="2574925"/>
            <a:ext cx="1795463" cy="1131888"/>
          </a:xfrm>
          <a:prstGeom prst="ellipse">
            <a:avLst/>
          </a:prstGeom>
          <a:solidFill>
            <a:srgbClr val="0083B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a:t>Developing the funding grant proposal</a:t>
            </a:r>
          </a:p>
        </p:txBody>
      </p:sp>
      <p:sp>
        <p:nvSpPr>
          <p:cNvPr id="34" name="Circular Arrow 31"/>
          <p:cNvSpPr/>
          <p:nvPr/>
        </p:nvSpPr>
        <p:spPr bwMode="auto">
          <a:xfrm rot="20878044">
            <a:off x="9367838" y="2201863"/>
            <a:ext cx="485775" cy="485775"/>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7" name="Oval 6"/>
          <p:cNvSpPr/>
          <p:nvPr/>
        </p:nvSpPr>
        <p:spPr bwMode="auto">
          <a:xfrm>
            <a:off x="7456488" y="1601788"/>
            <a:ext cx="1795462" cy="1131887"/>
          </a:xfrm>
          <a:prstGeom prst="ellipse">
            <a:avLst/>
          </a:prstGeom>
          <a:solidFill>
            <a:srgbClr val="0083B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a:t>Designing research</a:t>
            </a:r>
          </a:p>
        </p:txBody>
      </p:sp>
      <p:sp>
        <p:nvSpPr>
          <p:cNvPr id="32" name="Circular Arrow 31"/>
          <p:cNvSpPr/>
          <p:nvPr/>
        </p:nvSpPr>
        <p:spPr bwMode="auto">
          <a:xfrm rot="19390550">
            <a:off x="7075488" y="1462088"/>
            <a:ext cx="485775" cy="487362"/>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5" name="Oval 4"/>
          <p:cNvSpPr/>
          <p:nvPr/>
        </p:nvSpPr>
        <p:spPr bwMode="auto">
          <a:xfrm>
            <a:off x="5127625" y="1206500"/>
            <a:ext cx="1795463" cy="1130300"/>
          </a:xfrm>
          <a:prstGeom prst="ellipse">
            <a:avLst/>
          </a:prstGeom>
          <a:solidFill>
            <a:srgbClr val="0083BF"/>
          </a:solidFill>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GB" sz="1600" dirty="0"/>
              <a:t>Identifying </a:t>
            </a:r>
          </a:p>
          <a:p>
            <a:pPr algn="ctr">
              <a:defRPr/>
            </a:pPr>
            <a:r>
              <a:rPr lang="en-GB" sz="1600" dirty="0"/>
              <a:t>and prioritising research topics</a:t>
            </a:r>
          </a:p>
        </p:txBody>
      </p:sp>
      <p:sp>
        <p:nvSpPr>
          <p:cNvPr id="2" name="TextBox 1"/>
          <p:cNvSpPr txBox="1"/>
          <p:nvPr/>
        </p:nvSpPr>
        <p:spPr>
          <a:xfrm>
            <a:off x="3421386" y="3321903"/>
            <a:ext cx="5148776" cy="830997"/>
          </a:xfrm>
          <a:prstGeom prst="rect">
            <a:avLst/>
          </a:prstGeom>
          <a:noFill/>
        </p:spPr>
        <p:txBody>
          <a:bodyPr wrap="square" rtlCol="0">
            <a:spAutoFit/>
          </a:bodyPr>
          <a:lstStyle/>
          <a:p>
            <a:r>
              <a:rPr lang="en-GB" sz="2400" dirty="0" smtClean="0">
                <a:latin typeface="Calibri" panose="020F0502020204030204" pitchFamily="34" charset="0"/>
              </a:rPr>
              <a:t>Select three different points where the POP trial demonstrates good PPI.</a:t>
            </a:r>
            <a:endParaRPr lang="en-GB" sz="2400" dirty="0">
              <a:latin typeface="Calibri" panose="020F0502020204030204" pitchFamily="34" charset="0"/>
            </a:endParaRPr>
          </a:p>
        </p:txBody>
      </p:sp>
      <p:sp>
        <p:nvSpPr>
          <p:cNvPr id="26" name="Title 1"/>
          <p:cNvSpPr>
            <a:spLocks noGrp="1"/>
          </p:cNvSpPr>
          <p:nvPr>
            <p:ph type="title"/>
          </p:nvPr>
        </p:nvSpPr>
        <p:spPr>
          <a:xfrm>
            <a:off x="504691" y="165401"/>
            <a:ext cx="10515600" cy="1325563"/>
          </a:xfrm>
        </p:spPr>
        <p:txBody>
          <a:bodyPr/>
          <a:lstStyle/>
          <a:p>
            <a:pPr eaLnBrk="1" hangingPunct="1"/>
            <a:r>
              <a:rPr lang="en-US" sz="3600" dirty="0" smtClean="0"/>
              <a:t>POP trial activity 3</a:t>
            </a:r>
            <a:endParaRPr lang="en-GB" sz="3600" dirty="0" smtClean="0"/>
          </a:p>
        </p:txBody>
      </p:sp>
    </p:spTree>
    <p:extLst>
      <p:ext uri="{BB962C8B-B14F-4D97-AF65-F5344CB8AC3E}">
        <p14:creationId xmlns:p14="http://schemas.microsoft.com/office/powerpoint/2010/main" val="168163484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Circular Arrow 31"/>
          <p:cNvSpPr/>
          <p:nvPr/>
        </p:nvSpPr>
        <p:spPr bwMode="auto">
          <a:xfrm rot="17285912">
            <a:off x="4514057" y="1366044"/>
            <a:ext cx="455612" cy="508000"/>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15" name="Oval 14"/>
          <p:cNvSpPr/>
          <p:nvPr/>
        </p:nvSpPr>
        <p:spPr bwMode="auto">
          <a:xfrm>
            <a:off x="2798763" y="1620838"/>
            <a:ext cx="1795462" cy="1130300"/>
          </a:xfrm>
          <a:prstGeom prst="ellipse">
            <a:avLst/>
          </a:prstGeom>
          <a:solidFill>
            <a:srgbClr val="0083BF"/>
          </a:solidFill>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GB" sz="1600" dirty="0"/>
              <a:t>Monitoring and evaluating studies</a:t>
            </a:r>
          </a:p>
        </p:txBody>
      </p:sp>
      <p:sp>
        <p:nvSpPr>
          <p:cNvPr id="41" name="Circular Arrow 31"/>
          <p:cNvSpPr/>
          <p:nvPr/>
        </p:nvSpPr>
        <p:spPr bwMode="auto">
          <a:xfrm rot="17357237">
            <a:off x="2041525" y="2044700"/>
            <a:ext cx="455613" cy="506413"/>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14" name="Oval 13"/>
          <p:cNvSpPr/>
          <p:nvPr/>
        </p:nvSpPr>
        <p:spPr bwMode="auto">
          <a:xfrm>
            <a:off x="604838" y="2546350"/>
            <a:ext cx="1795462" cy="1130300"/>
          </a:xfrm>
          <a:prstGeom prst="ellipse">
            <a:avLst/>
          </a:prstGeom>
          <a:solidFill>
            <a:srgbClr val="0083BF"/>
          </a:solidFill>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en-GB" sz="1600" dirty="0"/>
              <a:t>Putting research into practice</a:t>
            </a:r>
          </a:p>
        </p:txBody>
      </p:sp>
      <p:sp>
        <p:nvSpPr>
          <p:cNvPr id="40" name="Circular Arrow 31"/>
          <p:cNvSpPr/>
          <p:nvPr/>
        </p:nvSpPr>
        <p:spPr bwMode="auto">
          <a:xfrm rot="13140017">
            <a:off x="501650" y="3657600"/>
            <a:ext cx="485775" cy="485775"/>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13" name="Oval 12"/>
          <p:cNvSpPr/>
          <p:nvPr/>
        </p:nvSpPr>
        <p:spPr bwMode="auto">
          <a:xfrm>
            <a:off x="604838" y="4152900"/>
            <a:ext cx="1795462" cy="1130300"/>
          </a:xfrm>
          <a:prstGeom prst="ellipse">
            <a:avLst/>
          </a:prstGeom>
          <a:solidFill>
            <a:srgbClr val="0083BF"/>
          </a:solidFill>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en-GB" sz="1600" dirty="0"/>
              <a:t>Sharing research</a:t>
            </a:r>
          </a:p>
        </p:txBody>
      </p:sp>
      <p:sp>
        <p:nvSpPr>
          <p:cNvPr id="39" name="Circular Arrow 31"/>
          <p:cNvSpPr/>
          <p:nvPr/>
        </p:nvSpPr>
        <p:spPr bwMode="auto">
          <a:xfrm rot="10119273">
            <a:off x="2217738" y="5164138"/>
            <a:ext cx="485775" cy="485775"/>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12" name="Oval 11"/>
          <p:cNvSpPr/>
          <p:nvPr/>
        </p:nvSpPr>
        <p:spPr bwMode="auto">
          <a:xfrm>
            <a:off x="2798763" y="5043488"/>
            <a:ext cx="1795462" cy="1130300"/>
          </a:xfrm>
          <a:prstGeom prst="ellipse">
            <a:avLst/>
          </a:prstGeom>
          <a:solidFill>
            <a:srgbClr val="0083B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a:t>Carrying out the research</a:t>
            </a:r>
          </a:p>
        </p:txBody>
      </p:sp>
      <p:sp>
        <p:nvSpPr>
          <p:cNvPr id="38" name="Circular Arrow 31"/>
          <p:cNvSpPr/>
          <p:nvPr/>
        </p:nvSpPr>
        <p:spPr bwMode="auto">
          <a:xfrm rot="8667883">
            <a:off x="4519613" y="5926138"/>
            <a:ext cx="485775" cy="485775"/>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11" name="Oval 10"/>
          <p:cNvSpPr/>
          <p:nvPr/>
        </p:nvSpPr>
        <p:spPr bwMode="auto">
          <a:xfrm>
            <a:off x="5127625" y="5407025"/>
            <a:ext cx="1795463" cy="1130300"/>
          </a:xfrm>
          <a:prstGeom prst="ellipse">
            <a:avLst/>
          </a:prstGeom>
          <a:solidFill>
            <a:srgbClr val="0083B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a:t>Managing research</a:t>
            </a:r>
          </a:p>
        </p:txBody>
      </p:sp>
      <p:sp>
        <p:nvSpPr>
          <p:cNvPr id="37" name="Circular Arrow 31"/>
          <p:cNvSpPr/>
          <p:nvPr/>
        </p:nvSpPr>
        <p:spPr bwMode="auto">
          <a:xfrm rot="7273501">
            <a:off x="7065963" y="5930900"/>
            <a:ext cx="485775" cy="485775"/>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10" name="Oval 9"/>
          <p:cNvSpPr/>
          <p:nvPr/>
        </p:nvSpPr>
        <p:spPr bwMode="auto">
          <a:xfrm>
            <a:off x="7456488" y="5043488"/>
            <a:ext cx="1795462" cy="1130300"/>
          </a:xfrm>
          <a:prstGeom prst="ellipse">
            <a:avLst/>
          </a:prstGeom>
        </p:spPr>
        <p:style>
          <a:lnRef idx="3">
            <a:schemeClr val="lt1"/>
          </a:lnRef>
          <a:fillRef idx="1">
            <a:schemeClr val="accent3"/>
          </a:fillRef>
          <a:effectRef idx="1">
            <a:schemeClr val="accent3"/>
          </a:effectRef>
          <a:fontRef idx="minor">
            <a:schemeClr val="lt1"/>
          </a:fontRef>
        </p:style>
        <p:txBody>
          <a:bodyPr anchor="ctr"/>
          <a:lstStyle/>
          <a:p>
            <a:pPr algn="ctr">
              <a:defRPr/>
            </a:pPr>
            <a:r>
              <a:rPr lang="en-GB" sz="1600" dirty="0"/>
              <a:t>Making funding decisions</a:t>
            </a:r>
          </a:p>
        </p:txBody>
      </p:sp>
      <p:sp>
        <p:nvSpPr>
          <p:cNvPr id="36" name="Circular Arrow 31"/>
          <p:cNvSpPr/>
          <p:nvPr/>
        </p:nvSpPr>
        <p:spPr bwMode="auto">
          <a:xfrm rot="6140619">
            <a:off x="9474995" y="5250656"/>
            <a:ext cx="487362" cy="485775"/>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9" name="Oval 8"/>
          <p:cNvSpPr/>
          <p:nvPr/>
        </p:nvSpPr>
        <p:spPr bwMode="auto">
          <a:xfrm>
            <a:off x="9610725" y="4152900"/>
            <a:ext cx="1795463" cy="1130300"/>
          </a:xfrm>
          <a:prstGeom prst="ellipse">
            <a:avLst/>
          </a:prstGeom>
        </p:spPr>
        <p:style>
          <a:lnRef idx="3">
            <a:schemeClr val="lt1"/>
          </a:lnRef>
          <a:fillRef idx="1">
            <a:schemeClr val="accent3"/>
          </a:fillRef>
          <a:effectRef idx="1">
            <a:schemeClr val="accent3"/>
          </a:effectRef>
          <a:fontRef idx="minor">
            <a:schemeClr val="lt1"/>
          </a:fontRef>
        </p:style>
        <p:txBody>
          <a:bodyPr anchor="ctr"/>
          <a:lstStyle/>
          <a:p>
            <a:pPr algn="ctr">
              <a:defRPr/>
            </a:pPr>
            <a:r>
              <a:rPr lang="en-GB" sz="1600" dirty="0"/>
              <a:t>Reviewing funding applications</a:t>
            </a:r>
          </a:p>
        </p:txBody>
      </p:sp>
      <p:sp>
        <p:nvSpPr>
          <p:cNvPr id="35" name="Circular Arrow 31"/>
          <p:cNvSpPr/>
          <p:nvPr/>
        </p:nvSpPr>
        <p:spPr bwMode="auto">
          <a:xfrm rot="3066836">
            <a:off x="11003756" y="3686969"/>
            <a:ext cx="487363" cy="485775"/>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8" name="Oval 7"/>
          <p:cNvSpPr/>
          <p:nvPr/>
        </p:nvSpPr>
        <p:spPr bwMode="auto">
          <a:xfrm>
            <a:off x="9610725" y="2574925"/>
            <a:ext cx="1795463" cy="113188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a:t>Developing the funding grant proposal</a:t>
            </a:r>
          </a:p>
        </p:txBody>
      </p:sp>
      <p:sp>
        <p:nvSpPr>
          <p:cNvPr id="34" name="Circular Arrow 31"/>
          <p:cNvSpPr/>
          <p:nvPr/>
        </p:nvSpPr>
        <p:spPr bwMode="auto">
          <a:xfrm rot="20878044">
            <a:off x="9367838" y="2201863"/>
            <a:ext cx="485775" cy="485775"/>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7" name="Oval 6"/>
          <p:cNvSpPr/>
          <p:nvPr/>
        </p:nvSpPr>
        <p:spPr bwMode="auto">
          <a:xfrm>
            <a:off x="7456488" y="1601788"/>
            <a:ext cx="1795462" cy="1131887"/>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a:t>Designing research</a:t>
            </a:r>
          </a:p>
        </p:txBody>
      </p:sp>
      <p:sp>
        <p:nvSpPr>
          <p:cNvPr id="32" name="Circular Arrow 31"/>
          <p:cNvSpPr/>
          <p:nvPr/>
        </p:nvSpPr>
        <p:spPr bwMode="auto">
          <a:xfrm rot="19390550">
            <a:off x="7075488" y="1462088"/>
            <a:ext cx="485775" cy="487362"/>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5" name="Oval 4"/>
          <p:cNvSpPr/>
          <p:nvPr/>
        </p:nvSpPr>
        <p:spPr bwMode="auto">
          <a:xfrm>
            <a:off x="5127625" y="1206500"/>
            <a:ext cx="1795463" cy="11303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GB" sz="1600" dirty="0"/>
              <a:t>Identifying </a:t>
            </a:r>
          </a:p>
          <a:p>
            <a:pPr algn="ctr">
              <a:defRPr/>
            </a:pPr>
            <a:r>
              <a:rPr lang="en-GB" sz="1600" dirty="0"/>
              <a:t>and prioritising research topics</a:t>
            </a:r>
          </a:p>
        </p:txBody>
      </p:sp>
      <p:sp>
        <p:nvSpPr>
          <p:cNvPr id="3" name="TextBox 2"/>
          <p:cNvSpPr txBox="1"/>
          <p:nvPr/>
        </p:nvSpPr>
        <p:spPr>
          <a:xfrm>
            <a:off x="3036495" y="3587697"/>
            <a:ext cx="5640892" cy="1138773"/>
          </a:xfrm>
          <a:prstGeom prst="rect">
            <a:avLst/>
          </a:prstGeom>
          <a:noFill/>
        </p:spPr>
        <p:txBody>
          <a:bodyPr wrap="square" rtlCol="0">
            <a:spAutoFit/>
          </a:bodyPr>
          <a:lstStyle/>
          <a:p>
            <a:pPr algn="ctr"/>
            <a:r>
              <a:rPr lang="en-GB" sz="2400" dirty="0" smtClean="0">
                <a:latin typeface="+mn-lt"/>
              </a:rPr>
              <a:t>1. What PPI was included in the design stage?</a:t>
            </a:r>
          </a:p>
          <a:p>
            <a:endParaRPr lang="en-GB" sz="2000" dirty="0">
              <a:latin typeface="+mn-lt"/>
            </a:endParaRPr>
          </a:p>
        </p:txBody>
      </p:sp>
      <p:sp>
        <p:nvSpPr>
          <p:cNvPr id="26" name="Title 1"/>
          <p:cNvSpPr>
            <a:spLocks noGrp="1"/>
          </p:cNvSpPr>
          <p:nvPr>
            <p:ph type="title"/>
          </p:nvPr>
        </p:nvSpPr>
        <p:spPr>
          <a:xfrm>
            <a:off x="504691" y="165401"/>
            <a:ext cx="10515600" cy="1325563"/>
          </a:xfrm>
        </p:spPr>
        <p:txBody>
          <a:bodyPr/>
          <a:lstStyle/>
          <a:p>
            <a:pPr eaLnBrk="1" hangingPunct="1"/>
            <a:r>
              <a:rPr lang="en-US" sz="3600" dirty="0" smtClean="0"/>
              <a:t>POP trial activity 3</a:t>
            </a:r>
            <a:endParaRPr lang="en-GB" sz="3600" dirty="0" smtClean="0"/>
          </a:p>
        </p:txBody>
      </p:sp>
    </p:spTree>
    <p:extLst>
      <p:ext uri="{BB962C8B-B14F-4D97-AF65-F5344CB8AC3E}">
        <p14:creationId xmlns:p14="http://schemas.microsoft.com/office/powerpoint/2010/main" val="276630919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Circular Arrow 31"/>
          <p:cNvSpPr/>
          <p:nvPr/>
        </p:nvSpPr>
        <p:spPr bwMode="auto">
          <a:xfrm rot="17285912">
            <a:off x="4514057" y="1366044"/>
            <a:ext cx="455612" cy="508000"/>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15" name="Oval 14"/>
          <p:cNvSpPr/>
          <p:nvPr/>
        </p:nvSpPr>
        <p:spPr bwMode="auto">
          <a:xfrm>
            <a:off x="2798763" y="1620838"/>
            <a:ext cx="1795462" cy="1130300"/>
          </a:xfrm>
          <a:prstGeom prst="ellipse">
            <a:avLst/>
          </a:prstGeom>
          <a:solidFill>
            <a:srgbClr val="0083BF"/>
          </a:solidFill>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GB" sz="1600" dirty="0"/>
              <a:t>Monitoring and evaluating studies</a:t>
            </a:r>
          </a:p>
        </p:txBody>
      </p:sp>
      <p:sp>
        <p:nvSpPr>
          <p:cNvPr id="41" name="Circular Arrow 31"/>
          <p:cNvSpPr/>
          <p:nvPr/>
        </p:nvSpPr>
        <p:spPr bwMode="auto">
          <a:xfrm rot="17357237">
            <a:off x="2041525" y="2044700"/>
            <a:ext cx="455613" cy="506413"/>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14" name="Oval 13"/>
          <p:cNvSpPr/>
          <p:nvPr/>
        </p:nvSpPr>
        <p:spPr bwMode="auto">
          <a:xfrm>
            <a:off x="604838" y="2546350"/>
            <a:ext cx="1795462" cy="1130300"/>
          </a:xfrm>
          <a:prstGeom prst="ellipse">
            <a:avLst/>
          </a:prstGeom>
          <a:solidFill>
            <a:srgbClr val="0083BF"/>
          </a:solidFill>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en-GB" sz="1600" dirty="0"/>
              <a:t>Putting research into practice</a:t>
            </a:r>
          </a:p>
        </p:txBody>
      </p:sp>
      <p:sp>
        <p:nvSpPr>
          <p:cNvPr id="40" name="Circular Arrow 31"/>
          <p:cNvSpPr/>
          <p:nvPr/>
        </p:nvSpPr>
        <p:spPr bwMode="auto">
          <a:xfrm rot="13140017">
            <a:off x="501650" y="3657600"/>
            <a:ext cx="485775" cy="485775"/>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13" name="Oval 12"/>
          <p:cNvSpPr/>
          <p:nvPr/>
        </p:nvSpPr>
        <p:spPr bwMode="auto">
          <a:xfrm>
            <a:off x="604838" y="4152900"/>
            <a:ext cx="1795462" cy="1130300"/>
          </a:xfrm>
          <a:prstGeom prst="ellipse">
            <a:avLst/>
          </a:prstGeom>
          <a:solidFill>
            <a:srgbClr val="0083BF"/>
          </a:solidFill>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en-GB" sz="1600" dirty="0"/>
              <a:t>Sharing research</a:t>
            </a:r>
          </a:p>
        </p:txBody>
      </p:sp>
      <p:sp>
        <p:nvSpPr>
          <p:cNvPr id="39" name="Circular Arrow 31"/>
          <p:cNvSpPr/>
          <p:nvPr/>
        </p:nvSpPr>
        <p:spPr bwMode="auto">
          <a:xfrm rot="10119273">
            <a:off x="2217738" y="5164138"/>
            <a:ext cx="485775" cy="485775"/>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12" name="Oval 11"/>
          <p:cNvSpPr/>
          <p:nvPr/>
        </p:nvSpPr>
        <p:spPr bwMode="auto">
          <a:xfrm>
            <a:off x="2798763" y="5043488"/>
            <a:ext cx="1795462" cy="1130300"/>
          </a:xfrm>
          <a:prstGeom prst="ellipse">
            <a:avLst/>
          </a:prstGeom>
          <a:solidFill>
            <a:srgbClr val="0083B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a:t>Carrying out the research</a:t>
            </a:r>
          </a:p>
        </p:txBody>
      </p:sp>
      <p:sp>
        <p:nvSpPr>
          <p:cNvPr id="38" name="Circular Arrow 31"/>
          <p:cNvSpPr/>
          <p:nvPr/>
        </p:nvSpPr>
        <p:spPr bwMode="auto">
          <a:xfrm rot="8667883">
            <a:off x="4519613" y="5926138"/>
            <a:ext cx="485775" cy="485775"/>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11" name="Oval 10"/>
          <p:cNvSpPr/>
          <p:nvPr/>
        </p:nvSpPr>
        <p:spPr bwMode="auto">
          <a:xfrm>
            <a:off x="5127625" y="5407025"/>
            <a:ext cx="1795463" cy="1130300"/>
          </a:xfrm>
          <a:prstGeom prst="ellipse">
            <a:avLst/>
          </a:prstGeom>
          <a:solidFill>
            <a:srgbClr val="0083B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a:t>Managing research</a:t>
            </a:r>
          </a:p>
        </p:txBody>
      </p:sp>
      <p:sp>
        <p:nvSpPr>
          <p:cNvPr id="37" name="Circular Arrow 31"/>
          <p:cNvSpPr/>
          <p:nvPr/>
        </p:nvSpPr>
        <p:spPr bwMode="auto">
          <a:xfrm rot="7273501">
            <a:off x="7065963" y="5930900"/>
            <a:ext cx="485775" cy="485775"/>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10" name="Oval 9"/>
          <p:cNvSpPr/>
          <p:nvPr/>
        </p:nvSpPr>
        <p:spPr bwMode="auto">
          <a:xfrm>
            <a:off x="7456488" y="5043488"/>
            <a:ext cx="1795462" cy="1130300"/>
          </a:xfrm>
          <a:prstGeom prst="ellipse">
            <a:avLst/>
          </a:prstGeom>
        </p:spPr>
        <p:style>
          <a:lnRef idx="3">
            <a:schemeClr val="lt1"/>
          </a:lnRef>
          <a:fillRef idx="1">
            <a:schemeClr val="accent3"/>
          </a:fillRef>
          <a:effectRef idx="1">
            <a:schemeClr val="accent3"/>
          </a:effectRef>
          <a:fontRef idx="minor">
            <a:schemeClr val="lt1"/>
          </a:fontRef>
        </p:style>
        <p:txBody>
          <a:bodyPr anchor="ctr"/>
          <a:lstStyle/>
          <a:p>
            <a:pPr algn="ctr">
              <a:defRPr/>
            </a:pPr>
            <a:r>
              <a:rPr lang="en-GB" sz="1600" dirty="0"/>
              <a:t>Making funding decisions</a:t>
            </a:r>
          </a:p>
        </p:txBody>
      </p:sp>
      <p:sp>
        <p:nvSpPr>
          <p:cNvPr id="36" name="Circular Arrow 31"/>
          <p:cNvSpPr/>
          <p:nvPr/>
        </p:nvSpPr>
        <p:spPr bwMode="auto">
          <a:xfrm rot="6140619">
            <a:off x="9474995" y="5250656"/>
            <a:ext cx="487362" cy="485775"/>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9" name="Oval 8"/>
          <p:cNvSpPr/>
          <p:nvPr/>
        </p:nvSpPr>
        <p:spPr bwMode="auto">
          <a:xfrm>
            <a:off x="9610725" y="4152900"/>
            <a:ext cx="1795463" cy="1130300"/>
          </a:xfrm>
          <a:prstGeom prst="ellipse">
            <a:avLst/>
          </a:prstGeom>
        </p:spPr>
        <p:style>
          <a:lnRef idx="3">
            <a:schemeClr val="lt1"/>
          </a:lnRef>
          <a:fillRef idx="1">
            <a:schemeClr val="accent3"/>
          </a:fillRef>
          <a:effectRef idx="1">
            <a:schemeClr val="accent3"/>
          </a:effectRef>
          <a:fontRef idx="minor">
            <a:schemeClr val="lt1"/>
          </a:fontRef>
        </p:style>
        <p:txBody>
          <a:bodyPr anchor="ctr"/>
          <a:lstStyle/>
          <a:p>
            <a:pPr algn="ctr">
              <a:defRPr/>
            </a:pPr>
            <a:r>
              <a:rPr lang="en-GB" sz="1600" dirty="0"/>
              <a:t>Reviewing funding applications</a:t>
            </a:r>
          </a:p>
        </p:txBody>
      </p:sp>
      <p:sp>
        <p:nvSpPr>
          <p:cNvPr id="35" name="Circular Arrow 31"/>
          <p:cNvSpPr/>
          <p:nvPr/>
        </p:nvSpPr>
        <p:spPr bwMode="auto">
          <a:xfrm rot="3066836">
            <a:off x="11003756" y="3686969"/>
            <a:ext cx="487363" cy="485775"/>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8" name="Oval 7"/>
          <p:cNvSpPr/>
          <p:nvPr/>
        </p:nvSpPr>
        <p:spPr bwMode="auto">
          <a:xfrm>
            <a:off x="9610725" y="2574925"/>
            <a:ext cx="1795463" cy="113188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a:t>Developing the funding grant proposal</a:t>
            </a:r>
          </a:p>
        </p:txBody>
      </p:sp>
      <p:sp>
        <p:nvSpPr>
          <p:cNvPr id="34" name="Circular Arrow 31"/>
          <p:cNvSpPr/>
          <p:nvPr/>
        </p:nvSpPr>
        <p:spPr bwMode="auto">
          <a:xfrm rot="20878044">
            <a:off x="9367838" y="2201863"/>
            <a:ext cx="485775" cy="485775"/>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7" name="Oval 6"/>
          <p:cNvSpPr/>
          <p:nvPr/>
        </p:nvSpPr>
        <p:spPr bwMode="auto">
          <a:xfrm>
            <a:off x="7456488" y="1601788"/>
            <a:ext cx="1795462" cy="1131887"/>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a:t>Designing research</a:t>
            </a:r>
          </a:p>
        </p:txBody>
      </p:sp>
      <p:sp>
        <p:nvSpPr>
          <p:cNvPr id="32" name="Circular Arrow 31"/>
          <p:cNvSpPr/>
          <p:nvPr/>
        </p:nvSpPr>
        <p:spPr bwMode="auto">
          <a:xfrm rot="19390550">
            <a:off x="7075488" y="1462088"/>
            <a:ext cx="485775" cy="487362"/>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5" name="Oval 4"/>
          <p:cNvSpPr/>
          <p:nvPr/>
        </p:nvSpPr>
        <p:spPr bwMode="auto">
          <a:xfrm>
            <a:off x="5127625" y="1206500"/>
            <a:ext cx="1795463" cy="11303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GB" sz="1600" dirty="0"/>
              <a:t>Identifying </a:t>
            </a:r>
          </a:p>
          <a:p>
            <a:pPr algn="ctr">
              <a:defRPr/>
            </a:pPr>
            <a:r>
              <a:rPr lang="en-GB" sz="1600" dirty="0"/>
              <a:t>and prioritising research topics</a:t>
            </a:r>
          </a:p>
        </p:txBody>
      </p:sp>
      <p:sp>
        <p:nvSpPr>
          <p:cNvPr id="3" name="TextBox 2"/>
          <p:cNvSpPr txBox="1"/>
          <p:nvPr/>
        </p:nvSpPr>
        <p:spPr>
          <a:xfrm>
            <a:off x="3141082" y="2739390"/>
            <a:ext cx="5640892" cy="2554545"/>
          </a:xfrm>
          <a:prstGeom prst="rect">
            <a:avLst/>
          </a:prstGeom>
          <a:noFill/>
        </p:spPr>
        <p:txBody>
          <a:bodyPr wrap="square" rtlCol="0">
            <a:spAutoFit/>
          </a:bodyPr>
          <a:lstStyle/>
          <a:p>
            <a:pPr algn="ctr"/>
            <a:r>
              <a:rPr lang="en-GB" sz="2000" dirty="0">
                <a:latin typeface="+mn-lt"/>
              </a:rPr>
              <a:t>Suggested answer:</a:t>
            </a:r>
          </a:p>
          <a:p>
            <a:pPr algn="ctr"/>
            <a:r>
              <a:rPr lang="en-GB" sz="2000" dirty="0">
                <a:latin typeface="+mn-lt"/>
              </a:rPr>
              <a:t>The POP study tent allowed researchers to find out what were important outcomes for children and families.</a:t>
            </a:r>
          </a:p>
          <a:p>
            <a:pPr algn="ctr"/>
            <a:r>
              <a:rPr lang="en-GB" sz="2000" dirty="0">
                <a:latin typeface="+mn-lt"/>
              </a:rPr>
              <a:t>Researchers also took on board the need to provide information in different formats for children and adults.</a:t>
            </a:r>
          </a:p>
          <a:p>
            <a:pPr algn="ctr"/>
            <a:endParaRPr lang="en-GB" sz="2000" dirty="0">
              <a:latin typeface="+mn-lt"/>
            </a:endParaRPr>
          </a:p>
        </p:txBody>
      </p:sp>
      <p:sp>
        <p:nvSpPr>
          <p:cNvPr id="26" name="Title 1"/>
          <p:cNvSpPr>
            <a:spLocks noGrp="1"/>
          </p:cNvSpPr>
          <p:nvPr>
            <p:ph type="title"/>
          </p:nvPr>
        </p:nvSpPr>
        <p:spPr>
          <a:xfrm>
            <a:off x="504691" y="165401"/>
            <a:ext cx="10515600" cy="1325563"/>
          </a:xfrm>
        </p:spPr>
        <p:txBody>
          <a:bodyPr/>
          <a:lstStyle/>
          <a:p>
            <a:pPr eaLnBrk="1" hangingPunct="1"/>
            <a:r>
              <a:rPr lang="en-US" sz="3600" dirty="0" smtClean="0"/>
              <a:t>POP trial activity 3</a:t>
            </a:r>
            <a:endParaRPr lang="en-GB" sz="3600" dirty="0" smtClean="0"/>
          </a:p>
        </p:txBody>
      </p:sp>
    </p:spTree>
    <p:extLst>
      <p:ext uri="{BB962C8B-B14F-4D97-AF65-F5344CB8AC3E}">
        <p14:creationId xmlns:p14="http://schemas.microsoft.com/office/powerpoint/2010/main" val="403974381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Circular Arrow 31"/>
          <p:cNvSpPr/>
          <p:nvPr/>
        </p:nvSpPr>
        <p:spPr bwMode="auto">
          <a:xfrm rot="17285912">
            <a:off x="4514057" y="1366044"/>
            <a:ext cx="455612" cy="508000"/>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15" name="Oval 14"/>
          <p:cNvSpPr/>
          <p:nvPr/>
        </p:nvSpPr>
        <p:spPr bwMode="auto">
          <a:xfrm>
            <a:off x="2798763" y="1620838"/>
            <a:ext cx="1795462" cy="1130300"/>
          </a:xfrm>
          <a:prstGeom prst="ellipse">
            <a:avLst/>
          </a:prstGeom>
          <a:solidFill>
            <a:srgbClr val="0083BF"/>
          </a:solidFill>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GB" sz="1600" dirty="0"/>
              <a:t>Monitoring and evaluating studies</a:t>
            </a:r>
          </a:p>
        </p:txBody>
      </p:sp>
      <p:sp>
        <p:nvSpPr>
          <p:cNvPr id="41" name="Circular Arrow 31"/>
          <p:cNvSpPr/>
          <p:nvPr/>
        </p:nvSpPr>
        <p:spPr bwMode="auto">
          <a:xfrm rot="17357237">
            <a:off x="2041525" y="2044700"/>
            <a:ext cx="455613" cy="506413"/>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14" name="Oval 13"/>
          <p:cNvSpPr/>
          <p:nvPr/>
        </p:nvSpPr>
        <p:spPr bwMode="auto">
          <a:xfrm>
            <a:off x="604838" y="2546350"/>
            <a:ext cx="1795462" cy="1130300"/>
          </a:xfrm>
          <a:prstGeom prst="ellipse">
            <a:avLst/>
          </a:prstGeom>
          <a:solidFill>
            <a:srgbClr val="0083BF"/>
          </a:solidFill>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en-GB" sz="1600" dirty="0"/>
              <a:t>Putting research into practice</a:t>
            </a:r>
          </a:p>
        </p:txBody>
      </p:sp>
      <p:sp>
        <p:nvSpPr>
          <p:cNvPr id="40" name="Circular Arrow 31"/>
          <p:cNvSpPr/>
          <p:nvPr/>
        </p:nvSpPr>
        <p:spPr bwMode="auto">
          <a:xfrm rot="13140017">
            <a:off x="501650" y="3657600"/>
            <a:ext cx="485775" cy="485775"/>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13" name="Oval 12"/>
          <p:cNvSpPr/>
          <p:nvPr/>
        </p:nvSpPr>
        <p:spPr bwMode="auto">
          <a:xfrm>
            <a:off x="604838" y="4152900"/>
            <a:ext cx="1795462" cy="1130300"/>
          </a:xfrm>
          <a:prstGeom prst="ellipse">
            <a:avLst/>
          </a:prstGeom>
          <a:solidFill>
            <a:srgbClr val="0083BF"/>
          </a:solidFill>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en-GB" sz="1600" dirty="0"/>
              <a:t>Sharing research</a:t>
            </a:r>
          </a:p>
        </p:txBody>
      </p:sp>
      <p:sp>
        <p:nvSpPr>
          <p:cNvPr id="39" name="Circular Arrow 31"/>
          <p:cNvSpPr/>
          <p:nvPr/>
        </p:nvSpPr>
        <p:spPr bwMode="auto">
          <a:xfrm rot="10119273">
            <a:off x="2217738" y="5164138"/>
            <a:ext cx="485775" cy="485775"/>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12" name="Oval 11"/>
          <p:cNvSpPr/>
          <p:nvPr/>
        </p:nvSpPr>
        <p:spPr bwMode="auto">
          <a:xfrm>
            <a:off x="2798763" y="5043488"/>
            <a:ext cx="1795462" cy="1130300"/>
          </a:xfrm>
          <a:prstGeom prst="ellipse">
            <a:avLst/>
          </a:prstGeom>
          <a:solidFill>
            <a:srgbClr val="0083B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a:t>Carrying out the research</a:t>
            </a:r>
          </a:p>
        </p:txBody>
      </p:sp>
      <p:sp>
        <p:nvSpPr>
          <p:cNvPr id="38" name="Circular Arrow 31"/>
          <p:cNvSpPr/>
          <p:nvPr/>
        </p:nvSpPr>
        <p:spPr bwMode="auto">
          <a:xfrm rot="8667883">
            <a:off x="4519613" y="5926138"/>
            <a:ext cx="485775" cy="485775"/>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11" name="Oval 10"/>
          <p:cNvSpPr/>
          <p:nvPr/>
        </p:nvSpPr>
        <p:spPr bwMode="auto">
          <a:xfrm>
            <a:off x="5127625" y="5407025"/>
            <a:ext cx="1795463" cy="11303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a:t>Managing research</a:t>
            </a:r>
          </a:p>
        </p:txBody>
      </p:sp>
      <p:sp>
        <p:nvSpPr>
          <p:cNvPr id="37" name="Circular Arrow 31"/>
          <p:cNvSpPr/>
          <p:nvPr/>
        </p:nvSpPr>
        <p:spPr bwMode="auto">
          <a:xfrm rot="7273501">
            <a:off x="7065963" y="5930900"/>
            <a:ext cx="485775" cy="485775"/>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10" name="Oval 9"/>
          <p:cNvSpPr/>
          <p:nvPr/>
        </p:nvSpPr>
        <p:spPr bwMode="auto">
          <a:xfrm>
            <a:off x="7456488" y="5043488"/>
            <a:ext cx="1795462" cy="1130300"/>
          </a:xfrm>
          <a:prstGeom prst="ellipse">
            <a:avLst/>
          </a:prstGeom>
        </p:spPr>
        <p:style>
          <a:lnRef idx="3">
            <a:schemeClr val="lt1"/>
          </a:lnRef>
          <a:fillRef idx="1">
            <a:schemeClr val="accent3"/>
          </a:fillRef>
          <a:effectRef idx="1">
            <a:schemeClr val="accent3"/>
          </a:effectRef>
          <a:fontRef idx="minor">
            <a:schemeClr val="lt1"/>
          </a:fontRef>
        </p:style>
        <p:txBody>
          <a:bodyPr anchor="ctr"/>
          <a:lstStyle/>
          <a:p>
            <a:pPr algn="ctr">
              <a:defRPr/>
            </a:pPr>
            <a:r>
              <a:rPr lang="en-GB" sz="1600" dirty="0"/>
              <a:t>Making funding decisions</a:t>
            </a:r>
          </a:p>
        </p:txBody>
      </p:sp>
      <p:sp>
        <p:nvSpPr>
          <p:cNvPr id="36" name="Circular Arrow 31"/>
          <p:cNvSpPr/>
          <p:nvPr/>
        </p:nvSpPr>
        <p:spPr bwMode="auto">
          <a:xfrm rot="6140619">
            <a:off x="9474995" y="5250656"/>
            <a:ext cx="487362" cy="485775"/>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9" name="Oval 8"/>
          <p:cNvSpPr/>
          <p:nvPr/>
        </p:nvSpPr>
        <p:spPr bwMode="auto">
          <a:xfrm>
            <a:off x="9610725" y="4152900"/>
            <a:ext cx="1795463" cy="1130300"/>
          </a:xfrm>
          <a:prstGeom prst="ellipse">
            <a:avLst/>
          </a:prstGeom>
        </p:spPr>
        <p:style>
          <a:lnRef idx="3">
            <a:schemeClr val="lt1"/>
          </a:lnRef>
          <a:fillRef idx="1">
            <a:schemeClr val="accent3"/>
          </a:fillRef>
          <a:effectRef idx="1">
            <a:schemeClr val="accent3"/>
          </a:effectRef>
          <a:fontRef idx="minor">
            <a:schemeClr val="lt1"/>
          </a:fontRef>
        </p:style>
        <p:txBody>
          <a:bodyPr anchor="ctr"/>
          <a:lstStyle/>
          <a:p>
            <a:pPr algn="ctr">
              <a:defRPr/>
            </a:pPr>
            <a:r>
              <a:rPr lang="en-GB" sz="1600" dirty="0"/>
              <a:t>Reviewing funding applications</a:t>
            </a:r>
          </a:p>
        </p:txBody>
      </p:sp>
      <p:sp>
        <p:nvSpPr>
          <p:cNvPr id="35" name="Circular Arrow 31"/>
          <p:cNvSpPr/>
          <p:nvPr/>
        </p:nvSpPr>
        <p:spPr bwMode="auto">
          <a:xfrm rot="3066836">
            <a:off x="11003756" y="3686969"/>
            <a:ext cx="487363" cy="485775"/>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8" name="Oval 7"/>
          <p:cNvSpPr/>
          <p:nvPr/>
        </p:nvSpPr>
        <p:spPr bwMode="auto">
          <a:xfrm>
            <a:off x="9610725" y="2574925"/>
            <a:ext cx="1795463" cy="1131888"/>
          </a:xfrm>
          <a:prstGeom prst="ellipse">
            <a:avLst/>
          </a:prstGeom>
          <a:solidFill>
            <a:srgbClr val="0083B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a:t>Developing the funding grant proposal</a:t>
            </a:r>
          </a:p>
        </p:txBody>
      </p:sp>
      <p:sp>
        <p:nvSpPr>
          <p:cNvPr id="34" name="Circular Arrow 31"/>
          <p:cNvSpPr/>
          <p:nvPr/>
        </p:nvSpPr>
        <p:spPr bwMode="auto">
          <a:xfrm rot="20878044">
            <a:off x="9367838" y="2201863"/>
            <a:ext cx="485775" cy="485775"/>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7" name="Oval 6"/>
          <p:cNvSpPr/>
          <p:nvPr/>
        </p:nvSpPr>
        <p:spPr bwMode="auto">
          <a:xfrm>
            <a:off x="7456488" y="1601788"/>
            <a:ext cx="1795462" cy="1131887"/>
          </a:xfrm>
          <a:prstGeom prst="ellipse">
            <a:avLst/>
          </a:prstGeom>
          <a:solidFill>
            <a:srgbClr val="0083B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a:t>Designing research</a:t>
            </a:r>
          </a:p>
        </p:txBody>
      </p:sp>
      <p:sp>
        <p:nvSpPr>
          <p:cNvPr id="32" name="Circular Arrow 31"/>
          <p:cNvSpPr/>
          <p:nvPr/>
        </p:nvSpPr>
        <p:spPr bwMode="auto">
          <a:xfrm rot="19390550">
            <a:off x="7075488" y="1462088"/>
            <a:ext cx="485775" cy="487362"/>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5" name="Oval 4"/>
          <p:cNvSpPr/>
          <p:nvPr/>
        </p:nvSpPr>
        <p:spPr bwMode="auto">
          <a:xfrm>
            <a:off x="5127625" y="1206500"/>
            <a:ext cx="1795463" cy="1130300"/>
          </a:xfrm>
          <a:prstGeom prst="ellipse">
            <a:avLst/>
          </a:prstGeom>
          <a:solidFill>
            <a:srgbClr val="0083BF"/>
          </a:solidFill>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GB" sz="1600" dirty="0"/>
              <a:t>Identifying </a:t>
            </a:r>
          </a:p>
          <a:p>
            <a:pPr algn="ctr">
              <a:defRPr/>
            </a:pPr>
            <a:r>
              <a:rPr lang="en-GB" sz="1600" dirty="0"/>
              <a:t>and prioritising research topics</a:t>
            </a:r>
          </a:p>
        </p:txBody>
      </p:sp>
      <p:sp>
        <p:nvSpPr>
          <p:cNvPr id="28" name="TextBox 27"/>
          <p:cNvSpPr txBox="1"/>
          <p:nvPr/>
        </p:nvSpPr>
        <p:spPr>
          <a:xfrm>
            <a:off x="3036495" y="3438278"/>
            <a:ext cx="5640892" cy="830997"/>
          </a:xfrm>
          <a:prstGeom prst="rect">
            <a:avLst/>
          </a:prstGeom>
          <a:noFill/>
        </p:spPr>
        <p:txBody>
          <a:bodyPr wrap="square" rtlCol="0">
            <a:spAutoFit/>
          </a:bodyPr>
          <a:lstStyle/>
          <a:p>
            <a:pPr algn="ctr"/>
            <a:r>
              <a:rPr lang="en-GB" sz="2400" dirty="0">
                <a:latin typeface="+mn-lt"/>
              </a:rPr>
              <a:t>2</a:t>
            </a:r>
            <a:r>
              <a:rPr lang="en-GB" sz="2400" dirty="0" smtClean="0">
                <a:latin typeface="+mn-lt"/>
              </a:rPr>
              <a:t>. What PPI is included in the management of the study?</a:t>
            </a:r>
          </a:p>
        </p:txBody>
      </p:sp>
      <p:sp>
        <p:nvSpPr>
          <p:cNvPr id="26" name="Title 1"/>
          <p:cNvSpPr>
            <a:spLocks noGrp="1"/>
          </p:cNvSpPr>
          <p:nvPr>
            <p:ph type="title"/>
          </p:nvPr>
        </p:nvSpPr>
        <p:spPr>
          <a:xfrm>
            <a:off x="504691" y="165401"/>
            <a:ext cx="10515600" cy="1325563"/>
          </a:xfrm>
        </p:spPr>
        <p:txBody>
          <a:bodyPr/>
          <a:lstStyle/>
          <a:p>
            <a:pPr eaLnBrk="1" hangingPunct="1"/>
            <a:r>
              <a:rPr lang="en-US" sz="3600" dirty="0" smtClean="0"/>
              <a:t>POP trial activity 3</a:t>
            </a:r>
            <a:endParaRPr lang="en-GB" sz="3600" dirty="0" smtClean="0"/>
          </a:p>
        </p:txBody>
      </p:sp>
    </p:spTree>
    <p:extLst>
      <p:ext uri="{BB962C8B-B14F-4D97-AF65-F5344CB8AC3E}">
        <p14:creationId xmlns:p14="http://schemas.microsoft.com/office/powerpoint/2010/main" val="260838387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Circular Arrow 31"/>
          <p:cNvSpPr/>
          <p:nvPr/>
        </p:nvSpPr>
        <p:spPr bwMode="auto">
          <a:xfrm rot="17285912">
            <a:off x="4514057" y="1366044"/>
            <a:ext cx="455612" cy="508000"/>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15" name="Oval 14"/>
          <p:cNvSpPr/>
          <p:nvPr/>
        </p:nvSpPr>
        <p:spPr bwMode="auto">
          <a:xfrm>
            <a:off x="2798763" y="1620838"/>
            <a:ext cx="1795462" cy="1130300"/>
          </a:xfrm>
          <a:prstGeom prst="ellipse">
            <a:avLst/>
          </a:prstGeom>
          <a:solidFill>
            <a:srgbClr val="0083BF"/>
          </a:solidFill>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GB" sz="1600" dirty="0"/>
              <a:t>Monitoring and evaluating studies</a:t>
            </a:r>
          </a:p>
        </p:txBody>
      </p:sp>
      <p:sp>
        <p:nvSpPr>
          <p:cNvPr id="41" name="Circular Arrow 31"/>
          <p:cNvSpPr/>
          <p:nvPr/>
        </p:nvSpPr>
        <p:spPr bwMode="auto">
          <a:xfrm rot="17357237">
            <a:off x="2041525" y="2044700"/>
            <a:ext cx="455613" cy="506413"/>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14" name="Oval 13"/>
          <p:cNvSpPr/>
          <p:nvPr/>
        </p:nvSpPr>
        <p:spPr bwMode="auto">
          <a:xfrm>
            <a:off x="604838" y="2546350"/>
            <a:ext cx="1795462" cy="1130300"/>
          </a:xfrm>
          <a:prstGeom prst="ellipse">
            <a:avLst/>
          </a:prstGeom>
          <a:solidFill>
            <a:srgbClr val="0083BF"/>
          </a:solidFill>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en-GB" sz="1600" dirty="0"/>
              <a:t>Putting research into practice</a:t>
            </a:r>
          </a:p>
        </p:txBody>
      </p:sp>
      <p:sp>
        <p:nvSpPr>
          <p:cNvPr id="40" name="Circular Arrow 31"/>
          <p:cNvSpPr/>
          <p:nvPr/>
        </p:nvSpPr>
        <p:spPr bwMode="auto">
          <a:xfrm rot="13140017">
            <a:off x="501650" y="3657600"/>
            <a:ext cx="485775" cy="485775"/>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13" name="Oval 12"/>
          <p:cNvSpPr/>
          <p:nvPr/>
        </p:nvSpPr>
        <p:spPr bwMode="auto">
          <a:xfrm>
            <a:off x="604838" y="4152900"/>
            <a:ext cx="1795462" cy="1130300"/>
          </a:xfrm>
          <a:prstGeom prst="ellipse">
            <a:avLst/>
          </a:prstGeom>
          <a:solidFill>
            <a:srgbClr val="0083BF"/>
          </a:solidFill>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en-GB" sz="1600" dirty="0"/>
              <a:t>Sharing research</a:t>
            </a:r>
          </a:p>
        </p:txBody>
      </p:sp>
      <p:sp>
        <p:nvSpPr>
          <p:cNvPr id="39" name="Circular Arrow 31"/>
          <p:cNvSpPr/>
          <p:nvPr/>
        </p:nvSpPr>
        <p:spPr bwMode="auto">
          <a:xfrm rot="10119273">
            <a:off x="2217738" y="5164138"/>
            <a:ext cx="485775" cy="485775"/>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12" name="Oval 11"/>
          <p:cNvSpPr/>
          <p:nvPr/>
        </p:nvSpPr>
        <p:spPr bwMode="auto">
          <a:xfrm>
            <a:off x="2798763" y="5043488"/>
            <a:ext cx="1795462" cy="1130300"/>
          </a:xfrm>
          <a:prstGeom prst="ellipse">
            <a:avLst/>
          </a:prstGeom>
          <a:solidFill>
            <a:srgbClr val="0083B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a:t>Carrying out the research</a:t>
            </a:r>
          </a:p>
        </p:txBody>
      </p:sp>
      <p:sp>
        <p:nvSpPr>
          <p:cNvPr id="38" name="Circular Arrow 31"/>
          <p:cNvSpPr/>
          <p:nvPr/>
        </p:nvSpPr>
        <p:spPr bwMode="auto">
          <a:xfrm rot="8667883">
            <a:off x="4519613" y="5926138"/>
            <a:ext cx="485775" cy="485775"/>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11" name="Oval 10"/>
          <p:cNvSpPr/>
          <p:nvPr/>
        </p:nvSpPr>
        <p:spPr bwMode="auto">
          <a:xfrm>
            <a:off x="5127625" y="5407025"/>
            <a:ext cx="1795463" cy="11303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a:t>Managing research</a:t>
            </a:r>
          </a:p>
        </p:txBody>
      </p:sp>
      <p:sp>
        <p:nvSpPr>
          <p:cNvPr id="37" name="Circular Arrow 31"/>
          <p:cNvSpPr/>
          <p:nvPr/>
        </p:nvSpPr>
        <p:spPr bwMode="auto">
          <a:xfrm rot="7273501">
            <a:off x="7065963" y="5930900"/>
            <a:ext cx="485775" cy="485775"/>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10" name="Oval 9"/>
          <p:cNvSpPr/>
          <p:nvPr/>
        </p:nvSpPr>
        <p:spPr bwMode="auto">
          <a:xfrm>
            <a:off x="7456488" y="5043488"/>
            <a:ext cx="1795462" cy="1130300"/>
          </a:xfrm>
          <a:prstGeom prst="ellipse">
            <a:avLst/>
          </a:prstGeom>
        </p:spPr>
        <p:style>
          <a:lnRef idx="3">
            <a:schemeClr val="lt1"/>
          </a:lnRef>
          <a:fillRef idx="1">
            <a:schemeClr val="accent3"/>
          </a:fillRef>
          <a:effectRef idx="1">
            <a:schemeClr val="accent3"/>
          </a:effectRef>
          <a:fontRef idx="minor">
            <a:schemeClr val="lt1"/>
          </a:fontRef>
        </p:style>
        <p:txBody>
          <a:bodyPr anchor="ctr"/>
          <a:lstStyle/>
          <a:p>
            <a:pPr algn="ctr">
              <a:defRPr/>
            </a:pPr>
            <a:r>
              <a:rPr lang="en-GB" sz="1600" dirty="0"/>
              <a:t>Making funding decisions</a:t>
            </a:r>
          </a:p>
        </p:txBody>
      </p:sp>
      <p:sp>
        <p:nvSpPr>
          <p:cNvPr id="36" name="Circular Arrow 31"/>
          <p:cNvSpPr/>
          <p:nvPr/>
        </p:nvSpPr>
        <p:spPr bwMode="auto">
          <a:xfrm rot="6140619">
            <a:off x="9474995" y="5250656"/>
            <a:ext cx="487362" cy="485775"/>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9" name="Oval 8"/>
          <p:cNvSpPr/>
          <p:nvPr/>
        </p:nvSpPr>
        <p:spPr bwMode="auto">
          <a:xfrm>
            <a:off x="9610725" y="4152900"/>
            <a:ext cx="1795463" cy="1130300"/>
          </a:xfrm>
          <a:prstGeom prst="ellipse">
            <a:avLst/>
          </a:prstGeom>
        </p:spPr>
        <p:style>
          <a:lnRef idx="3">
            <a:schemeClr val="lt1"/>
          </a:lnRef>
          <a:fillRef idx="1">
            <a:schemeClr val="accent3"/>
          </a:fillRef>
          <a:effectRef idx="1">
            <a:schemeClr val="accent3"/>
          </a:effectRef>
          <a:fontRef idx="minor">
            <a:schemeClr val="lt1"/>
          </a:fontRef>
        </p:style>
        <p:txBody>
          <a:bodyPr anchor="ctr"/>
          <a:lstStyle/>
          <a:p>
            <a:pPr algn="ctr">
              <a:defRPr/>
            </a:pPr>
            <a:r>
              <a:rPr lang="en-GB" sz="1600" dirty="0"/>
              <a:t>Reviewing funding applications</a:t>
            </a:r>
          </a:p>
        </p:txBody>
      </p:sp>
      <p:sp>
        <p:nvSpPr>
          <p:cNvPr id="35" name="Circular Arrow 31"/>
          <p:cNvSpPr/>
          <p:nvPr/>
        </p:nvSpPr>
        <p:spPr bwMode="auto">
          <a:xfrm rot="3066836">
            <a:off x="11003756" y="3686969"/>
            <a:ext cx="487363" cy="485775"/>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8" name="Oval 7"/>
          <p:cNvSpPr/>
          <p:nvPr/>
        </p:nvSpPr>
        <p:spPr bwMode="auto">
          <a:xfrm>
            <a:off x="9610725" y="2574925"/>
            <a:ext cx="1795463" cy="1131888"/>
          </a:xfrm>
          <a:prstGeom prst="ellipse">
            <a:avLst/>
          </a:prstGeom>
          <a:solidFill>
            <a:srgbClr val="0083B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a:t>Developing the funding grant proposal</a:t>
            </a:r>
          </a:p>
        </p:txBody>
      </p:sp>
      <p:sp>
        <p:nvSpPr>
          <p:cNvPr id="34" name="Circular Arrow 31"/>
          <p:cNvSpPr/>
          <p:nvPr/>
        </p:nvSpPr>
        <p:spPr bwMode="auto">
          <a:xfrm rot="20878044">
            <a:off x="9367838" y="2201863"/>
            <a:ext cx="485775" cy="485775"/>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7" name="Oval 6"/>
          <p:cNvSpPr/>
          <p:nvPr/>
        </p:nvSpPr>
        <p:spPr bwMode="auto">
          <a:xfrm>
            <a:off x="7456488" y="1601788"/>
            <a:ext cx="1795462" cy="1131887"/>
          </a:xfrm>
          <a:prstGeom prst="ellipse">
            <a:avLst/>
          </a:prstGeom>
          <a:solidFill>
            <a:srgbClr val="0083B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a:t>Designing research</a:t>
            </a:r>
          </a:p>
        </p:txBody>
      </p:sp>
      <p:sp>
        <p:nvSpPr>
          <p:cNvPr id="32" name="Circular Arrow 31"/>
          <p:cNvSpPr/>
          <p:nvPr/>
        </p:nvSpPr>
        <p:spPr bwMode="auto">
          <a:xfrm rot="19390550">
            <a:off x="7075488" y="1462088"/>
            <a:ext cx="485775" cy="487362"/>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5" name="Oval 4"/>
          <p:cNvSpPr/>
          <p:nvPr/>
        </p:nvSpPr>
        <p:spPr bwMode="auto">
          <a:xfrm>
            <a:off x="5127625" y="1206500"/>
            <a:ext cx="1795463" cy="1130300"/>
          </a:xfrm>
          <a:prstGeom prst="ellipse">
            <a:avLst/>
          </a:prstGeom>
          <a:solidFill>
            <a:srgbClr val="0083BF"/>
          </a:solidFill>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GB" sz="1600" dirty="0"/>
              <a:t>Identifying </a:t>
            </a:r>
          </a:p>
          <a:p>
            <a:pPr algn="ctr">
              <a:defRPr/>
            </a:pPr>
            <a:r>
              <a:rPr lang="en-GB" sz="1600" dirty="0"/>
              <a:t>and prioritising research topics</a:t>
            </a:r>
          </a:p>
        </p:txBody>
      </p:sp>
      <p:sp>
        <p:nvSpPr>
          <p:cNvPr id="28" name="TextBox 27"/>
          <p:cNvSpPr txBox="1"/>
          <p:nvPr/>
        </p:nvSpPr>
        <p:spPr>
          <a:xfrm>
            <a:off x="3036495" y="3081705"/>
            <a:ext cx="5640892" cy="1631216"/>
          </a:xfrm>
          <a:prstGeom prst="rect">
            <a:avLst/>
          </a:prstGeom>
          <a:noFill/>
        </p:spPr>
        <p:txBody>
          <a:bodyPr wrap="square" rtlCol="0">
            <a:spAutoFit/>
          </a:bodyPr>
          <a:lstStyle/>
          <a:p>
            <a:pPr algn="ctr"/>
            <a:r>
              <a:rPr lang="en-GB" sz="2000" dirty="0">
                <a:latin typeface="+mn-lt"/>
              </a:rPr>
              <a:t>Suggested answer:</a:t>
            </a:r>
          </a:p>
          <a:p>
            <a:pPr algn="ctr"/>
            <a:r>
              <a:rPr lang="en-GB" sz="2000" dirty="0">
                <a:latin typeface="+mn-lt"/>
              </a:rPr>
              <a:t>Tom and his mother will join the Study Advisory Board.</a:t>
            </a:r>
          </a:p>
          <a:p>
            <a:pPr algn="ctr"/>
            <a:r>
              <a:rPr lang="en-GB" sz="2000" dirty="0">
                <a:latin typeface="+mn-lt"/>
              </a:rPr>
              <a:t>A Families Study Advisory Group will meet regularly for further consultation on the study.</a:t>
            </a:r>
          </a:p>
        </p:txBody>
      </p:sp>
      <p:sp>
        <p:nvSpPr>
          <p:cNvPr id="26" name="Title 1"/>
          <p:cNvSpPr>
            <a:spLocks noGrp="1"/>
          </p:cNvSpPr>
          <p:nvPr>
            <p:ph type="title"/>
          </p:nvPr>
        </p:nvSpPr>
        <p:spPr>
          <a:xfrm>
            <a:off x="504691" y="165401"/>
            <a:ext cx="10515600" cy="1325563"/>
          </a:xfrm>
        </p:spPr>
        <p:txBody>
          <a:bodyPr/>
          <a:lstStyle/>
          <a:p>
            <a:pPr eaLnBrk="1" hangingPunct="1"/>
            <a:r>
              <a:rPr lang="en-US" sz="3600" dirty="0" smtClean="0"/>
              <a:t>POP trial activity 3</a:t>
            </a:r>
            <a:endParaRPr lang="en-GB" sz="3600" dirty="0" smtClean="0"/>
          </a:p>
        </p:txBody>
      </p:sp>
    </p:spTree>
    <p:extLst>
      <p:ext uri="{BB962C8B-B14F-4D97-AF65-F5344CB8AC3E}">
        <p14:creationId xmlns:p14="http://schemas.microsoft.com/office/powerpoint/2010/main" val="376598223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Circular Arrow 31"/>
          <p:cNvSpPr/>
          <p:nvPr/>
        </p:nvSpPr>
        <p:spPr bwMode="auto">
          <a:xfrm rot="17285912">
            <a:off x="4514057" y="1366044"/>
            <a:ext cx="455612" cy="508000"/>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15" name="Oval 14"/>
          <p:cNvSpPr/>
          <p:nvPr/>
        </p:nvSpPr>
        <p:spPr bwMode="auto">
          <a:xfrm>
            <a:off x="2798763" y="1620838"/>
            <a:ext cx="1795462" cy="1130300"/>
          </a:xfrm>
          <a:prstGeom prst="ellipse">
            <a:avLst/>
          </a:prstGeom>
          <a:solidFill>
            <a:srgbClr val="0083BF"/>
          </a:solidFill>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GB" sz="1600" dirty="0"/>
              <a:t>Monitoring and evaluating studies</a:t>
            </a:r>
          </a:p>
        </p:txBody>
      </p:sp>
      <p:sp>
        <p:nvSpPr>
          <p:cNvPr id="41" name="Circular Arrow 31"/>
          <p:cNvSpPr/>
          <p:nvPr/>
        </p:nvSpPr>
        <p:spPr bwMode="auto">
          <a:xfrm rot="17357237">
            <a:off x="2041525" y="2044700"/>
            <a:ext cx="455613" cy="506413"/>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14" name="Oval 13"/>
          <p:cNvSpPr/>
          <p:nvPr/>
        </p:nvSpPr>
        <p:spPr bwMode="auto">
          <a:xfrm>
            <a:off x="604838" y="2546350"/>
            <a:ext cx="1795462" cy="1130300"/>
          </a:xfrm>
          <a:prstGeom prst="ellipse">
            <a:avLst/>
          </a:prstGeom>
          <a:solidFill>
            <a:srgbClr val="0083BF"/>
          </a:solidFill>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en-GB" sz="1600" dirty="0"/>
              <a:t>Putting research into practice</a:t>
            </a:r>
          </a:p>
        </p:txBody>
      </p:sp>
      <p:sp>
        <p:nvSpPr>
          <p:cNvPr id="40" name="Circular Arrow 31"/>
          <p:cNvSpPr/>
          <p:nvPr/>
        </p:nvSpPr>
        <p:spPr bwMode="auto">
          <a:xfrm rot="13140017">
            <a:off x="501650" y="3657600"/>
            <a:ext cx="485775" cy="485775"/>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13" name="Oval 12"/>
          <p:cNvSpPr/>
          <p:nvPr/>
        </p:nvSpPr>
        <p:spPr bwMode="auto">
          <a:xfrm>
            <a:off x="604838" y="4152900"/>
            <a:ext cx="1795462" cy="11303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en-GB" sz="1600" dirty="0"/>
              <a:t>Sharing research</a:t>
            </a:r>
          </a:p>
        </p:txBody>
      </p:sp>
      <p:sp>
        <p:nvSpPr>
          <p:cNvPr id="39" name="Circular Arrow 31"/>
          <p:cNvSpPr/>
          <p:nvPr/>
        </p:nvSpPr>
        <p:spPr bwMode="auto">
          <a:xfrm rot="10119273">
            <a:off x="2217738" y="5164138"/>
            <a:ext cx="485775" cy="485775"/>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12" name="Oval 11"/>
          <p:cNvSpPr/>
          <p:nvPr/>
        </p:nvSpPr>
        <p:spPr bwMode="auto">
          <a:xfrm>
            <a:off x="2798763" y="5043488"/>
            <a:ext cx="1795462" cy="1130300"/>
          </a:xfrm>
          <a:prstGeom prst="ellipse">
            <a:avLst/>
          </a:prstGeom>
          <a:solidFill>
            <a:srgbClr val="0083B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a:t>Carrying out the research</a:t>
            </a:r>
          </a:p>
        </p:txBody>
      </p:sp>
      <p:sp>
        <p:nvSpPr>
          <p:cNvPr id="38" name="Circular Arrow 31"/>
          <p:cNvSpPr/>
          <p:nvPr/>
        </p:nvSpPr>
        <p:spPr bwMode="auto">
          <a:xfrm rot="8667883">
            <a:off x="4519613" y="5926138"/>
            <a:ext cx="485775" cy="485775"/>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11" name="Oval 10"/>
          <p:cNvSpPr/>
          <p:nvPr/>
        </p:nvSpPr>
        <p:spPr bwMode="auto">
          <a:xfrm>
            <a:off x="5127625" y="5407025"/>
            <a:ext cx="1795463" cy="1130300"/>
          </a:xfrm>
          <a:prstGeom prst="ellipse">
            <a:avLst/>
          </a:prstGeom>
          <a:solidFill>
            <a:srgbClr val="0083B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a:t>Managing research</a:t>
            </a:r>
          </a:p>
        </p:txBody>
      </p:sp>
      <p:sp>
        <p:nvSpPr>
          <p:cNvPr id="37" name="Circular Arrow 31"/>
          <p:cNvSpPr/>
          <p:nvPr/>
        </p:nvSpPr>
        <p:spPr bwMode="auto">
          <a:xfrm rot="7273501">
            <a:off x="7065963" y="5930900"/>
            <a:ext cx="485775" cy="485775"/>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10" name="Oval 9"/>
          <p:cNvSpPr/>
          <p:nvPr/>
        </p:nvSpPr>
        <p:spPr bwMode="auto">
          <a:xfrm>
            <a:off x="7456488" y="5043488"/>
            <a:ext cx="1795462" cy="1130300"/>
          </a:xfrm>
          <a:prstGeom prst="ellipse">
            <a:avLst/>
          </a:prstGeom>
        </p:spPr>
        <p:style>
          <a:lnRef idx="3">
            <a:schemeClr val="lt1"/>
          </a:lnRef>
          <a:fillRef idx="1">
            <a:schemeClr val="accent3"/>
          </a:fillRef>
          <a:effectRef idx="1">
            <a:schemeClr val="accent3"/>
          </a:effectRef>
          <a:fontRef idx="minor">
            <a:schemeClr val="lt1"/>
          </a:fontRef>
        </p:style>
        <p:txBody>
          <a:bodyPr anchor="ctr"/>
          <a:lstStyle/>
          <a:p>
            <a:pPr algn="ctr">
              <a:defRPr/>
            </a:pPr>
            <a:r>
              <a:rPr lang="en-GB" sz="1600" dirty="0"/>
              <a:t>Making funding decisions</a:t>
            </a:r>
          </a:p>
        </p:txBody>
      </p:sp>
      <p:sp>
        <p:nvSpPr>
          <p:cNvPr id="36" name="Circular Arrow 31"/>
          <p:cNvSpPr/>
          <p:nvPr/>
        </p:nvSpPr>
        <p:spPr bwMode="auto">
          <a:xfrm rot="6140619">
            <a:off x="9474995" y="5250656"/>
            <a:ext cx="487362" cy="485775"/>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9" name="Oval 8"/>
          <p:cNvSpPr/>
          <p:nvPr/>
        </p:nvSpPr>
        <p:spPr bwMode="auto">
          <a:xfrm>
            <a:off x="9610725" y="4152900"/>
            <a:ext cx="1795463" cy="1130300"/>
          </a:xfrm>
          <a:prstGeom prst="ellipse">
            <a:avLst/>
          </a:prstGeom>
        </p:spPr>
        <p:style>
          <a:lnRef idx="3">
            <a:schemeClr val="lt1"/>
          </a:lnRef>
          <a:fillRef idx="1">
            <a:schemeClr val="accent3"/>
          </a:fillRef>
          <a:effectRef idx="1">
            <a:schemeClr val="accent3"/>
          </a:effectRef>
          <a:fontRef idx="minor">
            <a:schemeClr val="lt1"/>
          </a:fontRef>
        </p:style>
        <p:txBody>
          <a:bodyPr anchor="ctr"/>
          <a:lstStyle/>
          <a:p>
            <a:pPr algn="ctr">
              <a:defRPr/>
            </a:pPr>
            <a:r>
              <a:rPr lang="en-GB" sz="1600" dirty="0"/>
              <a:t>Reviewing funding applications</a:t>
            </a:r>
          </a:p>
        </p:txBody>
      </p:sp>
      <p:sp>
        <p:nvSpPr>
          <p:cNvPr id="35" name="Circular Arrow 31"/>
          <p:cNvSpPr/>
          <p:nvPr/>
        </p:nvSpPr>
        <p:spPr bwMode="auto">
          <a:xfrm rot="3066836">
            <a:off x="11003756" y="3686969"/>
            <a:ext cx="487363" cy="485775"/>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8" name="Oval 7"/>
          <p:cNvSpPr/>
          <p:nvPr/>
        </p:nvSpPr>
        <p:spPr bwMode="auto">
          <a:xfrm>
            <a:off x="9610725" y="2574925"/>
            <a:ext cx="1795463" cy="1131888"/>
          </a:xfrm>
          <a:prstGeom prst="ellipse">
            <a:avLst/>
          </a:prstGeom>
          <a:solidFill>
            <a:srgbClr val="0083B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a:t>Developing the funding grant proposal</a:t>
            </a:r>
          </a:p>
        </p:txBody>
      </p:sp>
      <p:sp>
        <p:nvSpPr>
          <p:cNvPr id="34" name="Circular Arrow 31"/>
          <p:cNvSpPr/>
          <p:nvPr/>
        </p:nvSpPr>
        <p:spPr bwMode="auto">
          <a:xfrm rot="20878044">
            <a:off x="9367838" y="2201863"/>
            <a:ext cx="485775" cy="485775"/>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7" name="Oval 6"/>
          <p:cNvSpPr/>
          <p:nvPr/>
        </p:nvSpPr>
        <p:spPr bwMode="auto">
          <a:xfrm>
            <a:off x="7456488" y="1601788"/>
            <a:ext cx="1795462" cy="1131887"/>
          </a:xfrm>
          <a:prstGeom prst="ellipse">
            <a:avLst/>
          </a:prstGeom>
          <a:solidFill>
            <a:srgbClr val="0083B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a:t>Designing research</a:t>
            </a:r>
          </a:p>
        </p:txBody>
      </p:sp>
      <p:sp>
        <p:nvSpPr>
          <p:cNvPr id="32" name="Circular Arrow 31"/>
          <p:cNvSpPr/>
          <p:nvPr/>
        </p:nvSpPr>
        <p:spPr bwMode="auto">
          <a:xfrm rot="19390550">
            <a:off x="7075488" y="1462088"/>
            <a:ext cx="485775" cy="487362"/>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5" name="Oval 4"/>
          <p:cNvSpPr/>
          <p:nvPr/>
        </p:nvSpPr>
        <p:spPr bwMode="auto">
          <a:xfrm>
            <a:off x="5127625" y="1206500"/>
            <a:ext cx="1795463" cy="1130300"/>
          </a:xfrm>
          <a:prstGeom prst="ellipse">
            <a:avLst/>
          </a:prstGeom>
          <a:solidFill>
            <a:srgbClr val="0083BF"/>
          </a:solidFill>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GB" sz="1600" dirty="0"/>
              <a:t>Identifying </a:t>
            </a:r>
          </a:p>
          <a:p>
            <a:pPr algn="ctr">
              <a:defRPr/>
            </a:pPr>
            <a:r>
              <a:rPr lang="en-GB" sz="1600" dirty="0"/>
              <a:t>and prioritising research topics</a:t>
            </a:r>
          </a:p>
        </p:txBody>
      </p:sp>
      <p:sp>
        <p:nvSpPr>
          <p:cNvPr id="26" name="TextBox 25"/>
          <p:cNvSpPr txBox="1"/>
          <p:nvPr/>
        </p:nvSpPr>
        <p:spPr>
          <a:xfrm>
            <a:off x="3146753" y="3507761"/>
            <a:ext cx="5640892" cy="830997"/>
          </a:xfrm>
          <a:prstGeom prst="rect">
            <a:avLst/>
          </a:prstGeom>
          <a:noFill/>
        </p:spPr>
        <p:txBody>
          <a:bodyPr wrap="square" rtlCol="0">
            <a:spAutoFit/>
          </a:bodyPr>
          <a:lstStyle/>
          <a:p>
            <a:pPr algn="ctr"/>
            <a:r>
              <a:rPr lang="en-GB" sz="2400" dirty="0" smtClean="0">
                <a:latin typeface="+mn-lt"/>
              </a:rPr>
              <a:t>3. What PPI is included in the plans to share research findings?</a:t>
            </a:r>
          </a:p>
        </p:txBody>
      </p:sp>
      <p:sp>
        <p:nvSpPr>
          <p:cNvPr id="27" name="Title 1"/>
          <p:cNvSpPr>
            <a:spLocks noGrp="1"/>
          </p:cNvSpPr>
          <p:nvPr>
            <p:ph type="title"/>
          </p:nvPr>
        </p:nvSpPr>
        <p:spPr>
          <a:xfrm>
            <a:off x="504691" y="165401"/>
            <a:ext cx="10515600" cy="1325563"/>
          </a:xfrm>
        </p:spPr>
        <p:txBody>
          <a:bodyPr/>
          <a:lstStyle/>
          <a:p>
            <a:pPr eaLnBrk="1" hangingPunct="1"/>
            <a:r>
              <a:rPr lang="en-US" sz="3600" dirty="0" smtClean="0"/>
              <a:t>POP trial activity 3</a:t>
            </a:r>
            <a:endParaRPr lang="en-GB" sz="3600" dirty="0" smtClean="0"/>
          </a:p>
        </p:txBody>
      </p:sp>
    </p:spTree>
    <p:extLst>
      <p:ext uri="{BB962C8B-B14F-4D97-AF65-F5344CB8AC3E}">
        <p14:creationId xmlns:p14="http://schemas.microsoft.com/office/powerpoint/2010/main" val="260838387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Circular Arrow 31"/>
          <p:cNvSpPr/>
          <p:nvPr/>
        </p:nvSpPr>
        <p:spPr bwMode="auto">
          <a:xfrm rot="17285912">
            <a:off x="4514057" y="1366044"/>
            <a:ext cx="455612" cy="508000"/>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15" name="Oval 14"/>
          <p:cNvSpPr/>
          <p:nvPr/>
        </p:nvSpPr>
        <p:spPr bwMode="auto">
          <a:xfrm>
            <a:off x="2798763" y="1620838"/>
            <a:ext cx="1795462" cy="1130300"/>
          </a:xfrm>
          <a:prstGeom prst="ellipse">
            <a:avLst/>
          </a:prstGeom>
          <a:solidFill>
            <a:srgbClr val="0083BF"/>
          </a:solidFill>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GB" sz="1600" dirty="0"/>
              <a:t>Monitoring and evaluating studies</a:t>
            </a:r>
          </a:p>
        </p:txBody>
      </p:sp>
      <p:sp>
        <p:nvSpPr>
          <p:cNvPr id="41" name="Circular Arrow 31"/>
          <p:cNvSpPr/>
          <p:nvPr/>
        </p:nvSpPr>
        <p:spPr bwMode="auto">
          <a:xfrm rot="17357237">
            <a:off x="2041525" y="2044700"/>
            <a:ext cx="455613" cy="506413"/>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14" name="Oval 13"/>
          <p:cNvSpPr/>
          <p:nvPr/>
        </p:nvSpPr>
        <p:spPr bwMode="auto">
          <a:xfrm>
            <a:off x="604838" y="2546350"/>
            <a:ext cx="1795462" cy="1130300"/>
          </a:xfrm>
          <a:prstGeom prst="ellipse">
            <a:avLst/>
          </a:prstGeom>
          <a:solidFill>
            <a:srgbClr val="0083BF"/>
          </a:solidFill>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en-GB" sz="1600" dirty="0"/>
              <a:t>Putting research into practice</a:t>
            </a:r>
          </a:p>
        </p:txBody>
      </p:sp>
      <p:sp>
        <p:nvSpPr>
          <p:cNvPr id="40" name="Circular Arrow 31"/>
          <p:cNvSpPr/>
          <p:nvPr/>
        </p:nvSpPr>
        <p:spPr bwMode="auto">
          <a:xfrm rot="13140017">
            <a:off x="501650" y="3657600"/>
            <a:ext cx="485775" cy="485775"/>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13" name="Oval 12"/>
          <p:cNvSpPr/>
          <p:nvPr/>
        </p:nvSpPr>
        <p:spPr bwMode="auto">
          <a:xfrm>
            <a:off x="604838" y="4152900"/>
            <a:ext cx="1795462" cy="11303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en-GB" sz="1600" dirty="0"/>
              <a:t>Sharing research</a:t>
            </a:r>
          </a:p>
        </p:txBody>
      </p:sp>
      <p:sp>
        <p:nvSpPr>
          <p:cNvPr id="39" name="Circular Arrow 31"/>
          <p:cNvSpPr/>
          <p:nvPr/>
        </p:nvSpPr>
        <p:spPr bwMode="auto">
          <a:xfrm rot="10119273">
            <a:off x="2217738" y="5164138"/>
            <a:ext cx="485775" cy="485775"/>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12" name="Oval 11"/>
          <p:cNvSpPr/>
          <p:nvPr/>
        </p:nvSpPr>
        <p:spPr bwMode="auto">
          <a:xfrm>
            <a:off x="2798763" y="5043488"/>
            <a:ext cx="1795462" cy="1130300"/>
          </a:xfrm>
          <a:prstGeom prst="ellipse">
            <a:avLst/>
          </a:prstGeom>
          <a:solidFill>
            <a:srgbClr val="0083B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a:t>Carrying out the research</a:t>
            </a:r>
          </a:p>
        </p:txBody>
      </p:sp>
      <p:sp>
        <p:nvSpPr>
          <p:cNvPr id="38" name="Circular Arrow 31"/>
          <p:cNvSpPr/>
          <p:nvPr/>
        </p:nvSpPr>
        <p:spPr bwMode="auto">
          <a:xfrm rot="8667883">
            <a:off x="4519613" y="5926138"/>
            <a:ext cx="485775" cy="485775"/>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11" name="Oval 10"/>
          <p:cNvSpPr/>
          <p:nvPr/>
        </p:nvSpPr>
        <p:spPr bwMode="auto">
          <a:xfrm>
            <a:off x="5127625" y="5407025"/>
            <a:ext cx="1795463" cy="1130300"/>
          </a:xfrm>
          <a:prstGeom prst="ellipse">
            <a:avLst/>
          </a:prstGeom>
          <a:solidFill>
            <a:srgbClr val="0083B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a:t>Managing research</a:t>
            </a:r>
          </a:p>
        </p:txBody>
      </p:sp>
      <p:sp>
        <p:nvSpPr>
          <p:cNvPr id="37" name="Circular Arrow 31"/>
          <p:cNvSpPr/>
          <p:nvPr/>
        </p:nvSpPr>
        <p:spPr bwMode="auto">
          <a:xfrm rot="7273501">
            <a:off x="7065963" y="5930900"/>
            <a:ext cx="485775" cy="485775"/>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10" name="Oval 9"/>
          <p:cNvSpPr/>
          <p:nvPr/>
        </p:nvSpPr>
        <p:spPr bwMode="auto">
          <a:xfrm>
            <a:off x="7456488" y="5043488"/>
            <a:ext cx="1795462" cy="1130300"/>
          </a:xfrm>
          <a:prstGeom prst="ellipse">
            <a:avLst/>
          </a:prstGeom>
        </p:spPr>
        <p:style>
          <a:lnRef idx="3">
            <a:schemeClr val="lt1"/>
          </a:lnRef>
          <a:fillRef idx="1">
            <a:schemeClr val="accent3"/>
          </a:fillRef>
          <a:effectRef idx="1">
            <a:schemeClr val="accent3"/>
          </a:effectRef>
          <a:fontRef idx="minor">
            <a:schemeClr val="lt1"/>
          </a:fontRef>
        </p:style>
        <p:txBody>
          <a:bodyPr anchor="ctr"/>
          <a:lstStyle/>
          <a:p>
            <a:pPr algn="ctr">
              <a:defRPr/>
            </a:pPr>
            <a:r>
              <a:rPr lang="en-GB" sz="1600" dirty="0"/>
              <a:t>Making funding decisions</a:t>
            </a:r>
          </a:p>
        </p:txBody>
      </p:sp>
      <p:sp>
        <p:nvSpPr>
          <p:cNvPr id="36" name="Circular Arrow 31"/>
          <p:cNvSpPr/>
          <p:nvPr/>
        </p:nvSpPr>
        <p:spPr bwMode="auto">
          <a:xfrm rot="6140619">
            <a:off x="9474995" y="5250656"/>
            <a:ext cx="487362" cy="485775"/>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9" name="Oval 8"/>
          <p:cNvSpPr/>
          <p:nvPr/>
        </p:nvSpPr>
        <p:spPr bwMode="auto">
          <a:xfrm>
            <a:off x="9610725" y="4152900"/>
            <a:ext cx="1795463" cy="1130300"/>
          </a:xfrm>
          <a:prstGeom prst="ellipse">
            <a:avLst/>
          </a:prstGeom>
        </p:spPr>
        <p:style>
          <a:lnRef idx="3">
            <a:schemeClr val="lt1"/>
          </a:lnRef>
          <a:fillRef idx="1">
            <a:schemeClr val="accent3"/>
          </a:fillRef>
          <a:effectRef idx="1">
            <a:schemeClr val="accent3"/>
          </a:effectRef>
          <a:fontRef idx="minor">
            <a:schemeClr val="lt1"/>
          </a:fontRef>
        </p:style>
        <p:txBody>
          <a:bodyPr anchor="ctr"/>
          <a:lstStyle/>
          <a:p>
            <a:pPr algn="ctr">
              <a:defRPr/>
            </a:pPr>
            <a:r>
              <a:rPr lang="en-GB" sz="1600" dirty="0"/>
              <a:t>Reviewing funding applications</a:t>
            </a:r>
          </a:p>
        </p:txBody>
      </p:sp>
      <p:sp>
        <p:nvSpPr>
          <p:cNvPr id="35" name="Circular Arrow 31"/>
          <p:cNvSpPr/>
          <p:nvPr/>
        </p:nvSpPr>
        <p:spPr bwMode="auto">
          <a:xfrm rot="3066836">
            <a:off x="11003756" y="3686969"/>
            <a:ext cx="487363" cy="485775"/>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8" name="Oval 7"/>
          <p:cNvSpPr/>
          <p:nvPr/>
        </p:nvSpPr>
        <p:spPr bwMode="auto">
          <a:xfrm>
            <a:off x="9610725" y="2574925"/>
            <a:ext cx="1795463" cy="1131888"/>
          </a:xfrm>
          <a:prstGeom prst="ellipse">
            <a:avLst/>
          </a:prstGeom>
          <a:solidFill>
            <a:srgbClr val="0083B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a:t>Developing the funding grant proposal</a:t>
            </a:r>
          </a:p>
        </p:txBody>
      </p:sp>
      <p:sp>
        <p:nvSpPr>
          <p:cNvPr id="34" name="Circular Arrow 31"/>
          <p:cNvSpPr/>
          <p:nvPr/>
        </p:nvSpPr>
        <p:spPr bwMode="auto">
          <a:xfrm rot="20878044">
            <a:off x="9367838" y="2201863"/>
            <a:ext cx="485775" cy="485775"/>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7" name="Oval 6"/>
          <p:cNvSpPr/>
          <p:nvPr/>
        </p:nvSpPr>
        <p:spPr bwMode="auto">
          <a:xfrm>
            <a:off x="7456488" y="1601788"/>
            <a:ext cx="1795462" cy="1131887"/>
          </a:xfrm>
          <a:prstGeom prst="ellipse">
            <a:avLst/>
          </a:prstGeom>
          <a:solidFill>
            <a:srgbClr val="0083B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a:t>Designing research</a:t>
            </a:r>
          </a:p>
        </p:txBody>
      </p:sp>
      <p:sp>
        <p:nvSpPr>
          <p:cNvPr id="32" name="Circular Arrow 31"/>
          <p:cNvSpPr/>
          <p:nvPr/>
        </p:nvSpPr>
        <p:spPr bwMode="auto">
          <a:xfrm rot="19390550">
            <a:off x="7075488" y="1462088"/>
            <a:ext cx="485775" cy="487362"/>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5" name="Oval 4"/>
          <p:cNvSpPr/>
          <p:nvPr/>
        </p:nvSpPr>
        <p:spPr bwMode="auto">
          <a:xfrm>
            <a:off x="5127625" y="1206500"/>
            <a:ext cx="1795463" cy="1130300"/>
          </a:xfrm>
          <a:prstGeom prst="ellipse">
            <a:avLst/>
          </a:prstGeom>
          <a:solidFill>
            <a:srgbClr val="0083BF"/>
          </a:solidFill>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GB" sz="1600" dirty="0"/>
              <a:t>Identifying </a:t>
            </a:r>
          </a:p>
          <a:p>
            <a:pPr algn="ctr">
              <a:defRPr/>
            </a:pPr>
            <a:r>
              <a:rPr lang="en-GB" sz="1600" dirty="0"/>
              <a:t>and prioritising research topics</a:t>
            </a:r>
          </a:p>
        </p:txBody>
      </p:sp>
      <p:sp>
        <p:nvSpPr>
          <p:cNvPr id="26" name="TextBox 25"/>
          <p:cNvSpPr txBox="1"/>
          <p:nvPr/>
        </p:nvSpPr>
        <p:spPr>
          <a:xfrm>
            <a:off x="3204910" y="3038169"/>
            <a:ext cx="5640892" cy="1631216"/>
          </a:xfrm>
          <a:prstGeom prst="rect">
            <a:avLst/>
          </a:prstGeom>
          <a:noFill/>
        </p:spPr>
        <p:txBody>
          <a:bodyPr wrap="square" rtlCol="0">
            <a:spAutoFit/>
          </a:bodyPr>
          <a:lstStyle/>
          <a:p>
            <a:pPr algn="ctr"/>
            <a:r>
              <a:rPr lang="en-GB" sz="2000" dirty="0">
                <a:latin typeface="+mn-lt"/>
              </a:rPr>
              <a:t>Suggested answer:</a:t>
            </a:r>
          </a:p>
          <a:p>
            <a:pPr algn="ctr"/>
            <a:r>
              <a:rPr lang="en-GB" sz="2000" dirty="0">
                <a:latin typeface="+mn-lt"/>
              </a:rPr>
              <a:t>Tom and his mother will present study findings at the UK Ortho conference</a:t>
            </a:r>
          </a:p>
          <a:p>
            <a:pPr algn="ctr"/>
            <a:r>
              <a:rPr lang="en-GB" sz="2000" dirty="0">
                <a:latin typeface="+mn-lt"/>
              </a:rPr>
              <a:t>Members of the Family Study Advisory Group will help develop materials to share research findings</a:t>
            </a:r>
          </a:p>
        </p:txBody>
      </p:sp>
      <p:sp>
        <p:nvSpPr>
          <p:cNvPr id="27" name="Title 1"/>
          <p:cNvSpPr>
            <a:spLocks noGrp="1"/>
          </p:cNvSpPr>
          <p:nvPr>
            <p:ph type="title"/>
          </p:nvPr>
        </p:nvSpPr>
        <p:spPr>
          <a:xfrm>
            <a:off x="504691" y="165401"/>
            <a:ext cx="10515600" cy="1325563"/>
          </a:xfrm>
        </p:spPr>
        <p:txBody>
          <a:bodyPr/>
          <a:lstStyle/>
          <a:p>
            <a:pPr eaLnBrk="1" hangingPunct="1"/>
            <a:r>
              <a:rPr lang="en-US" sz="3600" dirty="0" smtClean="0"/>
              <a:t>POP trial activity 3</a:t>
            </a:r>
            <a:endParaRPr lang="en-GB" sz="3600" dirty="0" smtClean="0"/>
          </a:p>
        </p:txBody>
      </p:sp>
    </p:spTree>
    <p:extLst>
      <p:ext uri="{BB962C8B-B14F-4D97-AF65-F5344CB8AC3E}">
        <p14:creationId xmlns:p14="http://schemas.microsoft.com/office/powerpoint/2010/main" val="234001575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Circular Arrow 31"/>
          <p:cNvSpPr/>
          <p:nvPr/>
        </p:nvSpPr>
        <p:spPr bwMode="auto">
          <a:xfrm rot="17285912">
            <a:off x="4514057" y="1366044"/>
            <a:ext cx="455612" cy="508000"/>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15" name="Oval 14"/>
          <p:cNvSpPr/>
          <p:nvPr/>
        </p:nvSpPr>
        <p:spPr bwMode="auto">
          <a:xfrm>
            <a:off x="2798763" y="1620838"/>
            <a:ext cx="1795462" cy="1130300"/>
          </a:xfrm>
          <a:prstGeom prst="ellipse">
            <a:avLst/>
          </a:prstGeom>
          <a:solidFill>
            <a:srgbClr val="0083BF"/>
          </a:solidFill>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GB" sz="1600" dirty="0"/>
              <a:t>Monitoring and evaluating studies</a:t>
            </a:r>
          </a:p>
        </p:txBody>
      </p:sp>
      <p:sp>
        <p:nvSpPr>
          <p:cNvPr id="41" name="Circular Arrow 31"/>
          <p:cNvSpPr/>
          <p:nvPr/>
        </p:nvSpPr>
        <p:spPr bwMode="auto">
          <a:xfrm rot="17357237">
            <a:off x="2041525" y="2044700"/>
            <a:ext cx="455613" cy="506413"/>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14" name="Oval 13"/>
          <p:cNvSpPr/>
          <p:nvPr/>
        </p:nvSpPr>
        <p:spPr bwMode="auto">
          <a:xfrm>
            <a:off x="604838" y="2546350"/>
            <a:ext cx="1795462" cy="1130300"/>
          </a:xfrm>
          <a:prstGeom prst="ellipse">
            <a:avLst/>
          </a:prstGeom>
          <a:solidFill>
            <a:srgbClr val="0083BF"/>
          </a:solidFill>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en-GB" sz="1600" dirty="0"/>
              <a:t>Putting research into practice</a:t>
            </a:r>
          </a:p>
        </p:txBody>
      </p:sp>
      <p:sp>
        <p:nvSpPr>
          <p:cNvPr id="40" name="Circular Arrow 31"/>
          <p:cNvSpPr/>
          <p:nvPr/>
        </p:nvSpPr>
        <p:spPr bwMode="auto">
          <a:xfrm rot="13140017">
            <a:off x="501650" y="3657600"/>
            <a:ext cx="485775" cy="485775"/>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13" name="Oval 12"/>
          <p:cNvSpPr/>
          <p:nvPr/>
        </p:nvSpPr>
        <p:spPr bwMode="auto">
          <a:xfrm>
            <a:off x="604838" y="4152900"/>
            <a:ext cx="1795462" cy="1130300"/>
          </a:xfrm>
          <a:prstGeom prst="ellipse">
            <a:avLst/>
          </a:prstGeom>
          <a:solidFill>
            <a:srgbClr val="0083BF"/>
          </a:solidFill>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en-GB" sz="1600" dirty="0"/>
              <a:t>Sharing research</a:t>
            </a:r>
          </a:p>
        </p:txBody>
      </p:sp>
      <p:sp>
        <p:nvSpPr>
          <p:cNvPr id="39" name="Circular Arrow 31"/>
          <p:cNvSpPr/>
          <p:nvPr/>
        </p:nvSpPr>
        <p:spPr bwMode="auto">
          <a:xfrm rot="10119273">
            <a:off x="2217738" y="5164138"/>
            <a:ext cx="485775" cy="485775"/>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12" name="Oval 11"/>
          <p:cNvSpPr/>
          <p:nvPr/>
        </p:nvSpPr>
        <p:spPr bwMode="auto">
          <a:xfrm>
            <a:off x="2798763" y="5043488"/>
            <a:ext cx="1795462" cy="1130300"/>
          </a:xfrm>
          <a:prstGeom prst="ellipse">
            <a:avLst/>
          </a:prstGeom>
          <a:solidFill>
            <a:srgbClr val="0083B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a:t>Carrying out the research</a:t>
            </a:r>
          </a:p>
        </p:txBody>
      </p:sp>
      <p:sp>
        <p:nvSpPr>
          <p:cNvPr id="38" name="Circular Arrow 31"/>
          <p:cNvSpPr/>
          <p:nvPr/>
        </p:nvSpPr>
        <p:spPr bwMode="auto">
          <a:xfrm rot="8667883">
            <a:off x="4519613" y="5926138"/>
            <a:ext cx="485775" cy="485775"/>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11" name="Oval 10"/>
          <p:cNvSpPr/>
          <p:nvPr/>
        </p:nvSpPr>
        <p:spPr bwMode="auto">
          <a:xfrm>
            <a:off x="5127625" y="5407025"/>
            <a:ext cx="1795463" cy="1130300"/>
          </a:xfrm>
          <a:prstGeom prst="ellipse">
            <a:avLst/>
          </a:prstGeom>
          <a:solidFill>
            <a:srgbClr val="0083B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a:t>Managing research</a:t>
            </a:r>
          </a:p>
        </p:txBody>
      </p:sp>
      <p:sp>
        <p:nvSpPr>
          <p:cNvPr id="37" name="Circular Arrow 31"/>
          <p:cNvSpPr/>
          <p:nvPr/>
        </p:nvSpPr>
        <p:spPr bwMode="auto">
          <a:xfrm rot="7273501">
            <a:off x="7065963" y="5930900"/>
            <a:ext cx="485775" cy="485775"/>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10" name="Oval 9"/>
          <p:cNvSpPr/>
          <p:nvPr/>
        </p:nvSpPr>
        <p:spPr bwMode="auto">
          <a:xfrm>
            <a:off x="7456488" y="5043488"/>
            <a:ext cx="1795462" cy="1130300"/>
          </a:xfrm>
          <a:prstGeom prst="ellipse">
            <a:avLst/>
          </a:prstGeom>
        </p:spPr>
        <p:style>
          <a:lnRef idx="3">
            <a:schemeClr val="lt1"/>
          </a:lnRef>
          <a:fillRef idx="1">
            <a:schemeClr val="accent3"/>
          </a:fillRef>
          <a:effectRef idx="1">
            <a:schemeClr val="accent3"/>
          </a:effectRef>
          <a:fontRef idx="minor">
            <a:schemeClr val="lt1"/>
          </a:fontRef>
        </p:style>
        <p:txBody>
          <a:bodyPr anchor="ctr"/>
          <a:lstStyle/>
          <a:p>
            <a:pPr algn="ctr">
              <a:defRPr/>
            </a:pPr>
            <a:r>
              <a:rPr lang="en-GB" sz="1600" dirty="0"/>
              <a:t>Making funding decisions</a:t>
            </a:r>
          </a:p>
        </p:txBody>
      </p:sp>
      <p:sp>
        <p:nvSpPr>
          <p:cNvPr id="36" name="Circular Arrow 31"/>
          <p:cNvSpPr/>
          <p:nvPr/>
        </p:nvSpPr>
        <p:spPr bwMode="auto">
          <a:xfrm rot="6140619">
            <a:off x="9474995" y="5250656"/>
            <a:ext cx="487362" cy="485775"/>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9" name="Oval 8"/>
          <p:cNvSpPr/>
          <p:nvPr/>
        </p:nvSpPr>
        <p:spPr bwMode="auto">
          <a:xfrm>
            <a:off x="9610725" y="4152900"/>
            <a:ext cx="1795463" cy="1130300"/>
          </a:xfrm>
          <a:prstGeom prst="ellipse">
            <a:avLst/>
          </a:prstGeom>
        </p:spPr>
        <p:style>
          <a:lnRef idx="3">
            <a:schemeClr val="lt1"/>
          </a:lnRef>
          <a:fillRef idx="1">
            <a:schemeClr val="accent3"/>
          </a:fillRef>
          <a:effectRef idx="1">
            <a:schemeClr val="accent3"/>
          </a:effectRef>
          <a:fontRef idx="minor">
            <a:schemeClr val="lt1"/>
          </a:fontRef>
        </p:style>
        <p:txBody>
          <a:bodyPr anchor="ctr"/>
          <a:lstStyle/>
          <a:p>
            <a:pPr algn="ctr">
              <a:defRPr/>
            </a:pPr>
            <a:r>
              <a:rPr lang="en-GB" sz="1600" dirty="0"/>
              <a:t>Reviewing funding applications</a:t>
            </a:r>
          </a:p>
        </p:txBody>
      </p:sp>
      <p:sp>
        <p:nvSpPr>
          <p:cNvPr id="35" name="Circular Arrow 31"/>
          <p:cNvSpPr/>
          <p:nvPr/>
        </p:nvSpPr>
        <p:spPr bwMode="auto">
          <a:xfrm rot="3066836">
            <a:off x="11003756" y="3686969"/>
            <a:ext cx="487363" cy="485775"/>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8" name="Oval 7"/>
          <p:cNvSpPr/>
          <p:nvPr/>
        </p:nvSpPr>
        <p:spPr bwMode="auto">
          <a:xfrm>
            <a:off x="9610725" y="2574925"/>
            <a:ext cx="1795463" cy="1131888"/>
          </a:xfrm>
          <a:prstGeom prst="ellipse">
            <a:avLst/>
          </a:prstGeom>
          <a:solidFill>
            <a:srgbClr val="0083B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a:t>Developing the funding grant proposal</a:t>
            </a:r>
          </a:p>
        </p:txBody>
      </p:sp>
      <p:sp>
        <p:nvSpPr>
          <p:cNvPr id="34" name="Circular Arrow 31"/>
          <p:cNvSpPr/>
          <p:nvPr/>
        </p:nvSpPr>
        <p:spPr bwMode="auto">
          <a:xfrm rot="20878044">
            <a:off x="9367838" y="2201863"/>
            <a:ext cx="485775" cy="485775"/>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7" name="Oval 6"/>
          <p:cNvSpPr/>
          <p:nvPr/>
        </p:nvSpPr>
        <p:spPr bwMode="auto">
          <a:xfrm>
            <a:off x="7456488" y="1601788"/>
            <a:ext cx="1795462" cy="1131887"/>
          </a:xfrm>
          <a:prstGeom prst="ellipse">
            <a:avLst/>
          </a:prstGeom>
          <a:solidFill>
            <a:srgbClr val="0083B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a:t>Designing research</a:t>
            </a:r>
          </a:p>
        </p:txBody>
      </p:sp>
      <p:sp>
        <p:nvSpPr>
          <p:cNvPr id="32" name="Circular Arrow 31"/>
          <p:cNvSpPr/>
          <p:nvPr/>
        </p:nvSpPr>
        <p:spPr bwMode="auto">
          <a:xfrm rot="19390550">
            <a:off x="7075488" y="1462088"/>
            <a:ext cx="485775" cy="487362"/>
          </a:xfrm>
          <a:custGeom>
            <a:avLst/>
            <a:gdLst>
              <a:gd name="connsiteX0" fmla="*/ 400333 w 710829"/>
              <a:gd name="connsiteY0" fmla="*/ 47840 h 739741"/>
              <a:gd name="connsiteX1" fmla="*/ 654972 w 710829"/>
              <a:gd name="connsiteY1" fmla="*/ 282450 h 739741"/>
              <a:gd name="connsiteX2" fmla="*/ 697602 w 710829"/>
              <a:gd name="connsiteY2" fmla="*/ 282449 h 739741"/>
              <a:gd name="connsiteX3" fmla="*/ 621975 w 710829"/>
              <a:gd name="connsiteY3" fmla="*/ 369870 h 739741"/>
              <a:gd name="connsiteX4" fmla="*/ 519895 w 710829"/>
              <a:gd name="connsiteY4" fmla="*/ 282449 h 739741"/>
              <a:gd name="connsiteX5" fmla="*/ 561828 w 710829"/>
              <a:gd name="connsiteY5" fmla="*/ 282449 h 739741"/>
              <a:gd name="connsiteX6" fmla="*/ 388058 w 710829"/>
              <a:gd name="connsiteY6" fmla="*/ 135849 h 739741"/>
              <a:gd name="connsiteX7" fmla="*/ 400333 w 710829"/>
              <a:gd name="connsiteY7" fmla="*/ 47840 h 739741"/>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31837 w 318597"/>
              <a:gd name="connsiteY4" fmla="*/ 234609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40891 w 318597"/>
              <a:gd name="connsiteY4" fmla="*/ 264787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66914 w 318597"/>
              <a:gd name="connsiteY1" fmla="*/ 234610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2030"/>
              <a:gd name="connsiteX1" fmla="*/ 257861 w 318597"/>
              <a:gd name="connsiteY1" fmla="*/ 213485 h 322030"/>
              <a:gd name="connsiteX2" fmla="*/ 318597 w 318597"/>
              <a:gd name="connsiteY2" fmla="*/ 198395 h 322030"/>
              <a:gd name="connsiteX3" fmla="*/ 233917 w 318597"/>
              <a:gd name="connsiteY3" fmla="*/ 322030 h 322030"/>
              <a:gd name="connsiteX4" fmla="*/ 113731 w 318597"/>
              <a:gd name="connsiteY4" fmla="*/ 276858 h 322030"/>
              <a:gd name="connsiteX5" fmla="*/ 173770 w 318597"/>
              <a:gd name="connsiteY5" fmla="*/ 234609 h 322030"/>
              <a:gd name="connsiteX6" fmla="*/ 0 w 318597"/>
              <a:gd name="connsiteY6" fmla="*/ 88009 h 322030"/>
              <a:gd name="connsiteX7" fmla="*/ 12275 w 318597"/>
              <a:gd name="connsiteY7" fmla="*/ 0 h 322030"/>
              <a:gd name="connsiteX0" fmla="*/ 12275 w 318597"/>
              <a:gd name="connsiteY0" fmla="*/ 0 h 325048"/>
              <a:gd name="connsiteX1" fmla="*/ 257861 w 318597"/>
              <a:gd name="connsiteY1" fmla="*/ 213485 h 325048"/>
              <a:gd name="connsiteX2" fmla="*/ 318597 w 318597"/>
              <a:gd name="connsiteY2" fmla="*/ 198395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42740"/>
              <a:gd name="connsiteY0" fmla="*/ 0 h 325048"/>
              <a:gd name="connsiteX1" fmla="*/ 257861 w 342740"/>
              <a:gd name="connsiteY1" fmla="*/ 213485 h 325048"/>
              <a:gd name="connsiteX2" fmla="*/ 342740 w 342740"/>
              <a:gd name="connsiteY2" fmla="*/ 168217 h 325048"/>
              <a:gd name="connsiteX3" fmla="*/ 267113 w 342740"/>
              <a:gd name="connsiteY3" fmla="*/ 325048 h 325048"/>
              <a:gd name="connsiteX4" fmla="*/ 113731 w 342740"/>
              <a:gd name="connsiteY4" fmla="*/ 276858 h 325048"/>
              <a:gd name="connsiteX5" fmla="*/ 173770 w 342740"/>
              <a:gd name="connsiteY5" fmla="*/ 234609 h 325048"/>
              <a:gd name="connsiteX6" fmla="*/ 0 w 342740"/>
              <a:gd name="connsiteY6" fmla="*/ 88009 h 325048"/>
              <a:gd name="connsiteX7" fmla="*/ 12275 w 342740"/>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173770 w 318597"/>
              <a:gd name="connsiteY5" fmla="*/ 234609 h 325048"/>
              <a:gd name="connsiteX6" fmla="*/ 0 w 318597"/>
              <a:gd name="connsiteY6" fmla="*/ 88009 h 325048"/>
              <a:gd name="connsiteX7" fmla="*/ 12275 w 318597"/>
              <a:gd name="connsiteY7" fmla="*/ 0 h 325048"/>
              <a:gd name="connsiteX0" fmla="*/ 12275 w 318597"/>
              <a:gd name="connsiteY0" fmla="*/ 0 h 325048"/>
              <a:gd name="connsiteX1" fmla="*/ 257861 w 318597"/>
              <a:gd name="connsiteY1" fmla="*/ 213485 h 325048"/>
              <a:gd name="connsiteX2" fmla="*/ 318597 w 318597"/>
              <a:gd name="connsiteY2" fmla="*/ 168217 h 325048"/>
              <a:gd name="connsiteX3" fmla="*/ 267113 w 318597"/>
              <a:gd name="connsiteY3" fmla="*/ 325048 h 325048"/>
              <a:gd name="connsiteX4" fmla="*/ 113731 w 318597"/>
              <a:gd name="connsiteY4" fmla="*/ 276858 h 325048"/>
              <a:gd name="connsiteX5" fmla="*/ 200930 w 318597"/>
              <a:gd name="connsiteY5" fmla="*/ 237626 h 325048"/>
              <a:gd name="connsiteX6" fmla="*/ 0 w 318597"/>
              <a:gd name="connsiteY6" fmla="*/ 88009 h 325048"/>
              <a:gd name="connsiteX7" fmla="*/ 12275 w 318597"/>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67113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12275 w 333686"/>
              <a:gd name="connsiteY0" fmla="*/ 0 h 325048"/>
              <a:gd name="connsiteX1" fmla="*/ 257861 w 333686"/>
              <a:gd name="connsiteY1" fmla="*/ 213485 h 325048"/>
              <a:gd name="connsiteX2" fmla="*/ 333686 w 333686"/>
              <a:gd name="connsiteY2" fmla="*/ 159164 h 325048"/>
              <a:gd name="connsiteX3" fmla="*/ 282202 w 333686"/>
              <a:gd name="connsiteY3" fmla="*/ 325048 h 325048"/>
              <a:gd name="connsiteX4" fmla="*/ 113731 w 333686"/>
              <a:gd name="connsiteY4" fmla="*/ 276858 h 325048"/>
              <a:gd name="connsiteX5" fmla="*/ 200930 w 333686"/>
              <a:gd name="connsiteY5" fmla="*/ 237626 h 325048"/>
              <a:gd name="connsiteX6" fmla="*/ 0 w 333686"/>
              <a:gd name="connsiteY6" fmla="*/ 88009 h 325048"/>
              <a:gd name="connsiteX7" fmla="*/ 12275 w 333686"/>
              <a:gd name="connsiteY7" fmla="*/ 0 h 325048"/>
              <a:gd name="connsiteX0" fmla="*/ 38888 w 333686"/>
              <a:gd name="connsiteY0" fmla="*/ 0 h 317809"/>
              <a:gd name="connsiteX1" fmla="*/ 257861 w 333686"/>
              <a:gd name="connsiteY1" fmla="*/ 206246 h 317809"/>
              <a:gd name="connsiteX2" fmla="*/ 333686 w 333686"/>
              <a:gd name="connsiteY2" fmla="*/ 151925 h 317809"/>
              <a:gd name="connsiteX3" fmla="*/ 282202 w 333686"/>
              <a:gd name="connsiteY3" fmla="*/ 317809 h 317809"/>
              <a:gd name="connsiteX4" fmla="*/ 113731 w 333686"/>
              <a:gd name="connsiteY4" fmla="*/ 269619 h 317809"/>
              <a:gd name="connsiteX5" fmla="*/ 200930 w 333686"/>
              <a:gd name="connsiteY5" fmla="*/ 230387 h 317809"/>
              <a:gd name="connsiteX6" fmla="*/ 0 w 333686"/>
              <a:gd name="connsiteY6" fmla="*/ 80770 h 317809"/>
              <a:gd name="connsiteX7" fmla="*/ 38888 w 333686"/>
              <a:gd name="connsiteY7" fmla="*/ 0 h 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686" h="317809">
                <a:moveTo>
                  <a:pt x="38888" y="0"/>
                </a:moveTo>
                <a:cubicBezTo>
                  <a:pt x="160645" y="18599"/>
                  <a:pt x="224808" y="82212"/>
                  <a:pt x="257861" y="206246"/>
                </a:cubicBezTo>
                <a:lnTo>
                  <a:pt x="333686" y="151925"/>
                </a:lnTo>
                <a:lnTo>
                  <a:pt x="282202" y="317809"/>
                </a:lnTo>
                <a:lnTo>
                  <a:pt x="113731" y="269619"/>
                </a:lnTo>
                <a:lnTo>
                  <a:pt x="200930" y="230387"/>
                </a:lnTo>
                <a:cubicBezTo>
                  <a:pt x="171675" y="152029"/>
                  <a:pt x="78313" y="93161"/>
                  <a:pt x="0" y="80770"/>
                </a:cubicBezTo>
                <a:lnTo>
                  <a:pt x="38888" y="0"/>
                </a:lnTo>
                <a:close/>
              </a:path>
            </a:pathLst>
          </a:custGeom>
          <a:solidFill>
            <a:srgbClr val="76BC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5" name="Oval 4"/>
          <p:cNvSpPr/>
          <p:nvPr/>
        </p:nvSpPr>
        <p:spPr bwMode="auto">
          <a:xfrm>
            <a:off x="5127625" y="1206500"/>
            <a:ext cx="1795463" cy="1130300"/>
          </a:xfrm>
          <a:prstGeom prst="ellipse">
            <a:avLst/>
          </a:prstGeom>
          <a:solidFill>
            <a:srgbClr val="0083BF"/>
          </a:solidFill>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GB" sz="1600" dirty="0"/>
              <a:t>Identifying </a:t>
            </a:r>
          </a:p>
          <a:p>
            <a:pPr algn="ctr">
              <a:defRPr/>
            </a:pPr>
            <a:r>
              <a:rPr lang="en-GB" sz="1600" dirty="0"/>
              <a:t>and prioritising research topics</a:t>
            </a:r>
          </a:p>
        </p:txBody>
      </p:sp>
      <p:sp>
        <p:nvSpPr>
          <p:cNvPr id="26" name="TextBox 25"/>
          <p:cNvSpPr txBox="1"/>
          <p:nvPr/>
        </p:nvSpPr>
        <p:spPr>
          <a:xfrm>
            <a:off x="3117273" y="3140869"/>
            <a:ext cx="5640892" cy="830997"/>
          </a:xfrm>
          <a:prstGeom prst="rect">
            <a:avLst/>
          </a:prstGeom>
          <a:noFill/>
        </p:spPr>
        <p:txBody>
          <a:bodyPr wrap="square" rtlCol="0">
            <a:spAutoFit/>
          </a:bodyPr>
          <a:lstStyle/>
          <a:p>
            <a:pPr algn="ctr"/>
            <a:r>
              <a:rPr lang="en-GB" sz="2400" dirty="0" smtClean="0">
                <a:latin typeface="+mn-lt"/>
              </a:rPr>
              <a:t>4. Suggest how PPI might be added to one of the other stages</a:t>
            </a:r>
            <a:endParaRPr lang="en-GB" sz="2000" dirty="0">
              <a:latin typeface="+mn-lt"/>
            </a:endParaRPr>
          </a:p>
        </p:txBody>
      </p:sp>
      <p:sp>
        <p:nvSpPr>
          <p:cNvPr id="27" name="Title 1"/>
          <p:cNvSpPr>
            <a:spLocks noGrp="1"/>
          </p:cNvSpPr>
          <p:nvPr>
            <p:ph type="title"/>
          </p:nvPr>
        </p:nvSpPr>
        <p:spPr>
          <a:xfrm>
            <a:off x="504691" y="165401"/>
            <a:ext cx="10515600" cy="1325563"/>
          </a:xfrm>
        </p:spPr>
        <p:txBody>
          <a:bodyPr/>
          <a:lstStyle/>
          <a:p>
            <a:pPr eaLnBrk="1" hangingPunct="1"/>
            <a:r>
              <a:rPr lang="en-US" sz="3600" dirty="0" smtClean="0"/>
              <a:t>POP trial activity 3</a:t>
            </a:r>
            <a:endParaRPr lang="en-GB" sz="3600" dirty="0" smtClean="0"/>
          </a:p>
        </p:txBody>
      </p:sp>
    </p:spTree>
    <p:extLst>
      <p:ext uri="{BB962C8B-B14F-4D97-AF65-F5344CB8AC3E}">
        <p14:creationId xmlns:p14="http://schemas.microsoft.com/office/powerpoint/2010/main" val="346953948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Silhouette of woman in conversatio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64011" y="1155700"/>
            <a:ext cx="3727990" cy="5702300"/>
          </a:xfrm>
          <a:prstGeom prst="rect">
            <a:avLst/>
          </a:prstGeom>
        </p:spPr>
      </p:pic>
      <p:sp>
        <p:nvSpPr>
          <p:cNvPr id="2" name="Title 1"/>
          <p:cNvSpPr>
            <a:spLocks noGrp="1"/>
          </p:cNvSpPr>
          <p:nvPr>
            <p:ph type="title"/>
          </p:nvPr>
        </p:nvSpPr>
        <p:spPr>
          <a:xfrm>
            <a:off x="702696" y="3126990"/>
            <a:ext cx="8350405" cy="1325563"/>
          </a:xfrm>
        </p:spPr>
        <p:txBody>
          <a:bodyPr/>
          <a:lstStyle/>
          <a:p>
            <a:r>
              <a:rPr lang="en-US" dirty="0"/>
              <a:t>4. Are members of the public involved in a useful way and are they the right people? </a:t>
            </a:r>
            <a:br>
              <a:rPr lang="en-US" dirty="0"/>
            </a:br>
            <a:endParaRPr lang="en-GB"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15"/>
          <p:cNvSpPr txBox="1">
            <a:spLocks noChangeArrowheads="1"/>
          </p:cNvSpPr>
          <p:nvPr/>
        </p:nvSpPr>
        <p:spPr bwMode="auto">
          <a:xfrm>
            <a:off x="6400801" y="905021"/>
            <a:ext cx="5476874" cy="4970591"/>
          </a:xfrm>
          <a:prstGeom prst="rect">
            <a:avLst/>
          </a:prstGeom>
          <a:noFill/>
          <a:ln w="9525">
            <a:noFill/>
            <a:miter lim="800000"/>
            <a:headEnd/>
            <a:tailEnd/>
          </a:ln>
        </p:spPr>
        <p:txBody>
          <a:bodyPr wrap="square">
            <a:spAutoFit/>
          </a:bodyPr>
          <a:lstStyle/>
          <a:p>
            <a:pPr>
              <a:spcBef>
                <a:spcPts val="0"/>
              </a:spcBef>
              <a:spcAft>
                <a:spcPts val="600"/>
              </a:spcAft>
            </a:pPr>
            <a:r>
              <a:rPr lang="en-US" sz="2400" dirty="0">
                <a:latin typeface="+mn-lt"/>
              </a:rPr>
              <a:t>Public contributors have different and unique:</a:t>
            </a:r>
          </a:p>
          <a:p>
            <a:pPr marL="285750" indent="-285750">
              <a:spcBef>
                <a:spcPts val="0"/>
              </a:spcBef>
              <a:buFont typeface="Arial" panose="020B0604020202020204" pitchFamily="34" charset="0"/>
              <a:buChar char="•"/>
            </a:pPr>
            <a:r>
              <a:rPr lang="en-US" sz="2400" dirty="0" smtClean="0">
                <a:latin typeface="+mn-lt"/>
              </a:rPr>
              <a:t>experiences </a:t>
            </a:r>
            <a:r>
              <a:rPr lang="en-US" sz="2400" dirty="0">
                <a:latin typeface="+mn-lt"/>
              </a:rPr>
              <a:t>as a patient</a:t>
            </a:r>
          </a:p>
          <a:p>
            <a:pPr marL="285750" indent="-285750">
              <a:spcBef>
                <a:spcPts val="0"/>
              </a:spcBef>
              <a:buFont typeface="Arial" panose="020B0604020202020204" pitchFamily="34" charset="0"/>
              <a:buChar char="•"/>
            </a:pPr>
            <a:r>
              <a:rPr lang="en-US" sz="2400" dirty="0">
                <a:latin typeface="+mn-lt"/>
              </a:rPr>
              <a:t>cultural, </a:t>
            </a:r>
            <a:r>
              <a:rPr lang="en-US" sz="2400" dirty="0" smtClean="0">
                <a:latin typeface="+mn-lt"/>
              </a:rPr>
              <a:t>social, economic </a:t>
            </a:r>
            <a:r>
              <a:rPr lang="en-US" sz="2400" dirty="0">
                <a:latin typeface="+mn-lt"/>
              </a:rPr>
              <a:t>and ethnic backgrounds</a:t>
            </a:r>
          </a:p>
          <a:p>
            <a:pPr marL="285750" indent="-285750">
              <a:spcBef>
                <a:spcPts val="0"/>
              </a:spcBef>
              <a:buFont typeface="Arial" panose="020B0604020202020204" pitchFamily="34" charset="0"/>
              <a:buChar char="•"/>
            </a:pPr>
            <a:r>
              <a:rPr lang="en-US" sz="2400" dirty="0">
                <a:latin typeface="+mn-lt"/>
              </a:rPr>
              <a:t>experiences of caring </a:t>
            </a:r>
          </a:p>
          <a:p>
            <a:pPr marL="285750" indent="-285750">
              <a:spcBef>
                <a:spcPts val="0"/>
              </a:spcBef>
              <a:buFont typeface="Arial" panose="020B0604020202020204" pitchFamily="34" charset="0"/>
              <a:buChar char="•"/>
            </a:pPr>
            <a:r>
              <a:rPr lang="en-US" sz="2400" dirty="0">
                <a:latin typeface="+mn-lt"/>
              </a:rPr>
              <a:t>work and career backgrounds</a:t>
            </a:r>
          </a:p>
          <a:p>
            <a:pPr marL="285750" indent="-285750">
              <a:spcBef>
                <a:spcPts val="0"/>
              </a:spcBef>
              <a:buFont typeface="Arial" panose="020B0604020202020204" pitchFamily="34" charset="0"/>
              <a:buChar char="•"/>
            </a:pPr>
            <a:r>
              <a:rPr lang="en-US" sz="2400" dirty="0">
                <a:latin typeface="+mn-lt"/>
              </a:rPr>
              <a:t>experience of PPI in research</a:t>
            </a:r>
          </a:p>
          <a:p>
            <a:pPr marL="285750" indent="-285750">
              <a:spcBef>
                <a:spcPts val="0"/>
              </a:spcBef>
              <a:buFont typeface="Arial" panose="020B0604020202020204" pitchFamily="34" charset="0"/>
              <a:buChar char="•"/>
            </a:pPr>
            <a:r>
              <a:rPr lang="en-US" sz="2400" dirty="0" smtClean="0">
                <a:latin typeface="+mn-lt"/>
              </a:rPr>
              <a:t>networks </a:t>
            </a:r>
            <a:r>
              <a:rPr lang="en-US" sz="2400" dirty="0">
                <a:latin typeface="+mn-lt"/>
              </a:rPr>
              <a:t>and contacts with patients, support groups and </a:t>
            </a:r>
            <a:r>
              <a:rPr lang="en-US" sz="2400" dirty="0" smtClean="0">
                <a:latin typeface="+mn-lt"/>
              </a:rPr>
              <a:t>charities, and</a:t>
            </a:r>
            <a:endParaRPr lang="en-US" sz="2400" dirty="0">
              <a:latin typeface="+mn-lt"/>
            </a:endParaRPr>
          </a:p>
          <a:p>
            <a:pPr marL="285750" indent="-285750">
              <a:spcBef>
                <a:spcPts val="0"/>
              </a:spcBef>
              <a:buFont typeface="Arial" panose="020B0604020202020204" pitchFamily="34" charset="0"/>
              <a:buChar char="•"/>
            </a:pPr>
            <a:r>
              <a:rPr lang="en-US" sz="2400" dirty="0" smtClean="0">
                <a:latin typeface="+mn-lt"/>
              </a:rPr>
              <a:t>skills </a:t>
            </a:r>
            <a:r>
              <a:rPr lang="en-US" sz="2400" dirty="0">
                <a:latin typeface="+mn-lt"/>
              </a:rPr>
              <a:t>(for example, writing, public speaking, project management, </a:t>
            </a:r>
            <a:r>
              <a:rPr lang="en-US" sz="2400" dirty="0" smtClean="0">
                <a:latin typeface="+mn-lt"/>
              </a:rPr>
              <a:t>financial</a:t>
            </a:r>
            <a:r>
              <a:rPr lang="en-US" sz="2400" dirty="0">
                <a:latin typeface="+mn-lt"/>
              </a:rPr>
              <a:t>, data analysis and so </a:t>
            </a:r>
            <a:r>
              <a:rPr lang="en-US" sz="2400" dirty="0" smtClean="0">
                <a:latin typeface="+mn-lt"/>
              </a:rPr>
              <a:t>on).</a:t>
            </a:r>
            <a:endParaRPr lang="en-US" sz="2400" dirty="0">
              <a:latin typeface="+mn-lt"/>
            </a:endParaRPr>
          </a:p>
        </p:txBody>
      </p:sp>
      <p:pic>
        <p:nvPicPr>
          <p:cNvPr id="4" name="Picture 3" title="Diverse group of peopl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44" y="1066800"/>
            <a:ext cx="6372857" cy="4075754"/>
          </a:xfrm>
          <a:prstGeom prst="rect">
            <a:avLst/>
          </a:prstGeom>
        </p:spPr>
      </p:pic>
      <p:sp>
        <p:nvSpPr>
          <p:cNvPr id="5" name="Title 1"/>
          <p:cNvSpPr>
            <a:spLocks noGrp="1"/>
          </p:cNvSpPr>
          <p:nvPr>
            <p:ph type="title"/>
          </p:nvPr>
        </p:nvSpPr>
        <p:spPr>
          <a:xfrm>
            <a:off x="838200" y="365125"/>
            <a:ext cx="11171238" cy="1249363"/>
          </a:xfrm>
        </p:spPr>
        <p:txBody>
          <a:bodyPr/>
          <a:lstStyle/>
          <a:p>
            <a:pPr eaLnBrk="1" hangingPunct="1"/>
            <a:r>
              <a:rPr lang="en-US" sz="3600" dirty="0" smtClean="0"/>
              <a:t>Different experiences</a:t>
            </a:r>
            <a:endParaRPr lang="en-GB" sz="3600" dirty="0" smtClean="0"/>
          </a:p>
        </p:txBody>
      </p:sp>
    </p:spTree>
    <p:extLst>
      <p:ext uri="{BB962C8B-B14F-4D97-AF65-F5344CB8AC3E}">
        <p14:creationId xmlns:p14="http://schemas.microsoft.com/office/powerpoint/2010/main" val="5038874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8"/>
          <p:cNvSpPr>
            <a:spLocks noChangeArrowheads="1"/>
          </p:cNvSpPr>
          <p:nvPr/>
        </p:nvSpPr>
        <p:spPr bwMode="auto">
          <a:xfrm>
            <a:off x="7685547" y="3015920"/>
            <a:ext cx="3810000" cy="2225675"/>
          </a:xfrm>
          <a:prstGeom prst="wedgeRoundRectCallout">
            <a:avLst>
              <a:gd name="adj1" fmla="val -92375"/>
              <a:gd name="adj2" fmla="val 110769"/>
              <a:gd name="adj3" fmla="val 16667"/>
            </a:avLst>
          </a:prstGeom>
          <a:solidFill>
            <a:schemeClr val="accent1"/>
          </a:solidFill>
          <a:ln w="9525">
            <a:solidFill>
              <a:schemeClr val="tx1"/>
            </a:solidFill>
            <a:miter lim="800000"/>
            <a:headEnd/>
            <a:tailEnd/>
          </a:ln>
        </p:spPr>
        <p:txBody>
          <a:bodyPr/>
          <a:lstStyle/>
          <a:p>
            <a:pPr marL="342900" indent="-342900"/>
            <a:r>
              <a:rPr lang="en-US" b="1" dirty="0" smtClean="0"/>
              <a:t>How </a:t>
            </a:r>
            <a:r>
              <a:rPr lang="en-US" b="1" dirty="0"/>
              <a:t>will the patients and public be involved?</a:t>
            </a:r>
            <a:r>
              <a:rPr lang="en-US" dirty="0"/>
              <a:t> </a:t>
            </a:r>
          </a:p>
          <a:p>
            <a:pPr marL="342900" indent="-342900">
              <a:buFontTx/>
              <a:buChar char="•"/>
            </a:pPr>
            <a:r>
              <a:rPr lang="en-US" dirty="0"/>
              <a:t>What are the proposed plans for PPI?</a:t>
            </a:r>
          </a:p>
          <a:p>
            <a:pPr marL="342900" indent="-342900">
              <a:buFontTx/>
              <a:buChar char="•"/>
            </a:pPr>
            <a:r>
              <a:rPr lang="en-US" dirty="0"/>
              <a:t>Do the plans for PPI</a:t>
            </a:r>
            <a:r>
              <a:rPr lang="en-US" dirty="0">
                <a:solidFill>
                  <a:schemeClr val="tx2"/>
                </a:solidFill>
              </a:rPr>
              <a:t> </a:t>
            </a:r>
            <a:r>
              <a:rPr lang="en-US" dirty="0"/>
              <a:t>run throughout the research project life cycle?</a:t>
            </a:r>
          </a:p>
          <a:p>
            <a:pPr marL="342900" indent="-342900">
              <a:buFontTx/>
              <a:buChar char="•"/>
            </a:pPr>
            <a:endParaRPr lang="en-GB" dirty="0"/>
          </a:p>
        </p:txBody>
      </p:sp>
      <p:sp>
        <p:nvSpPr>
          <p:cNvPr id="6" name="AutoShape 4"/>
          <p:cNvSpPr>
            <a:spLocks noChangeArrowheads="1"/>
          </p:cNvSpPr>
          <p:nvPr/>
        </p:nvSpPr>
        <p:spPr bwMode="auto">
          <a:xfrm>
            <a:off x="3318794" y="3015920"/>
            <a:ext cx="3535362" cy="2605088"/>
          </a:xfrm>
          <a:prstGeom prst="wedgeRoundRectCallout">
            <a:avLst>
              <a:gd name="adj1" fmla="val -63697"/>
              <a:gd name="adj2" fmla="val 68854"/>
              <a:gd name="adj3" fmla="val 16667"/>
            </a:avLst>
          </a:prstGeom>
          <a:solidFill>
            <a:schemeClr val="accent1"/>
          </a:solidFill>
          <a:ln w="9525">
            <a:solidFill>
              <a:schemeClr val="tx1"/>
            </a:solidFill>
            <a:miter lim="800000"/>
            <a:headEnd/>
            <a:tailEnd/>
          </a:ln>
        </p:spPr>
        <p:txBody>
          <a:bodyPr/>
          <a:lstStyle/>
          <a:p>
            <a:pPr marL="342900" indent="-342900" algn="ctr"/>
            <a:r>
              <a:rPr lang="en-US" b="1" dirty="0" smtClean="0"/>
              <a:t>Why should </a:t>
            </a:r>
            <a:r>
              <a:rPr lang="en-US" b="1" dirty="0"/>
              <a:t>this research be funded?</a:t>
            </a:r>
            <a:r>
              <a:rPr lang="en-US" dirty="0"/>
              <a:t> </a:t>
            </a:r>
          </a:p>
          <a:p>
            <a:pPr marL="342900" indent="-342900">
              <a:lnSpc>
                <a:spcPct val="80000"/>
              </a:lnSpc>
              <a:spcBef>
                <a:spcPts val="1000"/>
              </a:spcBef>
              <a:buFont typeface="Arial" charset="0"/>
              <a:buChar char="•"/>
            </a:pPr>
            <a:r>
              <a:rPr lang="en-US" dirty="0"/>
              <a:t>Is the proposed research a priority?</a:t>
            </a:r>
          </a:p>
          <a:p>
            <a:pPr marL="342900" indent="-342900">
              <a:lnSpc>
                <a:spcPct val="80000"/>
              </a:lnSpc>
              <a:spcBef>
                <a:spcPts val="1000"/>
              </a:spcBef>
              <a:buFont typeface="Arial" charset="0"/>
              <a:buChar char="•"/>
            </a:pPr>
            <a:r>
              <a:rPr lang="en-US" dirty="0" smtClean="0"/>
              <a:t>Is it important </a:t>
            </a:r>
            <a:r>
              <a:rPr lang="en-US" dirty="0"/>
              <a:t>to patients and the public? </a:t>
            </a:r>
          </a:p>
          <a:p>
            <a:pPr marL="342900" indent="-342900">
              <a:lnSpc>
                <a:spcPct val="80000"/>
              </a:lnSpc>
              <a:spcBef>
                <a:spcPts val="1000"/>
              </a:spcBef>
              <a:buFont typeface="Arial" charset="0"/>
              <a:buChar char="•"/>
            </a:pPr>
            <a:r>
              <a:rPr lang="en-US" dirty="0"/>
              <a:t>Will it make a difference to </a:t>
            </a:r>
            <a:r>
              <a:rPr lang="en-US" dirty="0" smtClean="0"/>
              <a:t>people’s </a:t>
            </a:r>
            <a:r>
              <a:rPr lang="en-US" dirty="0"/>
              <a:t>lives?</a:t>
            </a:r>
          </a:p>
          <a:p>
            <a:pPr marL="342900" indent="-342900">
              <a:buFontTx/>
              <a:buChar char="•"/>
            </a:pPr>
            <a:endParaRPr lang="en-GB" dirty="0"/>
          </a:p>
        </p:txBody>
      </p:sp>
      <p:pic>
        <p:nvPicPr>
          <p:cNvPr id="8" name="Picture 7" title="Silhouette of woman thinking"/>
          <p:cNvPicPr>
            <a:picLocks noChangeAspect="1"/>
          </p:cNvPicPr>
          <p:nvPr/>
        </p:nvPicPr>
        <p:blipFill rotWithShape="1">
          <a:blip r:embed="rId3" cstate="print">
            <a:extLst>
              <a:ext uri="{28A0092B-C50C-407E-A947-70E740481C1C}">
                <a14:useLocalDpi xmlns:a14="http://schemas.microsoft.com/office/drawing/2010/main" val="0"/>
              </a:ext>
            </a:extLst>
          </a:blip>
          <a:srcRect l="31646" t="5245" r="-5258" b="-3935"/>
          <a:stretch/>
        </p:blipFill>
        <p:spPr>
          <a:xfrm flipH="1">
            <a:off x="-154985" y="4643605"/>
            <a:ext cx="2603716" cy="2332494"/>
          </a:xfrm>
          <a:prstGeom prst="snipRoundRect">
            <a:avLst>
              <a:gd name="adj1" fmla="val 50000"/>
              <a:gd name="adj2" fmla="val 16667"/>
            </a:avLst>
          </a:prstGeom>
        </p:spPr>
      </p:pic>
      <p:sp>
        <p:nvSpPr>
          <p:cNvPr id="3" name="Rectangle 2"/>
          <p:cNvSpPr/>
          <p:nvPr/>
        </p:nvSpPr>
        <p:spPr>
          <a:xfrm>
            <a:off x="632285" y="1396501"/>
            <a:ext cx="10863262" cy="1384995"/>
          </a:xfrm>
          <a:prstGeom prst="rect">
            <a:avLst/>
          </a:prstGeom>
        </p:spPr>
        <p:txBody>
          <a:bodyPr wrap="square">
            <a:spAutoFit/>
          </a:bodyPr>
          <a:lstStyle/>
          <a:p>
            <a:pPr>
              <a:lnSpc>
                <a:spcPct val="70000"/>
              </a:lnSpc>
              <a:defRPr/>
            </a:pPr>
            <a:r>
              <a:rPr lang="en-US" sz="2400" dirty="0" smtClean="0">
                <a:latin typeface="+mn-lt"/>
              </a:rPr>
              <a:t>In </a:t>
            </a:r>
            <a:r>
              <a:rPr lang="en-US" sz="2400" dirty="0">
                <a:latin typeface="+mn-lt"/>
              </a:rPr>
              <a:t>this module we </a:t>
            </a:r>
            <a:r>
              <a:rPr lang="en-US" sz="2400" dirty="0" smtClean="0">
                <a:latin typeface="+mn-lt"/>
              </a:rPr>
              <a:t>look in detail at </a:t>
            </a:r>
            <a:r>
              <a:rPr lang="en-US" sz="2400" dirty="0">
                <a:latin typeface="+mn-lt"/>
              </a:rPr>
              <a:t>the type of questions to ask when reviewing a research document from a </a:t>
            </a:r>
            <a:r>
              <a:rPr lang="en-US" sz="2400" dirty="0" smtClean="0">
                <a:latin typeface="+mn-lt"/>
              </a:rPr>
              <a:t>patient </a:t>
            </a:r>
            <a:r>
              <a:rPr lang="en-US" sz="2400" dirty="0">
                <a:latin typeface="+mn-lt"/>
              </a:rPr>
              <a:t>and </a:t>
            </a:r>
            <a:r>
              <a:rPr lang="en-US" sz="2400" dirty="0" smtClean="0">
                <a:latin typeface="+mn-lt"/>
              </a:rPr>
              <a:t>public </a:t>
            </a:r>
            <a:r>
              <a:rPr lang="en-US" sz="2400" dirty="0">
                <a:latin typeface="+mn-lt"/>
              </a:rPr>
              <a:t>point of </a:t>
            </a:r>
            <a:r>
              <a:rPr lang="en-US" sz="2400" dirty="0" smtClean="0">
                <a:latin typeface="+mn-lt"/>
              </a:rPr>
              <a:t>view. </a:t>
            </a:r>
            <a:r>
              <a:rPr lang="en-GB" sz="2400" dirty="0">
                <a:latin typeface="+mn-lt"/>
              </a:rPr>
              <a:t>We </a:t>
            </a:r>
            <a:r>
              <a:rPr lang="en-GB" sz="2400" dirty="0" smtClean="0">
                <a:latin typeface="+mn-lt"/>
              </a:rPr>
              <a:t>will consider why </a:t>
            </a:r>
            <a:r>
              <a:rPr lang="en-GB" sz="2400" dirty="0">
                <a:latin typeface="+mn-lt"/>
              </a:rPr>
              <a:t>we ask </a:t>
            </a:r>
            <a:r>
              <a:rPr lang="en-GB" sz="2400" dirty="0" smtClean="0">
                <a:latin typeface="+mn-lt"/>
              </a:rPr>
              <a:t>each question, </a:t>
            </a:r>
            <a:r>
              <a:rPr lang="en-GB" sz="2400" dirty="0">
                <a:latin typeface="+mn-lt"/>
              </a:rPr>
              <a:t>and what good </a:t>
            </a:r>
            <a:r>
              <a:rPr lang="en-GB" sz="2400" dirty="0" smtClean="0">
                <a:latin typeface="+mn-lt"/>
              </a:rPr>
              <a:t>practice in PPI might be.</a:t>
            </a:r>
            <a:endParaRPr lang="en-GB" sz="2400" dirty="0">
              <a:latin typeface="+mn-lt"/>
            </a:endParaRPr>
          </a:p>
          <a:p>
            <a:pPr eaLnBrk="1" hangingPunct="1">
              <a:lnSpc>
                <a:spcPct val="70000"/>
              </a:lnSpc>
              <a:defRPr/>
            </a:pPr>
            <a:endParaRPr lang="en-US" sz="2400" dirty="0" smtClean="0">
              <a:latin typeface="+mn-lt"/>
            </a:endParaRPr>
          </a:p>
          <a:p>
            <a:pPr eaLnBrk="1" hangingPunct="1">
              <a:lnSpc>
                <a:spcPct val="70000"/>
              </a:lnSpc>
              <a:defRPr/>
            </a:pPr>
            <a:r>
              <a:rPr lang="en-US" sz="2400" dirty="0" smtClean="0">
                <a:latin typeface="+mn-lt"/>
              </a:rPr>
              <a:t>Below is an overview of the questions involved.</a:t>
            </a:r>
            <a:endParaRPr lang="en-US" sz="2400" dirty="0">
              <a:latin typeface="+mn-lt"/>
            </a:endParaRPr>
          </a:p>
        </p:txBody>
      </p:sp>
      <p:sp>
        <p:nvSpPr>
          <p:cNvPr id="2" name="Title 1"/>
          <p:cNvSpPr>
            <a:spLocks noGrp="1"/>
          </p:cNvSpPr>
          <p:nvPr>
            <p:ph type="title"/>
          </p:nvPr>
        </p:nvSpPr>
        <p:spPr>
          <a:xfrm>
            <a:off x="632285" y="248932"/>
            <a:ext cx="10515600" cy="1325563"/>
          </a:xfrm>
        </p:spPr>
        <p:txBody>
          <a:bodyPr/>
          <a:lstStyle/>
          <a:p>
            <a:r>
              <a:rPr lang="en-GB" dirty="0" smtClean="0"/>
              <a:t>Questions</a:t>
            </a:r>
            <a:endParaRPr lang="en-GB"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entagon 14"/>
          <p:cNvSpPr/>
          <p:nvPr/>
        </p:nvSpPr>
        <p:spPr>
          <a:xfrm>
            <a:off x="7446643" y="5069913"/>
            <a:ext cx="3194687" cy="853694"/>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How are they being involved?</a:t>
            </a:r>
            <a:endParaRPr lang="en-GB" sz="2400" dirty="0"/>
          </a:p>
        </p:txBody>
      </p:sp>
      <p:sp>
        <p:nvSpPr>
          <p:cNvPr id="14" name="Pentagon 13"/>
          <p:cNvSpPr/>
          <p:nvPr/>
        </p:nvSpPr>
        <p:spPr>
          <a:xfrm>
            <a:off x="7446643" y="3859913"/>
            <a:ext cx="3194686" cy="853694"/>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2400" dirty="0"/>
              <a:t>Is there diversity among those involved?</a:t>
            </a:r>
            <a:endParaRPr lang="en-GB" sz="2400" dirty="0"/>
          </a:p>
        </p:txBody>
      </p:sp>
      <p:sp>
        <p:nvSpPr>
          <p:cNvPr id="13" name="Pentagon 12"/>
          <p:cNvSpPr/>
          <p:nvPr/>
        </p:nvSpPr>
        <p:spPr>
          <a:xfrm>
            <a:off x="7446643" y="2649913"/>
            <a:ext cx="3194686" cy="853694"/>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How many are involved?</a:t>
            </a:r>
            <a:endParaRPr lang="en-GB" sz="2400" dirty="0"/>
          </a:p>
        </p:txBody>
      </p:sp>
      <p:sp>
        <p:nvSpPr>
          <p:cNvPr id="2" name="Pentagon 1"/>
          <p:cNvSpPr/>
          <p:nvPr/>
        </p:nvSpPr>
        <p:spPr>
          <a:xfrm>
            <a:off x="7446643" y="1484085"/>
            <a:ext cx="3194686" cy="853694"/>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Who is involved?</a:t>
            </a:r>
            <a:endParaRPr lang="en-GB" sz="2400" dirty="0"/>
          </a:p>
        </p:txBody>
      </p:sp>
      <p:pic>
        <p:nvPicPr>
          <p:cNvPr id="10" name="Picture 9" title="Diverse group of peopl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44" y="1066800"/>
            <a:ext cx="6372857" cy="4075754"/>
          </a:xfrm>
          <a:prstGeom prst="rect">
            <a:avLst/>
          </a:prstGeom>
        </p:spPr>
      </p:pic>
      <p:sp>
        <p:nvSpPr>
          <p:cNvPr id="8" name="Title 1"/>
          <p:cNvSpPr>
            <a:spLocks noGrp="1"/>
          </p:cNvSpPr>
          <p:nvPr>
            <p:ph type="title"/>
          </p:nvPr>
        </p:nvSpPr>
        <p:spPr>
          <a:xfrm>
            <a:off x="503663" y="234722"/>
            <a:ext cx="11171238" cy="1249363"/>
          </a:xfrm>
        </p:spPr>
        <p:txBody>
          <a:bodyPr/>
          <a:lstStyle/>
          <a:p>
            <a:pPr eaLnBrk="1" hangingPunct="1"/>
            <a:r>
              <a:rPr lang="en-US" sz="3600" dirty="0" smtClean="0"/>
              <a:t>4. Are members of the public involved in a useful way and</a:t>
            </a:r>
            <a:br>
              <a:rPr lang="en-US" sz="3600" dirty="0" smtClean="0"/>
            </a:br>
            <a:r>
              <a:rPr lang="en-US" sz="3600" dirty="0" smtClean="0"/>
              <a:t>are they the most appropriate people? </a:t>
            </a:r>
            <a:endParaRPr lang="en-GB" sz="3600" dirty="0" smtClean="0"/>
          </a:p>
        </p:txBody>
      </p:sp>
    </p:spTree>
    <p:extLst>
      <p:ext uri="{BB962C8B-B14F-4D97-AF65-F5344CB8AC3E}">
        <p14:creationId xmlns:p14="http://schemas.microsoft.com/office/powerpoint/2010/main" val="396020422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Content Placeholder 2"/>
          <p:cNvSpPr>
            <a:spLocks noGrp="1"/>
          </p:cNvSpPr>
          <p:nvPr>
            <p:ph idx="1"/>
          </p:nvPr>
        </p:nvSpPr>
        <p:spPr>
          <a:xfrm>
            <a:off x="838200" y="1844675"/>
            <a:ext cx="10515600" cy="4332288"/>
          </a:xfrm>
        </p:spPr>
        <p:txBody>
          <a:bodyPr/>
          <a:lstStyle/>
          <a:p>
            <a:pPr marL="0" indent="0" eaLnBrk="1" hangingPunct="1">
              <a:lnSpc>
                <a:spcPct val="80000"/>
              </a:lnSpc>
              <a:buFont typeface="Arial" charset="0"/>
              <a:buNone/>
            </a:pPr>
            <a:r>
              <a:rPr lang="en-GB" sz="2600" b="1" dirty="0" smtClean="0"/>
              <a:t>4.1 Who is involved?</a:t>
            </a:r>
          </a:p>
          <a:p>
            <a:pPr eaLnBrk="1" hangingPunct="1">
              <a:lnSpc>
                <a:spcPct val="80000"/>
              </a:lnSpc>
            </a:pPr>
            <a:r>
              <a:rPr lang="en-US" sz="2600" dirty="0" smtClean="0"/>
              <a:t>Are the public contributors believable, trustworthy and appropriate? For example, do they have relevant personal experience? </a:t>
            </a:r>
          </a:p>
          <a:p>
            <a:pPr eaLnBrk="1" hangingPunct="1">
              <a:lnSpc>
                <a:spcPct val="80000"/>
              </a:lnSpc>
            </a:pPr>
            <a:r>
              <a:rPr lang="en-US" sz="2600" dirty="0" smtClean="0"/>
              <a:t>Do the reasons for choosing the public contributors seem appropriate? </a:t>
            </a:r>
          </a:p>
          <a:p>
            <a:pPr eaLnBrk="1" hangingPunct="1">
              <a:lnSpc>
                <a:spcPct val="80000"/>
              </a:lnSpc>
            </a:pPr>
            <a:r>
              <a:rPr lang="en-US" sz="2600" dirty="0" smtClean="0"/>
              <a:t>Is there the right mix? For example, parent, </a:t>
            </a:r>
            <a:r>
              <a:rPr lang="en-US" sz="2600" dirty="0" err="1" smtClean="0"/>
              <a:t>carer</a:t>
            </a:r>
            <a:r>
              <a:rPr lang="en-US" sz="2600" dirty="0" smtClean="0"/>
              <a:t>, patient, child, service user.</a:t>
            </a:r>
          </a:p>
          <a:p>
            <a:pPr eaLnBrk="1" hangingPunct="1">
              <a:lnSpc>
                <a:spcPct val="80000"/>
              </a:lnSpc>
            </a:pPr>
            <a:r>
              <a:rPr lang="en-US" sz="2600" dirty="0" smtClean="0"/>
              <a:t>Charity employees could be listed as public contributors. They bring valuable expertise and can add another viewpoint but should be included in addition to patients, </a:t>
            </a:r>
            <a:r>
              <a:rPr lang="en-US" sz="2600" dirty="0" err="1" smtClean="0"/>
              <a:t>carers</a:t>
            </a:r>
            <a:r>
              <a:rPr lang="en-US" sz="2600" dirty="0" smtClean="0"/>
              <a:t> and service users who have first-hand experience.</a:t>
            </a:r>
          </a:p>
        </p:txBody>
      </p:sp>
      <p:sp>
        <p:nvSpPr>
          <p:cNvPr id="62465" name="Title 1"/>
          <p:cNvSpPr>
            <a:spLocks noGrp="1"/>
          </p:cNvSpPr>
          <p:nvPr>
            <p:ph type="title"/>
          </p:nvPr>
        </p:nvSpPr>
        <p:spPr>
          <a:xfrm>
            <a:off x="838200" y="365125"/>
            <a:ext cx="11171238" cy="1249363"/>
          </a:xfrm>
        </p:spPr>
        <p:txBody>
          <a:bodyPr/>
          <a:lstStyle/>
          <a:p>
            <a:pPr eaLnBrk="1" hangingPunct="1"/>
            <a:r>
              <a:rPr lang="en-US" sz="3600" dirty="0" smtClean="0"/>
              <a:t>4. Are members of the public involved in a useful way and</a:t>
            </a:r>
            <a:br>
              <a:rPr lang="en-US" sz="3600" dirty="0" smtClean="0"/>
            </a:br>
            <a:r>
              <a:rPr lang="en-US" sz="3600" dirty="0" smtClean="0"/>
              <a:t>are they the most appropriate people? </a:t>
            </a:r>
            <a:endParaRPr lang="en-GB" sz="3600" dirty="0" smtClean="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Content Placeholder 2"/>
          <p:cNvSpPr>
            <a:spLocks noGrp="1"/>
          </p:cNvSpPr>
          <p:nvPr>
            <p:ph idx="1"/>
          </p:nvPr>
        </p:nvSpPr>
        <p:spPr>
          <a:xfrm>
            <a:off x="838200" y="1614488"/>
            <a:ext cx="10515600" cy="4351337"/>
          </a:xfrm>
        </p:spPr>
        <p:txBody>
          <a:bodyPr/>
          <a:lstStyle/>
          <a:p>
            <a:pPr marL="0" indent="0" eaLnBrk="1" hangingPunct="1">
              <a:buFont typeface="Arial" charset="0"/>
              <a:buNone/>
              <a:defRPr/>
            </a:pPr>
            <a:r>
              <a:rPr lang="en-US" sz="2400" b="1" dirty="0" smtClean="0"/>
              <a:t>4.2 How many are involved?</a:t>
            </a:r>
          </a:p>
          <a:p>
            <a:pPr eaLnBrk="1" hangingPunct="1">
              <a:defRPr/>
            </a:pPr>
            <a:r>
              <a:rPr lang="en-US" sz="2400" dirty="0" smtClean="0"/>
              <a:t>Are there enough public contributors for the roles they are expected to carry out?</a:t>
            </a:r>
          </a:p>
          <a:p>
            <a:pPr eaLnBrk="1" hangingPunct="1">
              <a:defRPr/>
            </a:pPr>
            <a:r>
              <a:rPr lang="en-US" sz="2400" dirty="0" smtClean="0"/>
              <a:t>Involving more than one or two people allows:</a:t>
            </a:r>
          </a:p>
          <a:p>
            <a:pPr lvl="1" eaLnBrk="1" hangingPunct="1">
              <a:defRPr/>
            </a:pPr>
            <a:r>
              <a:rPr lang="en-US" sz="2000" dirty="0" smtClean="0"/>
              <a:t>different viewpoints</a:t>
            </a:r>
          </a:p>
          <a:p>
            <a:pPr lvl="1" eaLnBrk="1" hangingPunct="1">
              <a:defRPr/>
            </a:pPr>
            <a:r>
              <a:rPr lang="en-US" sz="2000" dirty="0" smtClean="0"/>
              <a:t>more skills and experience</a:t>
            </a:r>
          </a:p>
          <a:p>
            <a:pPr lvl="1" eaLnBrk="1" hangingPunct="1">
              <a:defRPr/>
            </a:pPr>
            <a:r>
              <a:rPr lang="en-US" sz="2000" dirty="0"/>
              <a:t>o</a:t>
            </a:r>
            <a:r>
              <a:rPr lang="en-US" sz="2000" dirty="0" smtClean="0"/>
              <a:t>pportunities to support and learn from each other</a:t>
            </a:r>
          </a:p>
          <a:p>
            <a:pPr lvl="1" eaLnBrk="1" hangingPunct="1">
              <a:defRPr/>
            </a:pPr>
            <a:r>
              <a:rPr lang="en-US" sz="2000" dirty="0"/>
              <a:t>a</a:t>
            </a:r>
            <a:r>
              <a:rPr lang="en-US" sz="2000" dirty="0" smtClean="0"/>
              <a:t> better balance of responsibility in meetings with senior health professionals and academics</a:t>
            </a:r>
          </a:p>
          <a:p>
            <a:pPr lvl="1" eaLnBrk="1" hangingPunct="1">
              <a:defRPr/>
            </a:pPr>
            <a:r>
              <a:rPr lang="en-US" sz="2000" dirty="0" smtClean="0"/>
              <a:t>for unexpected absences, and</a:t>
            </a:r>
          </a:p>
          <a:p>
            <a:pPr lvl="1" eaLnBrk="1" hangingPunct="1">
              <a:defRPr/>
            </a:pPr>
            <a:r>
              <a:rPr lang="en-US" sz="2000" dirty="0" smtClean="0"/>
              <a:t>for people dropping out over the project life cycle. Research projects can run for several years!</a:t>
            </a:r>
          </a:p>
          <a:p>
            <a:pPr marL="457200" lvl="1" indent="0" eaLnBrk="1" hangingPunct="1">
              <a:buFont typeface="Arial" charset="0"/>
              <a:buNone/>
              <a:defRPr/>
            </a:pPr>
            <a:endParaRPr lang="en-US" dirty="0" smtClean="0"/>
          </a:p>
          <a:p>
            <a:pPr marL="0" indent="0" eaLnBrk="1" hangingPunct="1">
              <a:defRPr/>
            </a:pPr>
            <a:endParaRPr lang="en-US" sz="2400" dirty="0" smtClean="0"/>
          </a:p>
        </p:txBody>
      </p:sp>
      <p:sp>
        <p:nvSpPr>
          <p:cNvPr id="4" name="Title 1"/>
          <p:cNvSpPr>
            <a:spLocks noGrp="1"/>
          </p:cNvSpPr>
          <p:nvPr>
            <p:ph type="title"/>
          </p:nvPr>
        </p:nvSpPr>
        <p:spPr>
          <a:xfrm>
            <a:off x="838200" y="365125"/>
            <a:ext cx="11171238" cy="1249363"/>
          </a:xfrm>
        </p:spPr>
        <p:txBody>
          <a:bodyPr/>
          <a:lstStyle/>
          <a:p>
            <a:pPr eaLnBrk="1" hangingPunct="1"/>
            <a:r>
              <a:rPr lang="en-US" sz="3600" dirty="0" smtClean="0"/>
              <a:t>4. Are members of the public involved in a useful way and</a:t>
            </a:r>
            <a:br>
              <a:rPr lang="en-US" sz="3600" dirty="0" smtClean="0"/>
            </a:br>
            <a:r>
              <a:rPr lang="en-US" sz="3600" dirty="0" smtClean="0"/>
              <a:t>are they the most appropriate people? </a:t>
            </a:r>
            <a:endParaRPr lang="en-GB" sz="3600" dirty="0" smtClean="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rtlCol="0">
            <a:normAutofit/>
          </a:bodyPr>
          <a:lstStyle/>
          <a:p>
            <a:pPr marL="0" indent="0" eaLnBrk="1" fontAlgn="auto" hangingPunct="1">
              <a:spcAft>
                <a:spcPts val="0"/>
              </a:spcAft>
              <a:buFont typeface="Arial" panose="020B0604020202020204" pitchFamily="34" charset="0"/>
              <a:buNone/>
              <a:defRPr/>
            </a:pPr>
            <a:r>
              <a:rPr lang="en-US" sz="2400" b="1" dirty="0" smtClean="0"/>
              <a:t>4.3 Is </a:t>
            </a:r>
            <a:r>
              <a:rPr lang="en-US" sz="2400" b="1" dirty="0"/>
              <a:t>there </a:t>
            </a:r>
            <a:r>
              <a:rPr lang="en-US" sz="2400" b="1" dirty="0" smtClean="0"/>
              <a:t>diversity </a:t>
            </a:r>
            <a:r>
              <a:rPr lang="en-US" sz="2400" b="1" dirty="0"/>
              <a:t>among those involved?</a:t>
            </a:r>
          </a:p>
          <a:p>
            <a:pPr eaLnBrk="1" fontAlgn="auto" hangingPunct="1">
              <a:spcAft>
                <a:spcPts val="0"/>
              </a:spcAft>
              <a:buFont typeface="Arial" panose="020B0604020202020204" pitchFamily="34" charset="0"/>
              <a:buChar char="•"/>
              <a:defRPr/>
            </a:pPr>
            <a:r>
              <a:rPr lang="en-US" sz="2400" dirty="0" smtClean="0"/>
              <a:t> How have the researchers made sure they are involving a diverse group of people? Do the public contributors reflect the people the research is about? This diversity might include race and ethnic background, culture and belief, gender and sexuality, age and social status, ability and people’s use of health and social care services. </a:t>
            </a:r>
          </a:p>
          <a:p>
            <a:pPr eaLnBrk="1" fontAlgn="auto" hangingPunct="1">
              <a:spcAft>
                <a:spcPts val="0"/>
              </a:spcAft>
              <a:buFont typeface="Arial" panose="020B0604020202020204" pitchFamily="34" charset="0"/>
              <a:buChar char="•"/>
              <a:defRPr/>
            </a:pPr>
            <a:r>
              <a:rPr lang="en-US" sz="2400" dirty="0" smtClean="0"/>
              <a:t>Have the researchers considered how they will help public contributors to be fully and equally involved? For example, </a:t>
            </a:r>
            <a:r>
              <a:rPr lang="en-US" sz="2400" dirty="0"/>
              <a:t>convenient meeting </a:t>
            </a:r>
            <a:r>
              <a:rPr lang="en-US" sz="2400" dirty="0" smtClean="0"/>
              <a:t>locations and times</a:t>
            </a:r>
            <a:r>
              <a:rPr lang="en-US" sz="2400" dirty="0"/>
              <a:t>, </a:t>
            </a:r>
            <a:r>
              <a:rPr lang="en-US" sz="2400" dirty="0" smtClean="0"/>
              <a:t>support for carers, fully </a:t>
            </a:r>
            <a:r>
              <a:rPr lang="en-US" sz="2400" dirty="0"/>
              <a:t>accessible meeting places, </a:t>
            </a:r>
            <a:r>
              <a:rPr lang="en-US" sz="2400" dirty="0" smtClean="0"/>
              <a:t>information </a:t>
            </a:r>
            <a:r>
              <a:rPr lang="en-US" sz="2400" dirty="0"/>
              <a:t>in different formats and languages </a:t>
            </a:r>
            <a:r>
              <a:rPr lang="en-US" sz="2400" dirty="0" smtClean="0"/>
              <a:t>and so on.</a:t>
            </a:r>
            <a:endParaRPr lang="en-GB" sz="2400" dirty="0"/>
          </a:p>
        </p:txBody>
      </p:sp>
      <p:sp>
        <p:nvSpPr>
          <p:cNvPr id="4" name="Title 1"/>
          <p:cNvSpPr>
            <a:spLocks noGrp="1"/>
          </p:cNvSpPr>
          <p:nvPr>
            <p:ph type="title"/>
          </p:nvPr>
        </p:nvSpPr>
        <p:spPr>
          <a:xfrm>
            <a:off x="838200" y="365125"/>
            <a:ext cx="11171238" cy="1249363"/>
          </a:xfrm>
        </p:spPr>
        <p:txBody>
          <a:bodyPr/>
          <a:lstStyle/>
          <a:p>
            <a:pPr eaLnBrk="1" hangingPunct="1"/>
            <a:r>
              <a:rPr lang="en-US" sz="3600" dirty="0" smtClean="0"/>
              <a:t>4. Are members of the public involved in a useful way and</a:t>
            </a:r>
            <a:br>
              <a:rPr lang="en-US" sz="3600" dirty="0" smtClean="0"/>
            </a:br>
            <a:r>
              <a:rPr lang="en-US" sz="3600" dirty="0" smtClean="0"/>
              <a:t>are they the most appropriate people? </a:t>
            </a:r>
            <a:endParaRPr lang="en-GB" sz="3600" dirty="0" smtClean="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Content Placeholder 2"/>
          <p:cNvSpPr>
            <a:spLocks noGrp="1"/>
          </p:cNvSpPr>
          <p:nvPr>
            <p:ph idx="1"/>
          </p:nvPr>
        </p:nvSpPr>
        <p:spPr>
          <a:xfrm>
            <a:off x="838200" y="1825625"/>
            <a:ext cx="10515600" cy="3756025"/>
          </a:xfrm>
        </p:spPr>
        <p:txBody>
          <a:bodyPr/>
          <a:lstStyle/>
          <a:p>
            <a:pPr marL="0" indent="0" eaLnBrk="1" hangingPunct="1">
              <a:buFont typeface="Arial" charset="0"/>
              <a:buNone/>
            </a:pPr>
            <a:r>
              <a:rPr lang="en-GB" sz="2400" b="1" dirty="0" smtClean="0"/>
              <a:t>4.4 How are they involved? </a:t>
            </a:r>
          </a:p>
          <a:p>
            <a:pPr eaLnBrk="1" hangingPunct="1"/>
            <a:r>
              <a:rPr lang="en-US" sz="2400" dirty="0" smtClean="0"/>
              <a:t>As well as being involved in different stages of the research life cycle, the public take on different roles in the research team. For example, co-applicant, collaborator, co-producer, advisory team member, management, steering or review group member.</a:t>
            </a:r>
          </a:p>
          <a:p>
            <a:pPr eaLnBrk="1" hangingPunct="1"/>
            <a:r>
              <a:rPr lang="en-US" sz="2400" dirty="0" smtClean="0"/>
              <a:t>Ways of carrying out PPI in research and the public contributor roles vary greatly depending on the type of study design, the experience of the researchers and the topic being researched. </a:t>
            </a:r>
          </a:p>
          <a:p>
            <a:pPr eaLnBrk="1" hangingPunct="1"/>
            <a:r>
              <a:rPr lang="en-US" sz="2400" dirty="0" smtClean="0"/>
              <a:t>We outline ways of involving patients and the public in research in the next slide.</a:t>
            </a:r>
            <a:endParaRPr lang="en-GB" sz="2400" dirty="0" smtClean="0"/>
          </a:p>
        </p:txBody>
      </p:sp>
      <p:sp>
        <p:nvSpPr>
          <p:cNvPr id="5" name="Title 1"/>
          <p:cNvSpPr>
            <a:spLocks noGrp="1"/>
          </p:cNvSpPr>
          <p:nvPr>
            <p:ph type="title"/>
          </p:nvPr>
        </p:nvSpPr>
        <p:spPr>
          <a:xfrm>
            <a:off x="838200" y="365125"/>
            <a:ext cx="11171238" cy="1249363"/>
          </a:xfrm>
        </p:spPr>
        <p:txBody>
          <a:bodyPr/>
          <a:lstStyle/>
          <a:p>
            <a:pPr eaLnBrk="1" hangingPunct="1"/>
            <a:r>
              <a:rPr lang="en-US" sz="3600" dirty="0" smtClean="0"/>
              <a:t>4. Are members of the public involved in a useful way and</a:t>
            </a:r>
            <a:br>
              <a:rPr lang="en-US" sz="3600" dirty="0" smtClean="0"/>
            </a:br>
            <a:r>
              <a:rPr lang="en-US" sz="3600" dirty="0" smtClean="0"/>
              <a:t>are they the most appropriate people? </a:t>
            </a:r>
            <a:endParaRPr lang="en-GB" sz="3600" dirty="0" smtClean="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988680378"/>
              </p:ext>
            </p:extLst>
          </p:nvPr>
        </p:nvGraphicFramePr>
        <p:xfrm>
          <a:off x="700088" y="2053431"/>
          <a:ext cx="10331450" cy="4043873"/>
        </p:xfrm>
        <a:graphic>
          <a:graphicData uri="http://schemas.openxmlformats.org/drawingml/2006/table">
            <a:tbl>
              <a:tblPr firstRow="1" firstCol="1" bandRow="1">
                <a:tableStyleId>{69CF1AB2-1976-4502-BF36-3FF5EA218861}</a:tableStyleId>
              </a:tblPr>
              <a:tblGrid>
                <a:gridCol w="2157490">
                  <a:extLst>
                    <a:ext uri="{9D8B030D-6E8A-4147-A177-3AD203B41FA5}">
                      <a16:colId xmlns:a16="http://schemas.microsoft.com/office/drawing/2014/main" xmlns="" val="20000"/>
                    </a:ext>
                  </a:extLst>
                </a:gridCol>
                <a:gridCol w="8173960">
                  <a:extLst>
                    <a:ext uri="{9D8B030D-6E8A-4147-A177-3AD203B41FA5}">
                      <a16:colId xmlns:a16="http://schemas.microsoft.com/office/drawing/2014/main" xmlns="" val="20001"/>
                    </a:ext>
                  </a:extLst>
                </a:gridCol>
              </a:tblGrid>
              <a:tr h="540884">
                <a:tc>
                  <a:txBody>
                    <a:bodyPr/>
                    <a:lstStyle/>
                    <a:p>
                      <a:pPr marL="20955">
                        <a:lnSpc>
                          <a:spcPct val="107000"/>
                        </a:lnSpc>
                        <a:spcAft>
                          <a:spcPts val="0"/>
                        </a:spcAft>
                      </a:pPr>
                      <a:r>
                        <a:rPr lang="en-US" sz="1800" dirty="0">
                          <a:effectLst/>
                        </a:rPr>
                        <a:t>Consultation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0955">
                        <a:lnSpc>
                          <a:spcPct val="107000"/>
                        </a:lnSpc>
                        <a:spcAft>
                          <a:spcPts val="0"/>
                        </a:spcAft>
                      </a:pPr>
                      <a:r>
                        <a:rPr lang="en-US" sz="1800" b="0" dirty="0" smtClean="0">
                          <a:effectLst/>
                        </a:rPr>
                        <a:t>When </a:t>
                      </a:r>
                      <a:r>
                        <a:rPr lang="en-US" sz="1800" b="0" dirty="0">
                          <a:effectLst/>
                        </a:rPr>
                        <a:t>researchers ask members of the public for their views and may or may not use these views to </a:t>
                      </a:r>
                      <a:r>
                        <a:rPr lang="en-US" sz="1800" b="0" dirty="0" smtClean="0">
                          <a:effectLst/>
                        </a:rPr>
                        <a:t>guide </a:t>
                      </a:r>
                      <a:r>
                        <a:rPr lang="en-US" sz="1800" b="0" dirty="0">
                          <a:effectLst/>
                        </a:rPr>
                        <a:t>their </a:t>
                      </a:r>
                      <a:r>
                        <a:rPr lang="en-US" sz="1800" b="0" dirty="0" smtClean="0">
                          <a:effectLst/>
                        </a:rPr>
                        <a:t>decision-making</a:t>
                      </a:r>
                      <a:r>
                        <a:rPr lang="en-US" sz="1800" b="0" dirty="0">
                          <a:effectLst/>
                        </a:rPr>
                        <a:t>.</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0"/>
                  </a:ext>
                </a:extLst>
              </a:tr>
              <a:tr h="540884">
                <a:tc>
                  <a:txBody>
                    <a:bodyPr/>
                    <a:lstStyle/>
                    <a:p>
                      <a:pPr marL="20955">
                        <a:lnSpc>
                          <a:spcPct val="107000"/>
                        </a:lnSpc>
                        <a:spcAft>
                          <a:spcPts val="0"/>
                        </a:spcAft>
                      </a:pPr>
                      <a:r>
                        <a:rPr lang="en-US" sz="1800" dirty="0">
                          <a:effectLst/>
                        </a:rPr>
                        <a:t>Collaboration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0955">
                        <a:lnSpc>
                          <a:spcPct val="107000"/>
                        </a:lnSpc>
                        <a:spcAft>
                          <a:spcPts val="0"/>
                        </a:spcAft>
                      </a:pPr>
                      <a:r>
                        <a:rPr lang="en-US" sz="1800" dirty="0">
                          <a:effectLst/>
                        </a:rPr>
                        <a:t>A</a:t>
                      </a:r>
                      <a:r>
                        <a:rPr lang="en-US" sz="1800" dirty="0" smtClean="0">
                          <a:effectLst/>
                        </a:rPr>
                        <a:t>n </a:t>
                      </a:r>
                      <a:r>
                        <a:rPr lang="en-US" sz="1800" dirty="0">
                          <a:effectLst/>
                        </a:rPr>
                        <a:t>ongoing partnership between researchers and the members of the public they are working with, where decisions about the research are shared.</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1"/>
                  </a:ext>
                </a:extLst>
              </a:tr>
              <a:tr h="1622652">
                <a:tc>
                  <a:txBody>
                    <a:bodyPr/>
                    <a:lstStyle/>
                    <a:p>
                      <a:pPr marL="20955">
                        <a:lnSpc>
                          <a:spcPct val="107000"/>
                        </a:lnSpc>
                        <a:spcAft>
                          <a:spcPts val="0"/>
                        </a:spcAft>
                      </a:pPr>
                      <a:r>
                        <a:rPr lang="en-US" sz="1800" dirty="0">
                          <a:effectLst/>
                        </a:rPr>
                        <a:t>Co-production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0955">
                        <a:lnSpc>
                          <a:spcPct val="107000"/>
                        </a:lnSpc>
                        <a:spcAft>
                          <a:spcPts val="0"/>
                        </a:spcAft>
                      </a:pPr>
                      <a:r>
                        <a:rPr lang="en-US" sz="1800" dirty="0">
                          <a:effectLst/>
                        </a:rPr>
                        <a:t>When researchers, practitioners and the public work together, sharing </a:t>
                      </a:r>
                      <a:r>
                        <a:rPr lang="en-US" sz="1800" dirty="0" smtClean="0">
                          <a:effectLst/>
                        </a:rPr>
                        <a:t>responsibility</a:t>
                      </a:r>
                      <a:r>
                        <a:rPr lang="en-US" sz="1800" dirty="0">
                          <a:effectLst/>
                        </a:rPr>
                        <a:t>. </a:t>
                      </a:r>
                      <a:r>
                        <a:rPr lang="en-US" sz="1800" dirty="0" smtClean="0">
                          <a:effectLst/>
                        </a:rPr>
                        <a:t>There is an </a:t>
                      </a:r>
                      <a:r>
                        <a:rPr lang="en-US" sz="1800" dirty="0">
                          <a:effectLst/>
                        </a:rPr>
                        <a:t>assumption </a:t>
                      </a:r>
                      <a:r>
                        <a:rPr lang="en-US" sz="1800" dirty="0" smtClean="0">
                          <a:effectLst/>
                        </a:rPr>
                        <a:t>that </a:t>
                      </a:r>
                      <a:r>
                        <a:rPr lang="en-US" sz="1800" dirty="0">
                          <a:effectLst/>
                        </a:rPr>
                        <a:t>those affected by research are </a:t>
                      </a:r>
                      <a:r>
                        <a:rPr lang="en-US" sz="1800" dirty="0" smtClean="0">
                          <a:effectLst/>
                        </a:rPr>
                        <a:t>the best people </a:t>
                      </a:r>
                      <a:r>
                        <a:rPr lang="en-US" sz="1800" dirty="0">
                          <a:effectLst/>
                        </a:rPr>
                        <a:t>to design and deliver it and have skills and knowledge of equal importance.  </a:t>
                      </a:r>
                      <a:r>
                        <a:rPr lang="en-US" sz="1800" dirty="0" smtClean="0">
                          <a:effectLst/>
                        </a:rPr>
                        <a:t>But relationships must be </a:t>
                      </a:r>
                      <a:r>
                        <a:rPr lang="en-US" sz="1800" dirty="0">
                          <a:effectLst/>
                        </a:rPr>
                        <a:t>valued and </a:t>
                      </a:r>
                      <a:r>
                        <a:rPr lang="en-US" sz="1800" dirty="0" smtClean="0">
                          <a:effectLst/>
                        </a:rPr>
                        <a:t>nurtured, </a:t>
                      </a:r>
                      <a:r>
                        <a:rPr lang="en-US" sz="1800" dirty="0">
                          <a:effectLst/>
                        </a:rPr>
                        <a:t>and </a:t>
                      </a:r>
                      <a:r>
                        <a:rPr lang="en-US" sz="1800" dirty="0" smtClean="0">
                          <a:effectLst/>
                        </a:rPr>
                        <a:t>efforts made </a:t>
                      </a:r>
                      <a:r>
                        <a:rPr lang="en-US" sz="1800" dirty="0">
                          <a:effectLst/>
                        </a:rPr>
                        <a:t>to </a:t>
                      </a:r>
                      <a:r>
                        <a:rPr lang="en-US" sz="1800" dirty="0" smtClean="0">
                          <a:effectLst/>
                        </a:rPr>
                        <a:t>share responsibility. </a:t>
                      </a:r>
                      <a:r>
                        <a:rPr lang="en-US" sz="1800" dirty="0">
                          <a:effectLst/>
                        </a:rPr>
                        <a:t>People should be supported and helped to </a:t>
                      </a:r>
                      <a:r>
                        <a:rPr lang="en-US" sz="1800" dirty="0" err="1">
                          <a:effectLst/>
                        </a:rPr>
                        <a:t>realise</a:t>
                      </a:r>
                      <a:r>
                        <a:rPr lang="en-US" sz="1800" dirty="0">
                          <a:effectLst/>
                        </a:rPr>
                        <a:t> their potential in carrying out their roles and responsibilities in the project.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2"/>
                  </a:ext>
                </a:extLst>
              </a:tr>
              <a:tr h="540884">
                <a:tc>
                  <a:txBody>
                    <a:bodyPr/>
                    <a:lstStyle/>
                    <a:p>
                      <a:pPr marL="20955">
                        <a:lnSpc>
                          <a:spcPct val="107000"/>
                        </a:lnSpc>
                        <a:spcAft>
                          <a:spcPts val="0"/>
                        </a:spcAft>
                      </a:pPr>
                      <a:r>
                        <a:rPr lang="en-US" sz="1800" dirty="0" smtClean="0">
                          <a:effectLst/>
                        </a:rPr>
                        <a:t>User-controlled </a:t>
                      </a:r>
                      <a:r>
                        <a:rPr lang="en-US" sz="1800" dirty="0">
                          <a:effectLst/>
                        </a:rPr>
                        <a:t>research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0955">
                        <a:lnSpc>
                          <a:spcPct val="107000"/>
                        </a:lnSpc>
                        <a:spcAft>
                          <a:spcPts val="0"/>
                        </a:spcAft>
                      </a:pPr>
                      <a:r>
                        <a:rPr lang="en-US" sz="1800" dirty="0">
                          <a:effectLst/>
                        </a:rPr>
                        <a:t>Research that is actively controlled, directed and managed by service users and their </a:t>
                      </a:r>
                      <a:r>
                        <a:rPr lang="en-US" sz="1800" dirty="0" err="1" smtClean="0">
                          <a:effectLst/>
                        </a:rPr>
                        <a:t>organisations</a:t>
                      </a:r>
                      <a:r>
                        <a:rPr lang="en-US" sz="1800" dirty="0">
                          <a:effectLst/>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3"/>
                  </a:ext>
                </a:extLst>
              </a:tr>
              <a:tr h="540884">
                <a:tc>
                  <a:txBody>
                    <a:bodyPr/>
                    <a:lstStyle/>
                    <a:p>
                      <a:pPr marL="20955">
                        <a:lnSpc>
                          <a:spcPct val="107000"/>
                        </a:lnSpc>
                        <a:spcAft>
                          <a:spcPts val="0"/>
                        </a:spcAft>
                      </a:pPr>
                      <a:r>
                        <a:rPr lang="en-US" sz="1800" dirty="0" smtClean="0">
                          <a:effectLst/>
                        </a:rPr>
                        <a:t>User-led </a:t>
                      </a:r>
                      <a:r>
                        <a:rPr lang="en-US" sz="1800" dirty="0">
                          <a:effectLst/>
                        </a:rPr>
                        <a:t>research</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0955">
                        <a:lnSpc>
                          <a:spcPct val="107000"/>
                        </a:lnSpc>
                        <a:spcAft>
                          <a:spcPts val="0"/>
                        </a:spcAft>
                      </a:pPr>
                      <a:r>
                        <a:rPr lang="en-US" sz="1800" dirty="0">
                          <a:effectLst/>
                        </a:rPr>
                        <a:t>Research that is led and shaped by service users but is not necessarily controlled or </a:t>
                      </a:r>
                      <a:r>
                        <a:rPr lang="en-US" sz="1800" dirty="0" smtClean="0">
                          <a:effectLst/>
                        </a:rPr>
                        <a:t>carried out </a:t>
                      </a:r>
                      <a:r>
                        <a:rPr lang="en-US" sz="1800" dirty="0">
                          <a:effectLst/>
                        </a:rPr>
                        <a:t>by them.</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4"/>
                  </a:ext>
                </a:extLst>
              </a:tr>
            </a:tbl>
          </a:graphicData>
        </a:graphic>
      </p:graphicFrame>
      <p:sp>
        <p:nvSpPr>
          <p:cNvPr id="2" name="Content Placeholder 1"/>
          <p:cNvSpPr>
            <a:spLocks noGrp="1"/>
          </p:cNvSpPr>
          <p:nvPr>
            <p:ph idx="1"/>
          </p:nvPr>
        </p:nvSpPr>
        <p:spPr>
          <a:xfrm>
            <a:off x="700088" y="1187395"/>
            <a:ext cx="10801350" cy="5010150"/>
          </a:xfrm>
        </p:spPr>
        <p:txBody>
          <a:bodyPr/>
          <a:lstStyle/>
          <a:p>
            <a:pPr marL="0" indent="0">
              <a:buFont typeface="Arial" charset="0"/>
              <a:buNone/>
              <a:defRPr/>
            </a:pPr>
            <a:r>
              <a:rPr lang="en-US" sz="2400" dirty="0" smtClean="0"/>
              <a:t>Some of the different </a:t>
            </a:r>
            <a:r>
              <a:rPr lang="en-US" sz="2400" dirty="0"/>
              <a:t>ways of involving </a:t>
            </a:r>
            <a:r>
              <a:rPr lang="en-US" sz="2400" dirty="0" smtClean="0"/>
              <a:t>patients </a:t>
            </a:r>
            <a:r>
              <a:rPr lang="en-US" sz="2400" dirty="0"/>
              <a:t>and the public in </a:t>
            </a:r>
            <a:r>
              <a:rPr lang="en-US" sz="2400" dirty="0" smtClean="0"/>
              <a:t>research are listed below.  Select the term from the drop-down list that matches each definition.</a:t>
            </a:r>
            <a:endParaRPr lang="en-US" sz="2400" dirty="0"/>
          </a:p>
          <a:p>
            <a:pPr marL="0" indent="0">
              <a:buNone/>
              <a:defRPr/>
            </a:pPr>
            <a:endParaRPr lang="en-GB" sz="2000" dirty="0" smtClean="0"/>
          </a:p>
          <a:p>
            <a:pPr>
              <a:defRPr/>
            </a:pPr>
            <a:endParaRPr lang="en-GB" sz="2000" dirty="0"/>
          </a:p>
        </p:txBody>
      </p:sp>
      <p:sp>
        <p:nvSpPr>
          <p:cNvPr id="5" name="Title 1"/>
          <p:cNvSpPr>
            <a:spLocks noGrp="1"/>
          </p:cNvSpPr>
          <p:nvPr>
            <p:ph type="title"/>
          </p:nvPr>
        </p:nvSpPr>
        <p:spPr>
          <a:xfrm>
            <a:off x="700088" y="174172"/>
            <a:ext cx="11171238" cy="1249363"/>
          </a:xfrm>
        </p:spPr>
        <p:txBody>
          <a:bodyPr/>
          <a:lstStyle/>
          <a:p>
            <a:pPr eaLnBrk="1" hangingPunct="1"/>
            <a:r>
              <a:rPr lang="en-US" sz="3600" dirty="0" smtClean="0"/>
              <a:t>Ways of being involved</a:t>
            </a:r>
            <a:endParaRPr lang="en-GB" sz="3600" dirty="0" smtClean="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178916"/>
            <a:ext cx="10515600" cy="4351338"/>
          </a:xfrm>
        </p:spPr>
        <p:txBody>
          <a:bodyPr/>
          <a:lstStyle/>
          <a:p>
            <a:pPr marL="514350" indent="-514350">
              <a:buFont typeface="+mj-lt"/>
              <a:buAutoNum type="arabicPeriod"/>
            </a:pPr>
            <a:r>
              <a:rPr lang="en-GB" dirty="0" smtClean="0"/>
              <a:t>Which of these four questions is </a:t>
            </a:r>
            <a:r>
              <a:rPr lang="en-GB" b="1" dirty="0" smtClean="0"/>
              <a:t>not </a:t>
            </a:r>
            <a:r>
              <a:rPr lang="en-GB" dirty="0" smtClean="0"/>
              <a:t>covered in the research application?</a:t>
            </a:r>
          </a:p>
          <a:p>
            <a:pPr marL="0" indent="0">
              <a:buNone/>
            </a:pPr>
            <a:endParaRPr lang="en-GB" dirty="0" smtClean="0"/>
          </a:p>
          <a:p>
            <a:pPr marL="571500" indent="-571500">
              <a:buFont typeface="+mj-lt"/>
              <a:buAutoNum type="alphaLcParenR"/>
            </a:pPr>
            <a:r>
              <a:rPr lang="en-GB" dirty="0" smtClean="0"/>
              <a:t>Who is involved?</a:t>
            </a:r>
          </a:p>
          <a:p>
            <a:pPr marL="571500" indent="-571500">
              <a:buFont typeface="+mj-lt"/>
              <a:buAutoNum type="alphaLcParenR"/>
            </a:pPr>
            <a:r>
              <a:rPr lang="en-GB" dirty="0" smtClean="0"/>
              <a:t>How many people are involved?</a:t>
            </a:r>
          </a:p>
          <a:p>
            <a:pPr marL="571500" indent="-571500">
              <a:buFont typeface="+mj-lt"/>
              <a:buAutoNum type="alphaLcParenR"/>
            </a:pPr>
            <a:r>
              <a:rPr lang="en-GB" dirty="0" smtClean="0"/>
              <a:t>Is there diversity among those involved?</a:t>
            </a:r>
          </a:p>
          <a:p>
            <a:pPr marL="571500" indent="-571500">
              <a:buFont typeface="+mj-lt"/>
              <a:buAutoNum type="alphaLcParenR"/>
            </a:pPr>
            <a:r>
              <a:rPr lang="en-GB" dirty="0" smtClean="0"/>
              <a:t>How are they involved?</a:t>
            </a:r>
          </a:p>
          <a:p>
            <a:pPr marL="0" indent="0">
              <a:buNone/>
            </a:pPr>
            <a:endParaRPr lang="en-GB" dirty="0"/>
          </a:p>
          <a:p>
            <a:pPr marL="0" indent="0">
              <a:buNone/>
            </a:pPr>
            <a:r>
              <a:rPr lang="en-GB" sz="2400" dirty="0" smtClean="0"/>
              <a:t>Answer: iii.  Is there diversity among those involved?</a:t>
            </a:r>
            <a:endParaRPr lang="en-GB" sz="2400" dirty="0"/>
          </a:p>
        </p:txBody>
      </p:sp>
      <p:sp>
        <p:nvSpPr>
          <p:cNvPr id="4" name="Title 1"/>
          <p:cNvSpPr txBox="1">
            <a:spLocks/>
          </p:cNvSpPr>
          <p:nvPr/>
        </p:nvSpPr>
        <p:spPr bwMode="auto">
          <a:xfrm>
            <a:off x="838200" y="1111455"/>
            <a:ext cx="11171238" cy="12493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eaLnBrk="1" hangingPunct="1"/>
            <a:r>
              <a:rPr lang="en-GB" sz="2800" dirty="0"/>
              <a:t>Read through the POP trial and answer the following questions.</a:t>
            </a:r>
            <a:endParaRPr lang="en-GB" sz="2800" dirty="0" smtClean="0"/>
          </a:p>
        </p:txBody>
      </p:sp>
      <p:sp>
        <p:nvSpPr>
          <p:cNvPr id="5" name="Title 4"/>
          <p:cNvSpPr>
            <a:spLocks noGrp="1"/>
          </p:cNvSpPr>
          <p:nvPr>
            <p:ph type="title"/>
          </p:nvPr>
        </p:nvSpPr>
        <p:spPr>
          <a:xfrm>
            <a:off x="838200" y="448674"/>
            <a:ext cx="10515600" cy="1325563"/>
          </a:xfrm>
        </p:spPr>
        <p:txBody>
          <a:bodyPr/>
          <a:lstStyle/>
          <a:p>
            <a:r>
              <a:rPr lang="en-GB" sz="4000" dirty="0" smtClean="0"/>
              <a:t>POP trial activity 4</a:t>
            </a:r>
            <a:endParaRPr lang="en-GB" sz="4000" dirty="0"/>
          </a:p>
        </p:txBody>
      </p:sp>
    </p:spTree>
    <p:extLst>
      <p:ext uri="{BB962C8B-B14F-4D97-AF65-F5344CB8AC3E}">
        <p14:creationId xmlns:p14="http://schemas.microsoft.com/office/powerpoint/2010/main" val="191575236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591086"/>
            <a:ext cx="10515600" cy="4351338"/>
          </a:xfrm>
        </p:spPr>
        <p:txBody>
          <a:bodyPr/>
          <a:lstStyle/>
          <a:p>
            <a:pPr marL="514350" indent="-514350">
              <a:buAutoNum type="arabicPeriod" startAt="2"/>
            </a:pPr>
            <a:r>
              <a:rPr lang="en-GB" dirty="0" smtClean="0"/>
              <a:t>How is Tom’s mum involved?</a:t>
            </a:r>
          </a:p>
          <a:p>
            <a:pPr marL="514350" indent="-514350">
              <a:buAutoNum type="arabicPeriod" startAt="2"/>
            </a:pPr>
            <a:endParaRPr lang="en-GB" dirty="0"/>
          </a:p>
          <a:p>
            <a:pPr marL="571500" indent="-571500">
              <a:buFont typeface="+mj-lt"/>
              <a:buAutoNum type="alphaLcParenR"/>
            </a:pPr>
            <a:r>
              <a:rPr lang="en-GB" dirty="0" smtClean="0"/>
              <a:t>She’s there to support Tom</a:t>
            </a:r>
          </a:p>
          <a:p>
            <a:pPr marL="571500" indent="-571500">
              <a:buFont typeface="+mj-lt"/>
              <a:buAutoNum type="alphaLcParenR"/>
            </a:pPr>
            <a:r>
              <a:rPr lang="en-GB" dirty="0" smtClean="0"/>
              <a:t>She’s there as a representative of the UK Kids Broken Bones Forum</a:t>
            </a:r>
          </a:p>
          <a:p>
            <a:pPr marL="571500" indent="-571500">
              <a:buFont typeface="+mj-lt"/>
              <a:buAutoNum type="alphaLcParenR"/>
            </a:pPr>
            <a:r>
              <a:rPr lang="en-GB" dirty="0" smtClean="0"/>
              <a:t>She’s there as a parent representative</a:t>
            </a:r>
          </a:p>
          <a:p>
            <a:pPr marL="571500" indent="-571500">
              <a:buFont typeface="+mj-lt"/>
              <a:buAutoNum type="alphaLcParenR"/>
            </a:pPr>
            <a:r>
              <a:rPr lang="en-GB" dirty="0" smtClean="0"/>
              <a:t>All of the above </a:t>
            </a:r>
          </a:p>
          <a:p>
            <a:pPr marL="571500" indent="-571500">
              <a:buFont typeface="+mj-lt"/>
              <a:buAutoNum type="alphaLcParenR"/>
            </a:pPr>
            <a:endParaRPr lang="en-GB" dirty="0"/>
          </a:p>
          <a:p>
            <a:pPr marL="0" indent="0">
              <a:buNone/>
            </a:pPr>
            <a:r>
              <a:rPr lang="en-GB" sz="2400" dirty="0" smtClean="0"/>
              <a:t>Answer</a:t>
            </a:r>
            <a:r>
              <a:rPr lang="en-GB" sz="2400" dirty="0"/>
              <a:t>: There isn’t necessarily a right answer to this!  Tom’s mum (Sonia Lambert) is listed as a ‘parent representative’ in the list of co-applicants. </a:t>
            </a:r>
            <a:r>
              <a:rPr lang="en-US" sz="2400" dirty="0"/>
              <a:t>Her experience with the charity gives another point of view, but she is there as a parent, so it would be better to have an additional member </a:t>
            </a:r>
            <a:r>
              <a:rPr lang="en-US" sz="2400" dirty="0" smtClean="0"/>
              <a:t>to represent </a:t>
            </a:r>
            <a:r>
              <a:rPr lang="en-US" sz="2400" dirty="0"/>
              <a:t>the charity.</a:t>
            </a:r>
          </a:p>
          <a:p>
            <a:pPr marL="0" indent="0">
              <a:buNone/>
            </a:pPr>
            <a:endParaRPr lang="en-GB" dirty="0"/>
          </a:p>
          <a:p>
            <a:pPr marL="514350" indent="-514350">
              <a:buAutoNum type="arabicPeriod"/>
            </a:pPr>
            <a:endParaRPr lang="en-GB" dirty="0" smtClean="0"/>
          </a:p>
          <a:p>
            <a:pPr marL="514350" indent="-514350">
              <a:buAutoNum type="arabicPeriod"/>
            </a:pPr>
            <a:endParaRPr lang="en-GB" dirty="0"/>
          </a:p>
        </p:txBody>
      </p:sp>
      <p:sp>
        <p:nvSpPr>
          <p:cNvPr id="4" name="Title 4"/>
          <p:cNvSpPr>
            <a:spLocks noGrp="1"/>
          </p:cNvSpPr>
          <p:nvPr>
            <p:ph type="title"/>
          </p:nvPr>
        </p:nvSpPr>
        <p:spPr>
          <a:xfrm>
            <a:off x="838200" y="448674"/>
            <a:ext cx="10515600" cy="1325563"/>
          </a:xfrm>
        </p:spPr>
        <p:txBody>
          <a:bodyPr/>
          <a:lstStyle/>
          <a:p>
            <a:r>
              <a:rPr lang="en-GB" sz="4000" dirty="0" smtClean="0"/>
              <a:t>POP trial activity 4</a:t>
            </a:r>
            <a:endParaRPr lang="en-GB" sz="4000" dirty="0"/>
          </a:p>
        </p:txBody>
      </p:sp>
    </p:spTree>
    <p:extLst>
      <p:ext uri="{BB962C8B-B14F-4D97-AF65-F5344CB8AC3E}">
        <p14:creationId xmlns:p14="http://schemas.microsoft.com/office/powerpoint/2010/main" val="277786853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Silhouette of man in conversati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9250" y="1349881"/>
            <a:ext cx="4542150" cy="5508119"/>
          </a:xfrm>
          <a:prstGeom prst="rect">
            <a:avLst/>
          </a:prstGeom>
        </p:spPr>
      </p:pic>
      <p:sp>
        <p:nvSpPr>
          <p:cNvPr id="2" name="Title 1"/>
          <p:cNvSpPr>
            <a:spLocks noGrp="1"/>
          </p:cNvSpPr>
          <p:nvPr>
            <p:ph type="title"/>
          </p:nvPr>
        </p:nvSpPr>
        <p:spPr>
          <a:xfrm>
            <a:off x="3326969" y="2955925"/>
            <a:ext cx="7957457" cy="1325563"/>
          </a:xfrm>
        </p:spPr>
        <p:txBody>
          <a:bodyPr/>
          <a:lstStyle/>
          <a:p>
            <a:r>
              <a:rPr lang="en-US" dirty="0">
                <a:latin typeface="Calibri Light" pitchFamily="34" charset="0"/>
              </a:rPr>
              <a:t>5. Does the research team have the right people?</a:t>
            </a:r>
            <a:r>
              <a:rPr lang="en-GB" dirty="0">
                <a:latin typeface="Calibri Light" pitchFamily="34" charset="0"/>
              </a:rPr>
              <a:t/>
            </a:r>
            <a:br>
              <a:rPr lang="en-GB" dirty="0">
                <a:latin typeface="Calibri Light" pitchFamily="34" charset="0"/>
              </a:rPr>
            </a:br>
            <a:endParaRPr lang="en-GB" dirty="0"/>
          </a:p>
        </p:txBody>
      </p:sp>
    </p:spTree>
    <p:extLst>
      <p:ext uri="{BB962C8B-B14F-4D97-AF65-F5344CB8AC3E}">
        <p14:creationId xmlns:p14="http://schemas.microsoft.com/office/powerpoint/2010/main" val="223918019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title="Diverse group having informal discussion"/>
          <p:cNvPicPr>
            <a:picLocks noChangeAspect="1"/>
          </p:cNvPicPr>
          <p:nvPr/>
        </p:nvPicPr>
        <p:blipFill rotWithShape="1">
          <a:blip r:embed="rId3" cstate="print">
            <a:extLst>
              <a:ext uri="{28A0092B-C50C-407E-A947-70E740481C1C}">
                <a14:useLocalDpi xmlns:a14="http://schemas.microsoft.com/office/drawing/2010/main" val="0"/>
              </a:ext>
            </a:extLst>
          </a:blip>
          <a:srcRect t="9617"/>
          <a:stretch/>
        </p:blipFill>
        <p:spPr>
          <a:xfrm>
            <a:off x="6640286" y="3480417"/>
            <a:ext cx="5260975" cy="3173794"/>
          </a:xfrm>
          <a:prstGeom prst="rect">
            <a:avLst/>
          </a:prstGeom>
        </p:spPr>
      </p:pic>
      <p:sp>
        <p:nvSpPr>
          <p:cNvPr id="4" name="Rounded Rectangle 3"/>
          <p:cNvSpPr/>
          <p:nvPr/>
        </p:nvSpPr>
        <p:spPr>
          <a:xfrm>
            <a:off x="6640286" y="1047534"/>
            <a:ext cx="5260975" cy="2315323"/>
          </a:xfrm>
          <a:prstGeom prst="round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r>
              <a:rPr lang="en-US" sz="2000" dirty="0"/>
              <a:t>For example, if the research topic involves a treatment that nurses give, is there a nurse on the team? If the research is based in the community (primary care) is there a family doctor (GP) involved or other appropriate professionals such as pharmacists, social workers, community nurses or </a:t>
            </a:r>
            <a:r>
              <a:rPr lang="en-US" sz="2000" dirty="0" smtClean="0"/>
              <a:t>care-home </a:t>
            </a:r>
            <a:r>
              <a:rPr lang="en-US" sz="2000" dirty="0"/>
              <a:t>staff?</a:t>
            </a:r>
          </a:p>
          <a:p>
            <a:endParaRPr lang="en-GB" dirty="0"/>
          </a:p>
        </p:txBody>
      </p:sp>
      <p:sp>
        <p:nvSpPr>
          <p:cNvPr id="72705" name="Content Placeholder 2"/>
          <p:cNvSpPr>
            <a:spLocks noGrp="1"/>
          </p:cNvSpPr>
          <p:nvPr>
            <p:ph idx="1"/>
          </p:nvPr>
        </p:nvSpPr>
        <p:spPr>
          <a:xfrm>
            <a:off x="645471" y="1210287"/>
            <a:ext cx="5027409" cy="5606676"/>
          </a:xfrm>
        </p:spPr>
        <p:txBody>
          <a:bodyPr/>
          <a:lstStyle/>
          <a:p>
            <a:pPr eaLnBrk="1" hangingPunct="1"/>
            <a:r>
              <a:rPr lang="en-US" sz="2400" dirty="0" smtClean="0"/>
              <a:t>Does the research team appear to have the right mix of skills and knowledge to carry out this research? Do they have a track record in this area?</a:t>
            </a:r>
          </a:p>
          <a:p>
            <a:pPr marL="0" indent="0" eaLnBrk="1" hangingPunct="1">
              <a:buNone/>
            </a:pPr>
            <a:endParaRPr lang="en-US" sz="2400" dirty="0"/>
          </a:p>
          <a:p>
            <a:pPr marL="0" indent="0" eaLnBrk="1" hangingPunct="1">
              <a:buNone/>
            </a:pPr>
            <a:endParaRPr lang="en-US" sz="2400" dirty="0" smtClean="0"/>
          </a:p>
          <a:p>
            <a:pPr eaLnBrk="1" hangingPunct="1"/>
            <a:r>
              <a:rPr lang="en-US" sz="2400" dirty="0" smtClean="0"/>
              <a:t>Are patients, service users or </a:t>
            </a:r>
            <a:r>
              <a:rPr lang="en-US" sz="2400" dirty="0" err="1" smtClean="0"/>
              <a:t>carers</a:t>
            </a:r>
            <a:r>
              <a:rPr lang="en-US" sz="2400" dirty="0" smtClean="0"/>
              <a:t> included as co-applicants in the research team? If they are, is it clear what their role will be and what they will bring to the research team?</a:t>
            </a:r>
          </a:p>
          <a:p>
            <a:pPr marL="0" indent="0" eaLnBrk="1" hangingPunct="1">
              <a:buNone/>
            </a:pPr>
            <a:endParaRPr lang="en-GB" sz="2400" dirty="0" smtClean="0"/>
          </a:p>
        </p:txBody>
      </p:sp>
      <p:sp>
        <p:nvSpPr>
          <p:cNvPr id="6" name="Title 1"/>
          <p:cNvSpPr>
            <a:spLocks noGrp="1"/>
          </p:cNvSpPr>
          <p:nvPr>
            <p:ph type="title"/>
          </p:nvPr>
        </p:nvSpPr>
        <p:spPr>
          <a:xfrm>
            <a:off x="645471" y="273390"/>
            <a:ext cx="11129260" cy="1325563"/>
          </a:xfrm>
        </p:spPr>
        <p:txBody>
          <a:bodyPr/>
          <a:lstStyle/>
          <a:p>
            <a:r>
              <a:rPr lang="en-US" sz="4000" dirty="0">
                <a:latin typeface="Calibri Light" pitchFamily="34" charset="0"/>
              </a:rPr>
              <a:t>5. Does the research team have the right people?</a:t>
            </a:r>
            <a:r>
              <a:rPr lang="en-GB" dirty="0">
                <a:latin typeface="Calibri Light" pitchFamily="34" charset="0"/>
              </a:rPr>
              <a:t/>
            </a:r>
            <a:br>
              <a:rPr lang="en-GB" dirty="0">
                <a:latin typeface="Calibri Light" pitchFamily="34" charset="0"/>
              </a:rPr>
            </a:br>
            <a:endParaRPr lang="en-GB"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4" name="AutoShape 11"/>
          <p:cNvSpPr>
            <a:spLocks noChangeArrowheads="1"/>
          </p:cNvSpPr>
          <p:nvPr/>
        </p:nvSpPr>
        <p:spPr bwMode="auto">
          <a:xfrm>
            <a:off x="7327468" y="3190009"/>
            <a:ext cx="4607859" cy="2619843"/>
          </a:xfrm>
          <a:prstGeom prst="wedgeRoundRectCallout">
            <a:avLst>
              <a:gd name="adj1" fmla="val -138404"/>
              <a:gd name="adj2" fmla="val -13965"/>
              <a:gd name="adj3" fmla="val 16667"/>
            </a:avLst>
          </a:prstGeom>
          <a:solidFill>
            <a:schemeClr val="accent1"/>
          </a:solidFill>
          <a:ln w="9525">
            <a:solidFill>
              <a:schemeClr val="tx1"/>
            </a:solidFill>
            <a:miter lim="800000"/>
            <a:headEnd/>
            <a:tailEnd/>
          </a:ln>
        </p:spPr>
        <p:txBody>
          <a:bodyPr/>
          <a:lstStyle/>
          <a:p>
            <a:pPr marL="342900" indent="-342900"/>
            <a:r>
              <a:rPr lang="en-US" b="1" dirty="0" smtClean="0"/>
              <a:t>Will </a:t>
            </a:r>
            <a:r>
              <a:rPr lang="en-US" b="1" dirty="0"/>
              <a:t>the research study be able to recruit enough </a:t>
            </a:r>
            <a:r>
              <a:rPr lang="en-US" b="1" dirty="0" smtClean="0"/>
              <a:t>people to take part?</a:t>
            </a:r>
            <a:endParaRPr lang="en-US" b="1" dirty="0"/>
          </a:p>
          <a:p>
            <a:pPr marL="342900" indent="-342900">
              <a:buFontTx/>
              <a:buChar char="•"/>
            </a:pPr>
            <a:r>
              <a:rPr lang="en-US" dirty="0"/>
              <a:t>How will people be recruited?</a:t>
            </a:r>
          </a:p>
          <a:p>
            <a:pPr marL="342900" indent="-342900">
              <a:buFontTx/>
              <a:buChar char="•"/>
            </a:pPr>
            <a:r>
              <a:rPr lang="en-US" dirty="0"/>
              <a:t>Do arrangements for </a:t>
            </a:r>
            <a:r>
              <a:rPr lang="en-US" dirty="0" smtClean="0"/>
              <a:t>those taking part in the study (study participants) seem practical </a:t>
            </a:r>
            <a:r>
              <a:rPr lang="en-US" dirty="0"/>
              <a:t>and fair?</a:t>
            </a:r>
          </a:p>
          <a:p>
            <a:pPr marL="342900" indent="-342900">
              <a:buFontTx/>
              <a:buChar char="•"/>
            </a:pPr>
            <a:r>
              <a:rPr lang="en-US" dirty="0"/>
              <a:t> Would I be prepared to take part?</a:t>
            </a:r>
          </a:p>
          <a:p>
            <a:pPr marL="342900" indent="-342900"/>
            <a:endParaRPr lang="en-US" b="1" dirty="0"/>
          </a:p>
          <a:p>
            <a:pPr marL="342900" indent="-342900"/>
            <a:endParaRPr lang="en-GB" dirty="0"/>
          </a:p>
        </p:txBody>
      </p:sp>
      <p:sp>
        <p:nvSpPr>
          <p:cNvPr id="22533" name="AutoShape 10"/>
          <p:cNvSpPr>
            <a:spLocks noChangeArrowheads="1"/>
          </p:cNvSpPr>
          <p:nvPr/>
        </p:nvSpPr>
        <p:spPr bwMode="auto">
          <a:xfrm>
            <a:off x="2863850" y="4499931"/>
            <a:ext cx="4239127" cy="2141331"/>
          </a:xfrm>
          <a:prstGeom prst="wedgeRoundRectCallout">
            <a:avLst>
              <a:gd name="adj1" fmla="val -72634"/>
              <a:gd name="adj2" fmla="val -39296"/>
              <a:gd name="adj3" fmla="val 16667"/>
            </a:avLst>
          </a:prstGeom>
          <a:solidFill>
            <a:schemeClr val="accent1"/>
          </a:solidFill>
          <a:ln w="9525">
            <a:solidFill>
              <a:schemeClr val="tx1"/>
            </a:solidFill>
            <a:miter lim="800000"/>
            <a:headEnd/>
            <a:tailEnd/>
          </a:ln>
        </p:spPr>
        <p:txBody>
          <a:bodyPr/>
          <a:lstStyle/>
          <a:p>
            <a:pPr marL="342900" indent="-342900"/>
            <a:r>
              <a:rPr lang="en-US" b="1" dirty="0" smtClean="0"/>
              <a:t>How </a:t>
            </a:r>
            <a:r>
              <a:rPr lang="en-US" b="1" dirty="0"/>
              <a:t>will the PPI be managed? </a:t>
            </a:r>
          </a:p>
          <a:p>
            <a:pPr marL="342900" indent="-342900">
              <a:buFontTx/>
              <a:buChar char="•"/>
            </a:pPr>
            <a:r>
              <a:rPr lang="en-US" dirty="0"/>
              <a:t>How will PPI be led and managed?</a:t>
            </a:r>
          </a:p>
          <a:p>
            <a:pPr marL="342900" indent="-342900">
              <a:buFontTx/>
              <a:buChar char="•"/>
            </a:pPr>
            <a:r>
              <a:rPr lang="en-US" dirty="0"/>
              <a:t>Is there support and training </a:t>
            </a:r>
            <a:r>
              <a:rPr lang="en-US" dirty="0" smtClean="0"/>
              <a:t>in place for </a:t>
            </a:r>
            <a:r>
              <a:rPr lang="en-US" dirty="0"/>
              <a:t>public </a:t>
            </a:r>
            <a:r>
              <a:rPr lang="en-US" dirty="0" smtClean="0"/>
              <a:t>contributors?</a:t>
            </a:r>
            <a:endParaRPr lang="en-US" dirty="0"/>
          </a:p>
          <a:p>
            <a:pPr marL="342900" indent="-342900">
              <a:buFontTx/>
              <a:buChar char="•"/>
            </a:pPr>
            <a:r>
              <a:rPr lang="en-US" dirty="0" smtClean="0"/>
              <a:t>Is the budget for the PPI adequate?</a:t>
            </a:r>
            <a:endParaRPr lang="en-US" dirty="0"/>
          </a:p>
          <a:p>
            <a:pPr marL="342900" indent="-342900"/>
            <a:endParaRPr lang="en-US" b="1" dirty="0"/>
          </a:p>
          <a:p>
            <a:pPr marL="342900" indent="-342900"/>
            <a:endParaRPr lang="en-GB" dirty="0"/>
          </a:p>
        </p:txBody>
      </p:sp>
      <p:sp>
        <p:nvSpPr>
          <p:cNvPr id="22532" name="AutoShape 9"/>
          <p:cNvSpPr>
            <a:spLocks noChangeArrowheads="1"/>
          </p:cNvSpPr>
          <p:nvPr/>
        </p:nvSpPr>
        <p:spPr bwMode="auto">
          <a:xfrm>
            <a:off x="6679231" y="768464"/>
            <a:ext cx="4832350" cy="1828800"/>
          </a:xfrm>
          <a:prstGeom prst="wedgeRoundRectCallout">
            <a:avLst>
              <a:gd name="adj1" fmla="val -114261"/>
              <a:gd name="adj2" fmla="val 121383"/>
              <a:gd name="adj3" fmla="val 16667"/>
            </a:avLst>
          </a:prstGeom>
          <a:solidFill>
            <a:schemeClr val="accent1"/>
          </a:solidFill>
          <a:ln w="9525">
            <a:solidFill>
              <a:schemeClr val="tx1"/>
            </a:solidFill>
            <a:miter lim="800000"/>
            <a:headEnd/>
            <a:tailEnd/>
          </a:ln>
        </p:spPr>
        <p:txBody>
          <a:bodyPr/>
          <a:lstStyle/>
          <a:p>
            <a:pPr marL="342900" indent="-342900"/>
            <a:r>
              <a:rPr lang="en-US" b="1" dirty="0" smtClean="0"/>
              <a:t>Who </a:t>
            </a:r>
            <a:r>
              <a:rPr lang="en-US" b="1" dirty="0"/>
              <a:t>is involved in the research ? </a:t>
            </a:r>
          </a:p>
          <a:p>
            <a:pPr marL="342900" indent="-342900">
              <a:lnSpc>
                <a:spcPct val="80000"/>
              </a:lnSpc>
              <a:spcBef>
                <a:spcPts val="1000"/>
              </a:spcBef>
              <a:buFont typeface="Arial" charset="0"/>
              <a:buChar char="•"/>
            </a:pPr>
            <a:r>
              <a:rPr lang="en-US" dirty="0"/>
              <a:t>Are the public contributors involved in the research the most appropriate </a:t>
            </a:r>
            <a:r>
              <a:rPr lang="en-US" dirty="0" smtClean="0"/>
              <a:t>people for the role? </a:t>
            </a:r>
            <a:endParaRPr lang="en-US" dirty="0"/>
          </a:p>
          <a:p>
            <a:pPr marL="342900" indent="-342900">
              <a:lnSpc>
                <a:spcPct val="80000"/>
              </a:lnSpc>
              <a:spcBef>
                <a:spcPts val="1000"/>
              </a:spcBef>
              <a:buFont typeface="Arial" charset="0"/>
              <a:buChar char="•"/>
            </a:pPr>
            <a:r>
              <a:rPr lang="en-US" dirty="0"/>
              <a:t>Does the research team have the right people?</a:t>
            </a:r>
          </a:p>
          <a:p>
            <a:pPr marL="342900" indent="-342900"/>
            <a:endParaRPr lang="en-GB" dirty="0"/>
          </a:p>
        </p:txBody>
      </p:sp>
      <p:sp>
        <p:nvSpPr>
          <p:cNvPr id="2" name="Rounded Rectangular Callout 1"/>
          <p:cNvSpPr/>
          <p:nvPr/>
        </p:nvSpPr>
        <p:spPr>
          <a:xfrm>
            <a:off x="2192798" y="1396063"/>
            <a:ext cx="4122737" cy="1412875"/>
          </a:xfrm>
          <a:prstGeom prst="wedgeRoundRectCallout">
            <a:avLst>
              <a:gd name="adj1" fmla="val -55372"/>
              <a:gd name="adj2" fmla="val 167430"/>
              <a:gd name="adj3" fmla="val 16667"/>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smtClean="0">
                <a:solidFill>
                  <a:schemeClr val="tx1"/>
                </a:solidFill>
                <a:latin typeface="Arial" panose="020B0604020202020204" pitchFamily="34" charset="0"/>
                <a:cs typeface="Arial" panose="020B0604020202020204" pitchFamily="34" charset="0"/>
              </a:rPr>
              <a:t>Is </a:t>
            </a:r>
            <a:r>
              <a:rPr lang="en-US" b="1" dirty="0">
                <a:solidFill>
                  <a:schemeClr val="tx1"/>
                </a:solidFill>
                <a:latin typeface="Arial" panose="020B0604020202020204" pitchFamily="34" charset="0"/>
                <a:cs typeface="Arial" panose="020B0604020202020204" pitchFamily="34" charset="0"/>
              </a:rPr>
              <a:t>there a </a:t>
            </a:r>
            <a:r>
              <a:rPr lang="en-US" b="1" dirty="0" smtClean="0">
                <a:solidFill>
                  <a:schemeClr val="tx1"/>
                </a:solidFill>
                <a:latin typeface="Arial" panose="020B0604020202020204" pitchFamily="34" charset="0"/>
                <a:cs typeface="Arial" panose="020B0604020202020204" pitchFamily="34" charset="0"/>
              </a:rPr>
              <a:t>separate, plain </a:t>
            </a:r>
            <a:r>
              <a:rPr lang="en-US" b="1" dirty="0">
                <a:solidFill>
                  <a:schemeClr val="tx1"/>
                </a:solidFill>
                <a:latin typeface="Arial" panose="020B0604020202020204" pitchFamily="34" charset="0"/>
                <a:cs typeface="Arial" panose="020B0604020202020204" pitchFamily="34" charset="0"/>
              </a:rPr>
              <a:t>English s</a:t>
            </a:r>
            <a:r>
              <a:rPr lang="en-US" b="1" dirty="0" smtClean="0">
                <a:solidFill>
                  <a:schemeClr val="tx1"/>
                </a:solidFill>
                <a:latin typeface="Arial" panose="020B0604020202020204" pitchFamily="34" charset="0"/>
                <a:cs typeface="Arial" panose="020B0604020202020204" pitchFamily="34" charset="0"/>
              </a:rPr>
              <a:t>ummary which is clear and jargon-free?</a:t>
            </a:r>
            <a:endParaRPr lang="en-US" b="1" dirty="0">
              <a:solidFill>
                <a:schemeClr val="tx1"/>
              </a:solidFill>
              <a:latin typeface="Arial" panose="020B0604020202020204" pitchFamily="34" charset="0"/>
              <a:cs typeface="Arial" panose="020B0604020202020204" pitchFamily="34" charset="0"/>
            </a:endParaRPr>
          </a:p>
        </p:txBody>
      </p:sp>
      <p:pic>
        <p:nvPicPr>
          <p:cNvPr id="8" name="Picture 7" title="Silhouette of woman thinking"/>
          <p:cNvPicPr>
            <a:picLocks noChangeAspect="1"/>
          </p:cNvPicPr>
          <p:nvPr/>
        </p:nvPicPr>
        <p:blipFill rotWithShape="1">
          <a:blip r:embed="rId3" cstate="print">
            <a:extLst>
              <a:ext uri="{28A0092B-C50C-407E-A947-70E740481C1C}">
                <a14:useLocalDpi xmlns:a14="http://schemas.microsoft.com/office/drawing/2010/main" val="0"/>
              </a:ext>
            </a:extLst>
          </a:blip>
          <a:srcRect l="31646" t="5245" r="-5258" b="-3935"/>
          <a:stretch/>
        </p:blipFill>
        <p:spPr>
          <a:xfrm flipH="1">
            <a:off x="-154985" y="4643605"/>
            <a:ext cx="2603716" cy="2332494"/>
          </a:xfrm>
          <a:prstGeom prst="snipRoundRect">
            <a:avLst>
              <a:gd name="adj1" fmla="val 50000"/>
              <a:gd name="adj2" fmla="val 16667"/>
            </a:avLst>
          </a:prstGeom>
        </p:spPr>
      </p:pic>
      <p:sp>
        <p:nvSpPr>
          <p:cNvPr id="10" name="Title 1"/>
          <p:cNvSpPr>
            <a:spLocks noGrp="1"/>
          </p:cNvSpPr>
          <p:nvPr>
            <p:ph type="title"/>
          </p:nvPr>
        </p:nvSpPr>
        <p:spPr>
          <a:xfrm>
            <a:off x="632285" y="248932"/>
            <a:ext cx="10515600" cy="1325563"/>
          </a:xfrm>
        </p:spPr>
        <p:txBody>
          <a:bodyPr/>
          <a:lstStyle/>
          <a:p>
            <a:r>
              <a:rPr lang="en-GB" dirty="0" smtClean="0"/>
              <a:t>Questions</a:t>
            </a:r>
            <a:endParaRPr lang="en-GB" dirty="0"/>
          </a:p>
        </p:txBody>
      </p:sp>
    </p:spTree>
    <p:extLst>
      <p:ext uri="{BB962C8B-B14F-4D97-AF65-F5344CB8AC3E}">
        <p14:creationId xmlns:p14="http://schemas.microsoft.com/office/powerpoint/2010/main" val="273648421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6637" y="1638588"/>
            <a:ext cx="10515600" cy="4762211"/>
          </a:xfrm>
        </p:spPr>
        <p:txBody>
          <a:bodyPr/>
          <a:lstStyle/>
          <a:p>
            <a:pPr marL="457200" indent="-457200">
              <a:buAutoNum type="arabicPeriod"/>
            </a:pPr>
            <a:r>
              <a:rPr lang="en-GB" sz="2000" dirty="0" smtClean="0"/>
              <a:t>Are the following areas of expertise covered by the research team? (Answer yes or no.)</a:t>
            </a:r>
          </a:p>
          <a:p>
            <a:pPr marL="457200" indent="-457200">
              <a:buFont typeface="+mj-lt"/>
              <a:buAutoNum type="alphaLcParenR"/>
            </a:pPr>
            <a:r>
              <a:rPr lang="en-GB" sz="2000" dirty="0" smtClean="0"/>
              <a:t>Surgery		</a:t>
            </a:r>
          </a:p>
          <a:p>
            <a:pPr marL="457200" indent="-457200">
              <a:buFont typeface="+mj-lt"/>
              <a:buAutoNum type="alphaLcParenR"/>
            </a:pPr>
            <a:r>
              <a:rPr lang="en-GB" sz="2000" dirty="0" smtClean="0"/>
              <a:t>Applying casts	</a:t>
            </a:r>
          </a:p>
          <a:p>
            <a:pPr marL="457200" indent="-457200">
              <a:buFont typeface="+mj-lt"/>
              <a:buAutoNum type="alphaLcParenR"/>
            </a:pPr>
            <a:r>
              <a:rPr lang="en-GB" sz="2000" dirty="0" smtClean="0"/>
              <a:t>Physiotherapy (</a:t>
            </a:r>
            <a:r>
              <a:rPr lang="en-US" sz="2000" dirty="0"/>
              <a:t>p</a:t>
            </a:r>
            <a:r>
              <a:rPr lang="en-US" sz="2000" dirty="0" smtClean="0"/>
              <a:t>hysiotherapists </a:t>
            </a:r>
            <a:r>
              <a:rPr lang="en-US" sz="2000" dirty="0"/>
              <a:t>help people affected by injury, illness or disability through movement and exercise, manual therapy, education and </a:t>
            </a:r>
            <a:r>
              <a:rPr lang="en-US" sz="2000" dirty="0" smtClean="0"/>
              <a:t>advice)</a:t>
            </a:r>
            <a:endParaRPr lang="en-GB" sz="2000" dirty="0" smtClean="0"/>
          </a:p>
          <a:p>
            <a:pPr marL="457200" indent="-457200">
              <a:buFont typeface="+mj-lt"/>
              <a:buAutoNum type="alphaLcParenR"/>
            </a:pPr>
            <a:r>
              <a:rPr lang="en-GB" sz="2000" dirty="0" smtClean="0"/>
              <a:t>Paediatrics (medicine involving the care of infants, children and adolescents)	</a:t>
            </a:r>
          </a:p>
          <a:p>
            <a:pPr marL="0" indent="0">
              <a:buNone/>
            </a:pPr>
            <a:endParaRPr lang="en-GB" sz="2000" dirty="0"/>
          </a:p>
          <a:p>
            <a:pPr marL="0" indent="0">
              <a:buNone/>
            </a:pPr>
            <a:r>
              <a:rPr lang="en-GB" sz="2000" dirty="0" smtClean="0"/>
              <a:t>2. Tom and his mum are listed as co-applicants.  Is it clear what their roles will be?</a:t>
            </a:r>
          </a:p>
          <a:p>
            <a:pPr marL="514350" indent="-514350">
              <a:buFont typeface="+mj-lt"/>
              <a:buAutoNum type="alphaLcParenR"/>
            </a:pPr>
            <a:r>
              <a:rPr lang="en-GB" sz="2000" dirty="0" smtClean="0"/>
              <a:t>Yes</a:t>
            </a:r>
          </a:p>
          <a:p>
            <a:pPr marL="514350" indent="-514350">
              <a:buFont typeface="+mj-lt"/>
              <a:buAutoNum type="alphaLcParenR"/>
            </a:pPr>
            <a:r>
              <a:rPr lang="en-GB" sz="2000" dirty="0" smtClean="0"/>
              <a:t>Partly</a:t>
            </a:r>
          </a:p>
          <a:p>
            <a:pPr marL="514350" indent="-514350">
              <a:buFont typeface="+mj-lt"/>
              <a:buAutoNum type="alphaLcParenR"/>
            </a:pPr>
            <a:r>
              <a:rPr lang="en-GB" sz="2000" dirty="0" smtClean="0"/>
              <a:t>No</a:t>
            </a:r>
          </a:p>
          <a:p>
            <a:pPr marL="514350" indent="-514350">
              <a:buAutoNum type="alphaLcParenR"/>
            </a:pPr>
            <a:endParaRPr lang="en-GB" sz="2400" dirty="0" smtClean="0"/>
          </a:p>
          <a:p>
            <a:pPr marL="0" indent="0">
              <a:buNone/>
            </a:pPr>
            <a:endParaRPr lang="en-GB" sz="2400" dirty="0" smtClean="0"/>
          </a:p>
          <a:p>
            <a:pPr marL="0" indent="0">
              <a:buNone/>
            </a:pPr>
            <a:r>
              <a:rPr lang="en-GB" sz="2400" dirty="0" smtClean="0"/>
              <a:t> </a:t>
            </a:r>
            <a:endParaRPr lang="en-GB" sz="2400" dirty="0"/>
          </a:p>
        </p:txBody>
      </p:sp>
      <p:sp>
        <p:nvSpPr>
          <p:cNvPr id="5" name="Title 4"/>
          <p:cNvSpPr>
            <a:spLocks noGrp="1"/>
          </p:cNvSpPr>
          <p:nvPr>
            <p:ph type="title"/>
          </p:nvPr>
        </p:nvSpPr>
        <p:spPr>
          <a:xfrm>
            <a:off x="838200" y="448674"/>
            <a:ext cx="10515600" cy="1325563"/>
          </a:xfrm>
        </p:spPr>
        <p:txBody>
          <a:bodyPr/>
          <a:lstStyle/>
          <a:p>
            <a:r>
              <a:rPr lang="en-GB" sz="4000" dirty="0" smtClean="0"/>
              <a:t>POP trial activity 5</a:t>
            </a:r>
            <a:endParaRPr lang="en-GB" sz="4000" dirty="0"/>
          </a:p>
        </p:txBody>
      </p:sp>
    </p:spTree>
    <p:extLst>
      <p:ext uri="{BB962C8B-B14F-4D97-AF65-F5344CB8AC3E}">
        <p14:creationId xmlns:p14="http://schemas.microsoft.com/office/powerpoint/2010/main" val="61201734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6637" y="1638588"/>
            <a:ext cx="10515600" cy="4762211"/>
          </a:xfrm>
        </p:spPr>
        <p:txBody>
          <a:bodyPr/>
          <a:lstStyle/>
          <a:p>
            <a:pPr marL="457200" indent="-457200">
              <a:buAutoNum type="arabicPeriod"/>
            </a:pPr>
            <a:r>
              <a:rPr lang="en-GB" sz="2400" dirty="0" smtClean="0"/>
              <a:t>Are the following areas of expertise covered by the research team?</a:t>
            </a:r>
          </a:p>
          <a:p>
            <a:pPr marL="457200" indent="-457200">
              <a:buFont typeface="+mj-lt"/>
              <a:buAutoNum type="alphaLcParenR"/>
            </a:pPr>
            <a:r>
              <a:rPr lang="en-GB" sz="2400" dirty="0" smtClean="0"/>
              <a:t> Surgery		Yes</a:t>
            </a:r>
          </a:p>
          <a:p>
            <a:pPr marL="457200" indent="-457200">
              <a:buFont typeface="+mj-lt"/>
              <a:buAutoNum type="alphaLcParenR"/>
            </a:pPr>
            <a:r>
              <a:rPr lang="en-GB" sz="2400" dirty="0" smtClean="0"/>
              <a:t>Applying casts	Yes</a:t>
            </a:r>
          </a:p>
          <a:p>
            <a:pPr marL="457200" indent="-457200">
              <a:buFont typeface="+mj-lt"/>
              <a:buAutoNum type="alphaLcParenR"/>
            </a:pPr>
            <a:r>
              <a:rPr lang="en-GB" sz="2400" dirty="0" smtClean="0"/>
              <a:t>Physiotherapy	No – this would be valuable to add, as getting broken bones working properly again was identified as the key outcome</a:t>
            </a:r>
          </a:p>
          <a:p>
            <a:pPr marL="457200" indent="-457200">
              <a:buFont typeface="+mj-lt"/>
              <a:buAutoNum type="alphaLcParenR"/>
            </a:pPr>
            <a:r>
              <a:rPr lang="en-GB" sz="2400" dirty="0" smtClean="0"/>
              <a:t>Paediatrics		Yes</a:t>
            </a:r>
          </a:p>
          <a:p>
            <a:pPr marL="0" indent="0">
              <a:buNone/>
            </a:pPr>
            <a:endParaRPr lang="en-GB" sz="2400" dirty="0"/>
          </a:p>
          <a:p>
            <a:pPr marL="0" indent="0">
              <a:buNone/>
            </a:pPr>
            <a:r>
              <a:rPr lang="en-GB" sz="2400" dirty="0" smtClean="0"/>
              <a:t>2. Tom and his mum are listed as co-applicants.  Is it clear what their roles will be?</a:t>
            </a:r>
          </a:p>
          <a:p>
            <a:pPr marL="0" indent="0">
              <a:buNone/>
            </a:pPr>
            <a:r>
              <a:rPr lang="en-GB" sz="2400" dirty="0" smtClean="0"/>
              <a:t>b) Partly – it says they will be part of the Study Advisory Group and will help present findings at a conference.  More detail would be helpful.  What will their roles and activities be, and how will Tom’s role (as a child) differ from his mum’s?</a:t>
            </a:r>
          </a:p>
          <a:p>
            <a:pPr marL="514350" indent="-514350">
              <a:buAutoNum type="romanLcParenR"/>
            </a:pPr>
            <a:endParaRPr lang="en-GB" sz="2400" dirty="0" smtClean="0"/>
          </a:p>
          <a:p>
            <a:pPr marL="0" indent="0">
              <a:buNone/>
            </a:pPr>
            <a:endParaRPr lang="en-GB" sz="2400" dirty="0" smtClean="0"/>
          </a:p>
          <a:p>
            <a:pPr marL="0" indent="0">
              <a:buNone/>
            </a:pPr>
            <a:r>
              <a:rPr lang="en-GB" sz="2400" dirty="0" smtClean="0"/>
              <a:t> </a:t>
            </a:r>
            <a:endParaRPr lang="en-GB" sz="2400" dirty="0"/>
          </a:p>
        </p:txBody>
      </p:sp>
      <p:sp>
        <p:nvSpPr>
          <p:cNvPr id="4" name="Title 3"/>
          <p:cNvSpPr>
            <a:spLocks noGrp="1"/>
          </p:cNvSpPr>
          <p:nvPr>
            <p:ph type="title"/>
          </p:nvPr>
        </p:nvSpPr>
        <p:spPr/>
        <p:txBody>
          <a:bodyPr/>
          <a:lstStyle/>
          <a:p>
            <a:r>
              <a:rPr lang="en-GB" dirty="0" smtClean="0"/>
              <a:t>Suggested answers</a:t>
            </a:r>
            <a:endParaRPr lang="en-GB" dirty="0"/>
          </a:p>
        </p:txBody>
      </p:sp>
    </p:spTree>
    <p:extLst>
      <p:ext uri="{BB962C8B-B14F-4D97-AF65-F5344CB8AC3E}">
        <p14:creationId xmlns:p14="http://schemas.microsoft.com/office/powerpoint/2010/main" val="8993417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Silhouette of woman in conversatio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64011" y="1155700"/>
            <a:ext cx="3727990" cy="5702300"/>
          </a:xfrm>
          <a:prstGeom prst="rect">
            <a:avLst/>
          </a:prstGeom>
        </p:spPr>
      </p:pic>
      <p:sp>
        <p:nvSpPr>
          <p:cNvPr id="74753" name="Rectangle 2"/>
          <p:cNvSpPr>
            <a:spLocks noGrp="1"/>
          </p:cNvSpPr>
          <p:nvPr>
            <p:ph type="title"/>
          </p:nvPr>
        </p:nvSpPr>
        <p:spPr>
          <a:xfrm>
            <a:off x="865909" y="2069234"/>
            <a:ext cx="7045036" cy="1325563"/>
          </a:xfrm>
        </p:spPr>
        <p:txBody>
          <a:bodyPr/>
          <a:lstStyle/>
          <a:p>
            <a:r>
              <a:rPr lang="en-US" dirty="0" smtClean="0"/>
              <a:t>6. Is the planned PPI being managed well?</a:t>
            </a:r>
            <a:endParaRPr lang="en-GB" dirty="0" smtClean="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p:cNvSpPr>
          <p:nvPr/>
        </p:nvSpPr>
        <p:spPr bwMode="auto">
          <a:xfrm>
            <a:off x="838200" y="4970556"/>
            <a:ext cx="10515600" cy="7737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Font typeface="Arial" charset="0"/>
              <a:buNone/>
              <a:defRPr/>
            </a:pPr>
            <a:r>
              <a:rPr lang="en-US" sz="2400" dirty="0" smtClean="0"/>
              <a:t>INVOLVE (our national advisory group) has produced national standards for public involvement in research. There is a link to these standards in ‘Further resources’ at the end of this module.</a:t>
            </a:r>
          </a:p>
          <a:p>
            <a:pPr marL="0" indent="0" eaLnBrk="1" hangingPunct="1">
              <a:buFont typeface="Arial" charset="0"/>
              <a:buNone/>
              <a:defRPr/>
            </a:pPr>
            <a:endParaRPr lang="en-US" sz="2600" b="1" dirty="0" smtClean="0"/>
          </a:p>
          <a:p>
            <a:pPr eaLnBrk="1" hangingPunct="1">
              <a:buFont typeface="Arial" charset="0"/>
              <a:buNone/>
              <a:defRPr/>
            </a:pPr>
            <a:endParaRPr lang="en-US" sz="2600" b="1" dirty="0" smtClean="0"/>
          </a:p>
          <a:p>
            <a:pPr>
              <a:defRPr/>
            </a:pPr>
            <a:endParaRPr lang="en-GB" dirty="0" smtClean="0"/>
          </a:p>
        </p:txBody>
      </p:sp>
      <p:sp>
        <p:nvSpPr>
          <p:cNvPr id="6" name="Pentagon 5"/>
          <p:cNvSpPr/>
          <p:nvPr/>
        </p:nvSpPr>
        <p:spPr>
          <a:xfrm>
            <a:off x="838198" y="3782068"/>
            <a:ext cx="10181492" cy="72683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lIns="360000" tIns="288000" bIns="36000" rtlCol="0" anchor="ctr" anchorCtr="0"/>
          <a:lstStyle/>
          <a:p>
            <a:pPr marL="0" indent="0" eaLnBrk="1" hangingPunct="1">
              <a:buNone/>
              <a:defRPr/>
            </a:pPr>
            <a:r>
              <a:rPr lang="en-US" sz="2400" dirty="0"/>
              <a:t>Is there a clear and accountable leadership for PPI in place?</a:t>
            </a:r>
          </a:p>
          <a:p>
            <a:pPr algn="ctr"/>
            <a:endParaRPr lang="en-GB" dirty="0"/>
          </a:p>
        </p:txBody>
      </p:sp>
      <p:sp>
        <p:nvSpPr>
          <p:cNvPr id="2" name="Pentagon 1"/>
          <p:cNvSpPr/>
          <p:nvPr/>
        </p:nvSpPr>
        <p:spPr>
          <a:xfrm>
            <a:off x="838199" y="2593580"/>
            <a:ext cx="10181491" cy="72683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lIns="360000" tIns="288000" bIns="36000" rtlCol="0" anchor="ctr" anchorCtr="0"/>
          <a:lstStyle/>
          <a:p>
            <a:r>
              <a:rPr lang="en-US" sz="2400" dirty="0"/>
              <a:t>Are there support, training, communication and feedback plans for public contributors in place?</a:t>
            </a:r>
          </a:p>
          <a:p>
            <a:pPr algn="ctr"/>
            <a:endParaRPr lang="en-GB" dirty="0"/>
          </a:p>
        </p:txBody>
      </p:sp>
      <p:sp>
        <p:nvSpPr>
          <p:cNvPr id="72706" name="Rectangle 3"/>
          <p:cNvSpPr>
            <a:spLocks noGrp="1"/>
          </p:cNvSpPr>
          <p:nvPr>
            <p:ph type="body" idx="1"/>
          </p:nvPr>
        </p:nvSpPr>
        <p:spPr>
          <a:xfrm>
            <a:off x="838200" y="1450537"/>
            <a:ext cx="10515600" cy="1972652"/>
          </a:xfrm>
        </p:spPr>
        <p:txBody>
          <a:bodyPr/>
          <a:lstStyle/>
          <a:p>
            <a:pPr marL="0" indent="0" eaLnBrk="1" hangingPunct="1">
              <a:buFont typeface="Arial" charset="0"/>
              <a:buNone/>
              <a:defRPr/>
            </a:pPr>
            <a:r>
              <a:rPr lang="en-US" sz="2400" b="1" dirty="0" smtClean="0"/>
              <a:t>This covers how both the public involvement activities and the public contributors are managed.</a:t>
            </a:r>
            <a:endParaRPr lang="en-US" sz="2600" b="1" dirty="0" smtClean="0"/>
          </a:p>
          <a:p>
            <a:pPr eaLnBrk="1" hangingPunct="1">
              <a:buFont typeface="Arial" charset="0"/>
              <a:buNone/>
              <a:defRPr/>
            </a:pPr>
            <a:endParaRPr lang="en-US" sz="2600" b="1" dirty="0" smtClean="0"/>
          </a:p>
          <a:p>
            <a:pPr>
              <a:defRPr/>
            </a:pPr>
            <a:endParaRPr lang="en-GB" dirty="0" smtClean="0"/>
          </a:p>
        </p:txBody>
      </p:sp>
      <p:sp>
        <p:nvSpPr>
          <p:cNvPr id="7" name="Rectangle 2"/>
          <p:cNvSpPr>
            <a:spLocks noGrp="1"/>
          </p:cNvSpPr>
          <p:nvPr>
            <p:ph type="title"/>
          </p:nvPr>
        </p:nvSpPr>
        <p:spPr>
          <a:xfrm>
            <a:off x="838198" y="124974"/>
            <a:ext cx="10153781" cy="1325563"/>
          </a:xfrm>
        </p:spPr>
        <p:txBody>
          <a:bodyPr/>
          <a:lstStyle/>
          <a:p>
            <a:r>
              <a:rPr lang="en-US" sz="4000" dirty="0" smtClean="0"/>
              <a:t>6. Is the planned PPI being managed well?</a:t>
            </a:r>
            <a:endParaRPr lang="en-GB" sz="4000" dirty="0" smtClean="0"/>
          </a:p>
        </p:txBody>
      </p:sp>
    </p:spTree>
    <p:extLst>
      <p:ext uri="{BB962C8B-B14F-4D97-AF65-F5344CB8AC3E}">
        <p14:creationId xmlns:p14="http://schemas.microsoft.com/office/powerpoint/2010/main" val="275270028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Content Placeholder 2"/>
          <p:cNvSpPr>
            <a:spLocks noGrp="1"/>
          </p:cNvSpPr>
          <p:nvPr>
            <p:ph idx="1"/>
          </p:nvPr>
        </p:nvSpPr>
        <p:spPr>
          <a:xfrm>
            <a:off x="838200" y="2106324"/>
            <a:ext cx="10953750" cy="4572000"/>
          </a:xfrm>
        </p:spPr>
        <p:txBody>
          <a:bodyPr/>
          <a:lstStyle/>
          <a:p>
            <a:pPr marL="0" indent="0" eaLnBrk="1" hangingPunct="1">
              <a:buFont typeface="Arial" charset="0"/>
              <a:buNone/>
            </a:pPr>
            <a:r>
              <a:rPr lang="en-US" sz="2600" b="1" dirty="0" smtClean="0"/>
              <a:t>6.1 Support, training and feedback for public contributors</a:t>
            </a:r>
          </a:p>
          <a:p>
            <a:pPr eaLnBrk="1" hangingPunct="1"/>
            <a:r>
              <a:rPr lang="en-US" sz="2400" dirty="0" smtClean="0"/>
              <a:t>What training and support is provided for public contributors in the research plan (for example, for recruitment, induction and training)?</a:t>
            </a:r>
          </a:p>
          <a:p>
            <a:pPr eaLnBrk="1" hangingPunct="1"/>
            <a:r>
              <a:rPr lang="en-US" sz="2400" dirty="0" smtClean="0"/>
              <a:t>Who will manage the public contributors, including </a:t>
            </a:r>
            <a:r>
              <a:rPr lang="en-US" sz="2400" dirty="0" err="1" smtClean="0"/>
              <a:t>organising</a:t>
            </a:r>
            <a:r>
              <a:rPr lang="en-US" sz="2400" dirty="0" smtClean="0"/>
              <a:t> their payments, travel, and support for </a:t>
            </a:r>
            <a:r>
              <a:rPr lang="en-US" sz="2400" dirty="0" err="1" smtClean="0"/>
              <a:t>carers</a:t>
            </a:r>
            <a:r>
              <a:rPr lang="en-US" sz="2400" dirty="0" smtClean="0"/>
              <a:t> and </a:t>
            </a:r>
            <a:r>
              <a:rPr lang="en-US" sz="2400" dirty="0" err="1" smtClean="0"/>
              <a:t>dependants</a:t>
            </a:r>
            <a:r>
              <a:rPr lang="en-US" sz="2400" dirty="0" smtClean="0"/>
              <a:t>?</a:t>
            </a:r>
          </a:p>
          <a:p>
            <a:pPr eaLnBrk="1" hangingPunct="1"/>
            <a:r>
              <a:rPr lang="en-US" sz="2400" dirty="0" smtClean="0"/>
              <a:t>Do the researchers </a:t>
            </a:r>
            <a:r>
              <a:rPr lang="en-US" sz="2400" dirty="0" err="1" smtClean="0"/>
              <a:t>recognise</a:t>
            </a:r>
            <a:r>
              <a:rPr lang="en-US" sz="2400" dirty="0" smtClean="0"/>
              <a:t> their duty of care to public contributors, especially contributors’ emotional needs and their right to withdraw at any time? </a:t>
            </a:r>
          </a:p>
          <a:p>
            <a:pPr eaLnBrk="1" hangingPunct="1"/>
            <a:r>
              <a:rPr lang="en-US" sz="2400" dirty="0" smtClean="0"/>
              <a:t>What are the arrangements for study communications and feeding back to the public contributors involved in the project on progress and other wider project issues?</a:t>
            </a:r>
            <a:endParaRPr lang="en-GB" sz="2400" dirty="0" smtClean="0"/>
          </a:p>
        </p:txBody>
      </p:sp>
      <p:sp>
        <p:nvSpPr>
          <p:cNvPr id="5" name="Rectangle 2"/>
          <p:cNvSpPr>
            <a:spLocks noGrp="1"/>
          </p:cNvSpPr>
          <p:nvPr>
            <p:ph type="title"/>
          </p:nvPr>
        </p:nvSpPr>
        <p:spPr>
          <a:xfrm>
            <a:off x="659823" y="365125"/>
            <a:ext cx="11132127" cy="1325563"/>
          </a:xfrm>
        </p:spPr>
        <p:txBody>
          <a:bodyPr/>
          <a:lstStyle/>
          <a:p>
            <a:r>
              <a:rPr lang="en-US" dirty="0" smtClean="0"/>
              <a:t>6. Is the planned PPI being managed well?</a:t>
            </a:r>
            <a:endParaRPr lang="en-GB" dirty="0" smtClean="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Content Placeholder 2"/>
          <p:cNvSpPr>
            <a:spLocks noGrp="1"/>
          </p:cNvSpPr>
          <p:nvPr>
            <p:ph idx="1"/>
          </p:nvPr>
        </p:nvSpPr>
        <p:spPr>
          <a:xfrm>
            <a:off x="838200" y="1690688"/>
            <a:ext cx="10515600" cy="4486275"/>
          </a:xfrm>
        </p:spPr>
        <p:txBody>
          <a:bodyPr/>
          <a:lstStyle/>
          <a:p>
            <a:pPr marL="0" indent="0" eaLnBrk="1" hangingPunct="1">
              <a:buFont typeface="Arial" charset="0"/>
              <a:buNone/>
            </a:pPr>
            <a:r>
              <a:rPr lang="en-GB" sz="2400" b="1" dirty="0" smtClean="0"/>
              <a:t>6.2 Leadership for PPI</a:t>
            </a:r>
          </a:p>
          <a:p>
            <a:pPr eaLnBrk="1" hangingPunct="1"/>
            <a:r>
              <a:rPr lang="en-US" sz="2400" dirty="0" smtClean="0"/>
              <a:t>Is there a named person on the research team who will have overall responsibility for PPI? Who will provide or </a:t>
            </a:r>
            <a:r>
              <a:rPr lang="en-US" sz="2400" dirty="0" err="1" smtClean="0"/>
              <a:t>organise</a:t>
            </a:r>
            <a:r>
              <a:rPr lang="en-US" sz="2400" dirty="0" smtClean="0"/>
              <a:t> support and training for public contributors?</a:t>
            </a:r>
          </a:p>
          <a:p>
            <a:pPr eaLnBrk="1" hangingPunct="1"/>
            <a:r>
              <a:rPr lang="en-US" sz="2400" dirty="0" smtClean="0"/>
              <a:t>Is there a plan in place to manage the public involvement? How will it be monitored and refined?</a:t>
            </a:r>
          </a:p>
          <a:p>
            <a:pPr eaLnBrk="1" hangingPunct="1"/>
            <a:r>
              <a:rPr lang="en-US" sz="2400" dirty="0" smtClean="0"/>
              <a:t>Sometimes research teams ‘buy in’ PPI leadership from another </a:t>
            </a:r>
            <a:r>
              <a:rPr lang="en-US" sz="2400" dirty="0" err="1" smtClean="0"/>
              <a:t>organisation</a:t>
            </a:r>
            <a:r>
              <a:rPr lang="en-US" sz="2400" dirty="0" smtClean="0"/>
              <a:t> such as a local PPI lead for an institution (university or hospital trust) or charity. This may be fine, but consider the following.</a:t>
            </a:r>
          </a:p>
          <a:p>
            <a:pPr lvl="1" eaLnBrk="1" hangingPunct="1"/>
            <a:r>
              <a:rPr lang="en-US" dirty="0" smtClean="0"/>
              <a:t>What if this funding is withdrawn?</a:t>
            </a:r>
          </a:p>
          <a:p>
            <a:pPr lvl="1" eaLnBrk="1" hangingPunct="1"/>
            <a:r>
              <a:rPr lang="en-US" dirty="0" smtClean="0"/>
              <a:t>Does this mean the research team do not value PPI or is this a way of looking for PPI expertise which they lack? </a:t>
            </a:r>
            <a:endParaRPr lang="en-GB" dirty="0" smtClean="0"/>
          </a:p>
        </p:txBody>
      </p:sp>
      <p:sp>
        <p:nvSpPr>
          <p:cNvPr id="5" name="Rectangle 2"/>
          <p:cNvSpPr>
            <a:spLocks noGrp="1"/>
          </p:cNvSpPr>
          <p:nvPr>
            <p:ph type="title"/>
          </p:nvPr>
        </p:nvSpPr>
        <p:spPr>
          <a:xfrm>
            <a:off x="659823" y="365125"/>
            <a:ext cx="11132127" cy="1325563"/>
          </a:xfrm>
        </p:spPr>
        <p:txBody>
          <a:bodyPr/>
          <a:lstStyle/>
          <a:p>
            <a:r>
              <a:rPr lang="en-US" dirty="0" smtClean="0"/>
              <a:t>6. Is the planned PPI being managed well?</a:t>
            </a:r>
            <a:endParaRPr lang="en-GB" dirty="0" smtClean="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514350" indent="-514350">
              <a:buAutoNum type="arabicPeriod"/>
            </a:pPr>
            <a:r>
              <a:rPr lang="en-GB" dirty="0" smtClean="0"/>
              <a:t>Which aspects of the application show the planned PPI is being managed well?</a:t>
            </a:r>
          </a:p>
          <a:p>
            <a:pPr marL="514350" indent="-514350">
              <a:buAutoNum type="arabicPeriod"/>
            </a:pPr>
            <a:endParaRPr lang="en-GB" dirty="0" smtClean="0"/>
          </a:p>
          <a:p>
            <a:pPr marL="514350" indent="-514350">
              <a:buAutoNum type="arabicPeriod"/>
            </a:pPr>
            <a:endParaRPr lang="en-GB" dirty="0"/>
          </a:p>
          <a:p>
            <a:pPr marL="514350" indent="-514350">
              <a:buAutoNum type="arabicPeriod"/>
            </a:pPr>
            <a:endParaRPr lang="en-GB" dirty="0"/>
          </a:p>
          <a:p>
            <a:pPr marL="0" indent="0">
              <a:buNone/>
            </a:pPr>
            <a:r>
              <a:rPr lang="en-GB" dirty="0" smtClean="0"/>
              <a:t>2. What aspects might the research team need to consider further, in order to manage the PPI appropriately?</a:t>
            </a:r>
            <a:endParaRPr lang="en-GB" dirty="0"/>
          </a:p>
        </p:txBody>
      </p:sp>
      <p:sp>
        <p:nvSpPr>
          <p:cNvPr id="4" name="Title 3"/>
          <p:cNvSpPr>
            <a:spLocks noGrp="1"/>
          </p:cNvSpPr>
          <p:nvPr>
            <p:ph type="title"/>
          </p:nvPr>
        </p:nvSpPr>
        <p:spPr/>
        <p:txBody>
          <a:bodyPr/>
          <a:lstStyle/>
          <a:p>
            <a:r>
              <a:rPr lang="en-GB" sz="4000" dirty="0" smtClean="0"/>
              <a:t>POP trial activity 6</a:t>
            </a:r>
            <a:endParaRPr lang="en-GB" sz="4000" dirty="0"/>
          </a:p>
        </p:txBody>
      </p:sp>
    </p:spTree>
    <p:extLst>
      <p:ext uri="{BB962C8B-B14F-4D97-AF65-F5344CB8AC3E}">
        <p14:creationId xmlns:p14="http://schemas.microsoft.com/office/powerpoint/2010/main" val="394162713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514350" indent="-514350">
              <a:buAutoNum type="arabicPeriod"/>
            </a:pPr>
            <a:r>
              <a:rPr lang="en-GB" dirty="0" smtClean="0"/>
              <a:t>There is good support planned, including a ‘buddy’ on the research team who will provide support both before and between meetings.  A named team member is responsible for supporting, training and managing PPI members (public contributors). </a:t>
            </a:r>
          </a:p>
          <a:p>
            <a:pPr marL="514350" indent="-514350">
              <a:buAutoNum type="arabicPeriod"/>
            </a:pPr>
            <a:r>
              <a:rPr lang="en-GB" dirty="0" smtClean="0"/>
              <a:t>Tom and his mother are being asked to make quite a commitment to the study, both in time and in responsibility for contributions.  Could another public adult and child member be found to add support and widen the experience?  How will meetings be made accessible to Tom and the children involved in the Family Study Advisory Group? How will the Study Advisory Board and Family Study Advisory Group communicate with each other?</a:t>
            </a:r>
          </a:p>
        </p:txBody>
      </p:sp>
      <p:sp>
        <p:nvSpPr>
          <p:cNvPr id="2" name="Title 1"/>
          <p:cNvSpPr>
            <a:spLocks noGrp="1"/>
          </p:cNvSpPr>
          <p:nvPr>
            <p:ph type="title"/>
          </p:nvPr>
        </p:nvSpPr>
        <p:spPr/>
        <p:txBody>
          <a:bodyPr/>
          <a:lstStyle/>
          <a:p>
            <a:r>
              <a:rPr lang="en-GB" sz="4000" dirty="0" smtClean="0"/>
              <a:t>Suggested answer</a:t>
            </a:r>
            <a:endParaRPr lang="en-GB" sz="4000" dirty="0"/>
          </a:p>
        </p:txBody>
      </p:sp>
    </p:spTree>
    <p:extLst>
      <p:ext uri="{BB962C8B-B14F-4D97-AF65-F5344CB8AC3E}">
        <p14:creationId xmlns:p14="http://schemas.microsoft.com/office/powerpoint/2010/main" val="147837182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Silhouette of man in conversati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9250" y="1349881"/>
            <a:ext cx="4542150" cy="5508119"/>
          </a:xfrm>
          <a:prstGeom prst="rect">
            <a:avLst/>
          </a:prstGeom>
        </p:spPr>
      </p:pic>
      <p:sp>
        <p:nvSpPr>
          <p:cNvPr id="79873" name="Title 1"/>
          <p:cNvSpPr>
            <a:spLocks noGrp="1"/>
          </p:cNvSpPr>
          <p:nvPr>
            <p:ph type="title"/>
          </p:nvPr>
        </p:nvSpPr>
        <p:spPr>
          <a:xfrm>
            <a:off x="2784763" y="2443307"/>
            <a:ext cx="8596745" cy="628650"/>
          </a:xfrm>
        </p:spPr>
        <p:txBody>
          <a:bodyPr/>
          <a:lstStyle/>
          <a:p>
            <a:pPr marL="838200" indent="-838200" eaLnBrk="1" hangingPunct="1"/>
            <a:r>
              <a:rPr lang="en-US" dirty="0" smtClean="0"/>
              <a:t>7. Is the budget for the proposed PPI</a:t>
            </a:r>
            <a:r>
              <a:rPr lang="en-US" dirty="0" smtClean="0">
                <a:solidFill>
                  <a:schemeClr val="tx2"/>
                </a:solidFill>
              </a:rPr>
              <a:t> </a:t>
            </a:r>
            <a:r>
              <a:rPr lang="en-US" dirty="0" smtClean="0"/>
              <a:t>adequate?</a:t>
            </a:r>
            <a:endParaRPr lang="en-GB" dirty="0" smtClean="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Content Placeholder 2"/>
          <p:cNvSpPr>
            <a:spLocks noGrp="1"/>
          </p:cNvSpPr>
          <p:nvPr>
            <p:ph idx="1"/>
          </p:nvPr>
        </p:nvSpPr>
        <p:spPr>
          <a:xfrm>
            <a:off x="7297386" y="1638157"/>
            <a:ext cx="4689764" cy="3387726"/>
          </a:xfrm>
        </p:spPr>
        <p:txBody>
          <a:bodyPr/>
          <a:lstStyle/>
          <a:p>
            <a:pPr marL="0" indent="0" eaLnBrk="1" hangingPunct="1">
              <a:lnSpc>
                <a:spcPct val="70000"/>
              </a:lnSpc>
              <a:buNone/>
              <a:defRPr/>
            </a:pPr>
            <a:r>
              <a:rPr lang="en-US" sz="2400" dirty="0" smtClean="0"/>
              <a:t>7.1 Is there a budget for the PPI? Does it seem enough to you? Why do you think that? </a:t>
            </a:r>
          </a:p>
          <a:p>
            <a:pPr marL="0" indent="0" eaLnBrk="1" hangingPunct="1">
              <a:lnSpc>
                <a:spcPct val="70000"/>
              </a:lnSpc>
              <a:buNone/>
              <a:defRPr/>
            </a:pPr>
            <a:endParaRPr lang="en-US" sz="2400" dirty="0" smtClean="0"/>
          </a:p>
          <a:p>
            <a:pPr marL="0" lvl="0" indent="0" eaLnBrk="1" hangingPunct="1">
              <a:lnSpc>
                <a:spcPct val="70000"/>
              </a:lnSpc>
              <a:buNone/>
              <a:defRPr/>
            </a:pPr>
            <a:r>
              <a:rPr lang="en-US" sz="2400" dirty="0">
                <a:solidFill>
                  <a:prstClr val="black"/>
                </a:solidFill>
              </a:rPr>
              <a:t>Some public reviewers suggest exploring further if the PPI budget is less than 2% of the whole study costs.</a:t>
            </a:r>
          </a:p>
          <a:p>
            <a:pPr marL="0" indent="0" eaLnBrk="1" hangingPunct="1">
              <a:lnSpc>
                <a:spcPct val="70000"/>
              </a:lnSpc>
              <a:buNone/>
              <a:defRPr/>
            </a:pPr>
            <a:endParaRPr lang="en-US" sz="2400" dirty="0" smtClean="0"/>
          </a:p>
          <a:p>
            <a:pPr marL="0" indent="0" eaLnBrk="1" hangingPunct="1">
              <a:lnSpc>
                <a:spcPct val="70000"/>
              </a:lnSpc>
              <a:buNone/>
              <a:defRPr/>
            </a:pPr>
            <a:r>
              <a:rPr lang="en-US" sz="2400" dirty="0" smtClean="0"/>
              <a:t>All the great PPI described in the research plan will be impossible if there is no budget to carry out the activities described.</a:t>
            </a:r>
          </a:p>
          <a:p>
            <a:pPr lvl="1" eaLnBrk="1" hangingPunct="1">
              <a:lnSpc>
                <a:spcPct val="70000"/>
              </a:lnSpc>
              <a:defRPr/>
            </a:pPr>
            <a:endParaRPr lang="en-US" sz="1100" dirty="0" smtClean="0"/>
          </a:p>
          <a:p>
            <a:pPr marL="0" indent="0" eaLnBrk="1" hangingPunct="1">
              <a:lnSpc>
                <a:spcPct val="70000"/>
              </a:lnSpc>
              <a:buFont typeface="Arial" charset="0"/>
              <a:buNone/>
              <a:defRPr/>
            </a:pPr>
            <a:endParaRPr lang="en-GB" sz="2400" dirty="0" smtClean="0"/>
          </a:p>
        </p:txBody>
      </p:sp>
      <p:pic>
        <p:nvPicPr>
          <p:cNvPr id="2" name="Picture 1" title="Hands pressing buttons on calculato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014" y="1638157"/>
            <a:ext cx="6588195" cy="4045816"/>
          </a:xfrm>
          <a:prstGeom prst="rect">
            <a:avLst/>
          </a:prstGeom>
        </p:spPr>
      </p:pic>
      <p:sp>
        <p:nvSpPr>
          <p:cNvPr id="4" name="Title 1"/>
          <p:cNvSpPr>
            <a:spLocks noGrp="1"/>
          </p:cNvSpPr>
          <p:nvPr>
            <p:ph type="title"/>
          </p:nvPr>
        </p:nvSpPr>
        <p:spPr>
          <a:xfrm>
            <a:off x="459014" y="614507"/>
            <a:ext cx="11145157" cy="628650"/>
          </a:xfrm>
        </p:spPr>
        <p:txBody>
          <a:bodyPr/>
          <a:lstStyle/>
          <a:p>
            <a:pPr marL="838200" indent="-838200" eaLnBrk="1" hangingPunct="1"/>
            <a:r>
              <a:rPr lang="en-US" sz="4000" dirty="0" smtClean="0"/>
              <a:t>7. Is the budget for the proposed PPI</a:t>
            </a:r>
            <a:r>
              <a:rPr lang="en-US" sz="4000" dirty="0" smtClean="0">
                <a:solidFill>
                  <a:schemeClr val="tx2"/>
                </a:solidFill>
              </a:rPr>
              <a:t> </a:t>
            </a:r>
            <a:r>
              <a:rPr lang="en-US" sz="4000" dirty="0" smtClean="0"/>
              <a:t>adequate?</a:t>
            </a:r>
            <a:endParaRPr lang="en-GB" sz="4000" dirty="0" smtClean="0"/>
          </a:p>
        </p:txBody>
      </p:sp>
    </p:spTree>
    <p:extLst>
      <p:ext uri="{BB962C8B-B14F-4D97-AF65-F5344CB8AC3E}">
        <p14:creationId xmlns:p14="http://schemas.microsoft.com/office/powerpoint/2010/main" val="24780062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ontent Placeholder 2"/>
          <p:cNvSpPr>
            <a:spLocks noGrp="1"/>
          </p:cNvSpPr>
          <p:nvPr>
            <p:ph idx="1"/>
          </p:nvPr>
        </p:nvSpPr>
        <p:spPr>
          <a:xfrm>
            <a:off x="4009292" y="1592434"/>
            <a:ext cx="7592291" cy="3305148"/>
          </a:xfrm>
        </p:spPr>
        <p:txBody>
          <a:bodyPr/>
          <a:lstStyle/>
          <a:p>
            <a:pPr marL="0" indent="0" eaLnBrk="1" hangingPunct="1">
              <a:lnSpc>
                <a:spcPct val="70000"/>
              </a:lnSpc>
              <a:buFont typeface="Arial" charset="0"/>
              <a:buNone/>
              <a:defRPr/>
            </a:pPr>
            <a:endParaRPr lang="en-GB" sz="2400" dirty="0" smtClean="0"/>
          </a:p>
          <a:p>
            <a:pPr eaLnBrk="1" hangingPunct="1">
              <a:lnSpc>
                <a:spcPct val="70000"/>
              </a:lnSpc>
              <a:defRPr/>
            </a:pPr>
            <a:r>
              <a:rPr lang="en-US" sz="2400" dirty="0" smtClean="0"/>
              <a:t>This module describes good practice in PPI. It </a:t>
            </a:r>
            <a:r>
              <a:rPr lang="en-US" sz="2400" dirty="0"/>
              <a:t>will help you to compare good practice in PPI with the planned PPI in the research documents you review.</a:t>
            </a:r>
          </a:p>
          <a:p>
            <a:pPr marL="0" indent="0" eaLnBrk="1" hangingPunct="1">
              <a:lnSpc>
                <a:spcPct val="70000"/>
              </a:lnSpc>
              <a:buNone/>
              <a:defRPr/>
            </a:pPr>
            <a:r>
              <a:rPr lang="en-US" sz="2400" dirty="0" smtClean="0"/>
              <a:t> </a:t>
            </a:r>
          </a:p>
          <a:p>
            <a:pPr eaLnBrk="1" hangingPunct="1">
              <a:lnSpc>
                <a:spcPct val="70000"/>
              </a:lnSpc>
              <a:defRPr/>
            </a:pPr>
            <a:r>
              <a:rPr lang="en-US" sz="2400" dirty="0" smtClean="0"/>
              <a:t>You can then give </a:t>
            </a:r>
            <a:r>
              <a:rPr lang="en-US" sz="2400" dirty="0"/>
              <a:t>researchers </a:t>
            </a:r>
            <a:r>
              <a:rPr lang="en-US" sz="2400" dirty="0" smtClean="0"/>
              <a:t>feedback on the strengths of their plans and make suggestions on </a:t>
            </a:r>
            <a:r>
              <a:rPr lang="en-US" sz="2400" dirty="0"/>
              <a:t>how to improve their PPI and </a:t>
            </a:r>
            <a:r>
              <a:rPr lang="en-US" sz="2400" dirty="0" smtClean="0"/>
              <a:t>project.</a:t>
            </a:r>
          </a:p>
          <a:p>
            <a:pPr eaLnBrk="1" hangingPunct="1">
              <a:lnSpc>
                <a:spcPct val="70000"/>
              </a:lnSpc>
              <a:defRPr/>
            </a:pPr>
            <a:endParaRPr lang="en-US" sz="2400" dirty="0" smtClean="0"/>
          </a:p>
          <a:p>
            <a:pPr eaLnBrk="1" hangingPunct="1">
              <a:lnSpc>
                <a:spcPct val="70000"/>
              </a:lnSpc>
              <a:defRPr/>
            </a:pPr>
            <a:r>
              <a:rPr lang="en-US" sz="2400" dirty="0"/>
              <a:t>Those offering you the review (for example, the researchers or a funder like us) will give you guidance on how to complete it. Answer as much as you can </a:t>
            </a:r>
            <a:r>
              <a:rPr lang="en-US" sz="2400" dirty="0" smtClean="0"/>
              <a:t>and don’t worry if there are questions you cannot answer.</a:t>
            </a:r>
          </a:p>
          <a:p>
            <a:pPr marL="0" indent="0" eaLnBrk="1" hangingPunct="1">
              <a:lnSpc>
                <a:spcPct val="70000"/>
              </a:lnSpc>
              <a:buFont typeface="Arial" charset="0"/>
              <a:buNone/>
              <a:defRPr/>
            </a:pPr>
            <a:endParaRPr lang="en-GB" sz="1100" dirty="0" smtClean="0"/>
          </a:p>
        </p:txBody>
      </p:sp>
      <p:pic>
        <p:nvPicPr>
          <p:cNvPr id="6" name="Picture 5" title="Silhouette of man in conversati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9250" y="1180471"/>
            <a:ext cx="4681850" cy="5677529"/>
          </a:xfrm>
          <a:prstGeom prst="rect">
            <a:avLst/>
          </a:prstGeom>
        </p:spPr>
      </p:pic>
      <p:sp>
        <p:nvSpPr>
          <p:cNvPr id="28673" name="Title 1"/>
          <p:cNvSpPr>
            <a:spLocks noGrp="1"/>
          </p:cNvSpPr>
          <p:nvPr>
            <p:ph type="title"/>
          </p:nvPr>
        </p:nvSpPr>
        <p:spPr>
          <a:xfrm>
            <a:off x="796637" y="344342"/>
            <a:ext cx="10515600" cy="1048039"/>
          </a:xfrm>
        </p:spPr>
        <p:txBody>
          <a:bodyPr/>
          <a:lstStyle/>
          <a:p>
            <a:pPr eaLnBrk="1" hangingPunct="1"/>
            <a:r>
              <a:rPr lang="en-US" dirty="0" smtClean="0"/>
              <a:t>What to look for when reviewing</a:t>
            </a:r>
            <a:endParaRPr lang="en-GB" dirty="0" smtClean="0"/>
          </a:p>
        </p:txBody>
      </p:sp>
    </p:spTree>
    <p:extLst>
      <p:ext uri="{BB962C8B-B14F-4D97-AF65-F5344CB8AC3E}">
        <p14:creationId xmlns:p14="http://schemas.microsoft.com/office/powerpoint/2010/main" val="18403075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Content Placeholder 2"/>
          <p:cNvSpPr>
            <a:spLocks noGrp="1"/>
          </p:cNvSpPr>
          <p:nvPr>
            <p:ph idx="1"/>
          </p:nvPr>
        </p:nvSpPr>
        <p:spPr>
          <a:xfrm>
            <a:off x="7275615" y="1647413"/>
            <a:ext cx="4689764" cy="4509944"/>
          </a:xfrm>
        </p:spPr>
        <p:txBody>
          <a:bodyPr/>
          <a:lstStyle/>
          <a:p>
            <a:pPr marL="0" indent="0" eaLnBrk="1" hangingPunct="1">
              <a:lnSpc>
                <a:spcPct val="70000"/>
              </a:lnSpc>
              <a:buNone/>
              <a:defRPr/>
            </a:pPr>
            <a:r>
              <a:rPr lang="en-US" sz="2400" dirty="0" smtClean="0"/>
              <a:t>7.2 Have all the PPI activities been estimated for, using INVOLVE guidelines? </a:t>
            </a:r>
          </a:p>
          <a:p>
            <a:pPr eaLnBrk="1" hangingPunct="1">
              <a:lnSpc>
                <a:spcPct val="70000"/>
              </a:lnSpc>
              <a:defRPr/>
            </a:pPr>
            <a:r>
              <a:rPr lang="en-US" sz="2400" dirty="0" smtClean="0"/>
              <a:t>Costs might include recruiting, inducting and training public contributors, PPI activities described in the research plan, public membership on project review, advisory or steering groups, and activities involved in sharing the research findings (dissemination).  </a:t>
            </a:r>
          </a:p>
          <a:p>
            <a:pPr eaLnBrk="1" hangingPunct="1">
              <a:lnSpc>
                <a:spcPct val="70000"/>
              </a:lnSpc>
              <a:defRPr/>
            </a:pPr>
            <a:r>
              <a:rPr lang="en-US" sz="2400" dirty="0" smtClean="0"/>
              <a:t>Have expenses such as travel, accommodation, meals, drinks and </a:t>
            </a:r>
            <a:r>
              <a:rPr lang="en-US" sz="2400" dirty="0" err="1" smtClean="0"/>
              <a:t>dependants’</a:t>
            </a:r>
            <a:r>
              <a:rPr lang="en-US" sz="2400" dirty="0" smtClean="0"/>
              <a:t> and </a:t>
            </a:r>
            <a:r>
              <a:rPr lang="en-US" sz="2400" dirty="0" err="1" smtClean="0"/>
              <a:t>carers’</a:t>
            </a:r>
            <a:r>
              <a:rPr lang="en-US" sz="2400" dirty="0" smtClean="0"/>
              <a:t> costs been accounted for?  </a:t>
            </a:r>
          </a:p>
          <a:p>
            <a:pPr lvl="1" eaLnBrk="1" hangingPunct="1">
              <a:lnSpc>
                <a:spcPct val="70000"/>
              </a:lnSpc>
              <a:defRPr/>
            </a:pPr>
            <a:endParaRPr lang="en-US" dirty="0" smtClean="0"/>
          </a:p>
          <a:p>
            <a:pPr marL="0" indent="0" eaLnBrk="1" hangingPunct="1">
              <a:lnSpc>
                <a:spcPct val="70000"/>
              </a:lnSpc>
              <a:buFont typeface="Arial" charset="0"/>
              <a:buNone/>
              <a:defRPr/>
            </a:pPr>
            <a:endParaRPr lang="en-GB" sz="2400" dirty="0" smtClean="0"/>
          </a:p>
        </p:txBody>
      </p:sp>
      <p:pic>
        <p:nvPicPr>
          <p:cNvPr id="4" name="Picture 3" title="Hands pressing buttons on calculato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014" y="1647413"/>
            <a:ext cx="6588195" cy="4045816"/>
          </a:xfrm>
          <a:prstGeom prst="rect">
            <a:avLst/>
          </a:prstGeom>
        </p:spPr>
      </p:pic>
      <p:sp>
        <p:nvSpPr>
          <p:cNvPr id="5" name="Title 1"/>
          <p:cNvSpPr>
            <a:spLocks noGrp="1"/>
          </p:cNvSpPr>
          <p:nvPr>
            <p:ph type="title"/>
          </p:nvPr>
        </p:nvSpPr>
        <p:spPr>
          <a:xfrm>
            <a:off x="459014" y="614507"/>
            <a:ext cx="11145157" cy="628650"/>
          </a:xfrm>
        </p:spPr>
        <p:txBody>
          <a:bodyPr/>
          <a:lstStyle/>
          <a:p>
            <a:pPr marL="838200" indent="-838200" eaLnBrk="1" hangingPunct="1"/>
            <a:r>
              <a:rPr lang="en-US" sz="4000" dirty="0" smtClean="0"/>
              <a:t>7. Is the budget for the proposed PPI</a:t>
            </a:r>
            <a:r>
              <a:rPr lang="en-US" sz="4000" dirty="0" smtClean="0">
                <a:solidFill>
                  <a:schemeClr val="tx2"/>
                </a:solidFill>
              </a:rPr>
              <a:t> </a:t>
            </a:r>
            <a:r>
              <a:rPr lang="en-US" sz="4000" dirty="0" smtClean="0"/>
              <a:t>adequate?</a:t>
            </a:r>
            <a:endParaRPr lang="en-GB" sz="4000" dirty="0" smtClean="0"/>
          </a:p>
        </p:txBody>
      </p:sp>
    </p:spTree>
    <p:extLst>
      <p:ext uri="{BB962C8B-B14F-4D97-AF65-F5344CB8AC3E}">
        <p14:creationId xmlns:p14="http://schemas.microsoft.com/office/powerpoint/2010/main" val="351907531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838200" y="2906279"/>
            <a:ext cx="10515600" cy="22060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ctr" eaLnBrk="1" hangingPunct="1">
              <a:lnSpc>
                <a:spcPct val="70000"/>
              </a:lnSpc>
              <a:defRPr/>
            </a:pPr>
            <a:endParaRPr lang="en-US" sz="1100" dirty="0" smtClean="0"/>
          </a:p>
          <a:p>
            <a:pPr marL="0" indent="0" eaLnBrk="1" hangingPunct="1">
              <a:lnSpc>
                <a:spcPct val="70000"/>
              </a:lnSpc>
              <a:buNone/>
              <a:defRPr/>
            </a:pPr>
            <a:r>
              <a:rPr lang="en-US" sz="2400" dirty="0" smtClean="0"/>
              <a:t>Instead, you might want to explore the tools listed below, which you can find in ‘Further resources’.</a:t>
            </a:r>
          </a:p>
          <a:p>
            <a:pPr marL="0" indent="0" eaLnBrk="1" hangingPunct="1">
              <a:lnSpc>
                <a:spcPct val="70000"/>
              </a:lnSpc>
              <a:buNone/>
              <a:defRPr/>
            </a:pPr>
            <a:endParaRPr lang="en-US" sz="2400" dirty="0" smtClean="0">
              <a:solidFill>
                <a:schemeClr val="bg1">
                  <a:lumMod val="50000"/>
                </a:schemeClr>
              </a:solidFill>
            </a:endParaRPr>
          </a:p>
          <a:p>
            <a:pPr eaLnBrk="1" hangingPunct="1">
              <a:lnSpc>
                <a:spcPct val="70000"/>
              </a:lnSpc>
              <a:defRPr/>
            </a:pPr>
            <a:r>
              <a:rPr lang="en-US" sz="2400" dirty="0" smtClean="0">
                <a:solidFill>
                  <a:schemeClr val="bg1">
                    <a:lumMod val="50000"/>
                  </a:schemeClr>
                </a:solidFill>
              </a:rPr>
              <a:t>INVOLVE</a:t>
            </a:r>
            <a:r>
              <a:rPr lang="en-US" sz="2400" dirty="0" smtClean="0"/>
              <a:t> has a cost calculator to help researchers work out their PPI costs. </a:t>
            </a:r>
          </a:p>
          <a:p>
            <a:pPr eaLnBrk="1" hangingPunct="1">
              <a:lnSpc>
                <a:spcPct val="70000"/>
              </a:lnSpc>
              <a:defRPr/>
            </a:pPr>
            <a:r>
              <a:rPr lang="en-US" sz="2400" dirty="0" smtClean="0"/>
              <a:t>We have also developed a PPI activity planner which can help you break down the activities and help you to estimate costs. </a:t>
            </a:r>
            <a:endParaRPr lang="en-GB" sz="2400" dirty="0" smtClean="0"/>
          </a:p>
        </p:txBody>
      </p:sp>
      <p:sp>
        <p:nvSpPr>
          <p:cNvPr id="4" name="Content Placeholder 2"/>
          <p:cNvSpPr>
            <a:spLocks noGrp="1"/>
          </p:cNvSpPr>
          <p:nvPr>
            <p:ph idx="1"/>
          </p:nvPr>
        </p:nvSpPr>
        <p:spPr>
          <a:xfrm>
            <a:off x="838200" y="1690689"/>
            <a:ext cx="10203872" cy="1010948"/>
          </a:xfrm>
        </p:spPr>
        <p:txBody>
          <a:bodyPr/>
          <a:lstStyle/>
          <a:p>
            <a:pPr marL="0" lvl="1" indent="0" eaLnBrk="1" hangingPunct="1">
              <a:lnSpc>
                <a:spcPct val="70000"/>
              </a:lnSpc>
              <a:buNone/>
              <a:defRPr/>
            </a:pPr>
            <a:r>
              <a:rPr lang="en-US" dirty="0" smtClean="0"/>
              <a:t>In this research document there is no information about estimating costs.   A full research application or proposal (known as a stage 2 application in the NIHR) will have a breakdown of costs.</a:t>
            </a:r>
            <a:endParaRPr lang="en-GB" sz="2400" dirty="0" smtClean="0"/>
          </a:p>
        </p:txBody>
      </p:sp>
      <p:sp>
        <p:nvSpPr>
          <p:cNvPr id="2" name="Title 1"/>
          <p:cNvSpPr>
            <a:spLocks noGrp="1"/>
          </p:cNvSpPr>
          <p:nvPr>
            <p:ph type="title"/>
          </p:nvPr>
        </p:nvSpPr>
        <p:spPr/>
        <p:txBody>
          <a:bodyPr/>
          <a:lstStyle/>
          <a:p>
            <a:r>
              <a:rPr lang="en-GB" sz="4000" dirty="0" smtClean="0"/>
              <a:t>POP trial </a:t>
            </a:r>
            <a:r>
              <a:rPr lang="en-GB" sz="4000" dirty="0"/>
              <a:t>a</a:t>
            </a:r>
            <a:r>
              <a:rPr lang="en-GB" sz="4000" dirty="0" smtClean="0"/>
              <a:t>ctivity 7</a:t>
            </a:r>
            <a:endParaRPr lang="en-GB" sz="4000" dirty="0"/>
          </a:p>
        </p:txBody>
      </p:sp>
    </p:spTree>
    <p:extLst>
      <p:ext uri="{BB962C8B-B14F-4D97-AF65-F5344CB8AC3E}">
        <p14:creationId xmlns:p14="http://schemas.microsoft.com/office/powerpoint/2010/main" val="239302131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Silhouette of woman in conversati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64011" y="1155700"/>
            <a:ext cx="3727990" cy="5702300"/>
          </a:xfrm>
          <a:prstGeom prst="rect">
            <a:avLst/>
          </a:prstGeom>
        </p:spPr>
      </p:pic>
      <p:sp>
        <p:nvSpPr>
          <p:cNvPr id="81921" name="Title 1"/>
          <p:cNvSpPr>
            <a:spLocks noGrp="1"/>
          </p:cNvSpPr>
          <p:nvPr>
            <p:ph type="title"/>
          </p:nvPr>
        </p:nvSpPr>
        <p:spPr>
          <a:xfrm>
            <a:off x="1752600" y="2706543"/>
            <a:ext cx="6504709" cy="1325563"/>
          </a:xfrm>
        </p:spPr>
        <p:txBody>
          <a:bodyPr/>
          <a:lstStyle/>
          <a:p>
            <a:pPr eaLnBrk="1" hangingPunct="1"/>
            <a:r>
              <a:rPr lang="en-US" dirty="0" smtClean="0"/>
              <a:t/>
            </a:r>
            <a:br>
              <a:rPr lang="en-US" dirty="0" smtClean="0"/>
            </a:br>
            <a:r>
              <a:rPr lang="en-US" dirty="0" smtClean="0"/>
              <a:t>8. Do arrangements for the people taking part in the study seem practical and fair? </a:t>
            </a:r>
            <a:br>
              <a:rPr lang="en-US" dirty="0" smtClean="0"/>
            </a:br>
            <a:endParaRPr lang="en-GB" dirty="0" smtClean="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Content Placeholder 2"/>
          <p:cNvSpPr>
            <a:spLocks noGrp="1"/>
          </p:cNvSpPr>
          <p:nvPr>
            <p:ph idx="1"/>
          </p:nvPr>
        </p:nvSpPr>
        <p:spPr>
          <a:xfrm>
            <a:off x="838200" y="1844675"/>
            <a:ext cx="10515600" cy="4335463"/>
          </a:xfrm>
        </p:spPr>
        <p:txBody>
          <a:bodyPr/>
          <a:lstStyle/>
          <a:p>
            <a:pPr eaLnBrk="1" hangingPunct="1">
              <a:lnSpc>
                <a:spcPct val="80000"/>
              </a:lnSpc>
              <a:defRPr/>
            </a:pPr>
            <a:r>
              <a:rPr lang="en-US" sz="2400" dirty="0" smtClean="0"/>
              <a:t>Are the research plans for those taking part (study participants) practical, fair, realistic and not too much of a burden? Do you have any concerns about people’s safety and well-being and their ability to access the study?</a:t>
            </a:r>
          </a:p>
          <a:p>
            <a:pPr eaLnBrk="1" hangingPunct="1">
              <a:lnSpc>
                <a:spcPct val="80000"/>
              </a:lnSpc>
              <a:defRPr/>
            </a:pPr>
            <a:r>
              <a:rPr lang="en-US" sz="2400" dirty="0" smtClean="0"/>
              <a:t>Do you think there are things that would stop people taking part in the research? Do you think the researchers understand the needs of the patient group well enough?</a:t>
            </a:r>
          </a:p>
          <a:p>
            <a:pPr eaLnBrk="1" hangingPunct="1">
              <a:lnSpc>
                <a:spcPct val="80000"/>
              </a:lnSpc>
              <a:defRPr/>
            </a:pPr>
            <a:r>
              <a:rPr lang="en-US" sz="2400" dirty="0" smtClean="0"/>
              <a:t>Why might people not want to take part in the research? How would you feel if you or a member of your family were asked to take part? (If people don’t want to take part in the study, it won’t get anywhere.)</a:t>
            </a:r>
          </a:p>
        </p:txBody>
      </p:sp>
      <p:sp>
        <p:nvSpPr>
          <p:cNvPr id="81921" name="Title 1"/>
          <p:cNvSpPr>
            <a:spLocks noGrp="1"/>
          </p:cNvSpPr>
          <p:nvPr>
            <p:ph type="title"/>
          </p:nvPr>
        </p:nvSpPr>
        <p:spPr/>
        <p:txBody>
          <a:bodyPr/>
          <a:lstStyle/>
          <a:p>
            <a:pPr eaLnBrk="1" hangingPunct="1"/>
            <a:r>
              <a:rPr lang="en-US" sz="4000" dirty="0" smtClean="0"/>
              <a:t/>
            </a:r>
            <a:br>
              <a:rPr lang="en-US" sz="4000" dirty="0" smtClean="0"/>
            </a:br>
            <a:r>
              <a:rPr lang="en-US" sz="4000" dirty="0" smtClean="0"/>
              <a:t>8. </a:t>
            </a:r>
            <a:r>
              <a:rPr lang="en-US" sz="4000" dirty="0"/>
              <a:t>Do arrangements for the people taking part in the study seem practical and fair? </a:t>
            </a:r>
            <a:br>
              <a:rPr lang="en-US" sz="4000" dirty="0"/>
            </a:br>
            <a:endParaRPr lang="en-GB" sz="4000" dirty="0" smtClean="0"/>
          </a:p>
        </p:txBody>
      </p:sp>
    </p:spTree>
    <p:extLst>
      <p:ext uri="{BB962C8B-B14F-4D97-AF65-F5344CB8AC3E}">
        <p14:creationId xmlns:p14="http://schemas.microsoft.com/office/powerpoint/2010/main" val="305182669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44675"/>
            <a:ext cx="10515600" cy="4332288"/>
          </a:xfrm>
        </p:spPr>
        <p:txBody>
          <a:bodyPr/>
          <a:lstStyle/>
          <a:p>
            <a:pPr>
              <a:defRPr/>
            </a:pPr>
            <a:r>
              <a:rPr lang="en-US" sz="2400" dirty="0"/>
              <a:t>What changes should be made to make the research </a:t>
            </a:r>
            <a:r>
              <a:rPr lang="en-US" sz="2400" dirty="0" smtClean="0"/>
              <a:t>more accessible </a:t>
            </a:r>
            <a:r>
              <a:rPr lang="en-US" sz="2400" dirty="0"/>
              <a:t>for people taking part in </a:t>
            </a:r>
            <a:r>
              <a:rPr lang="en-US" sz="2400" dirty="0" smtClean="0"/>
              <a:t>it? </a:t>
            </a:r>
          </a:p>
          <a:p>
            <a:pPr>
              <a:defRPr/>
            </a:pPr>
            <a:r>
              <a:rPr lang="en-US" sz="2400" dirty="0" smtClean="0"/>
              <a:t>How </a:t>
            </a:r>
            <a:r>
              <a:rPr lang="en-US" sz="2400" dirty="0"/>
              <a:t>could </a:t>
            </a:r>
            <a:r>
              <a:rPr lang="en-US" sz="2400" dirty="0" smtClean="0"/>
              <a:t>people </a:t>
            </a:r>
            <a:r>
              <a:rPr lang="en-US" sz="2400" dirty="0"/>
              <a:t>be supported (for </a:t>
            </a:r>
            <a:r>
              <a:rPr lang="en-US" sz="2400" dirty="0" smtClean="0"/>
              <a:t>example, through </a:t>
            </a:r>
            <a:r>
              <a:rPr lang="en-US" sz="2400" dirty="0"/>
              <a:t>helplines, a named </a:t>
            </a:r>
            <a:r>
              <a:rPr lang="en-US" sz="2400" dirty="0" smtClean="0"/>
              <a:t>contact, or </a:t>
            </a:r>
            <a:r>
              <a:rPr lang="en-US" sz="2400" dirty="0"/>
              <a:t>other services)? </a:t>
            </a:r>
            <a:endParaRPr lang="en-US" sz="2400" dirty="0" smtClean="0"/>
          </a:p>
          <a:p>
            <a:pPr>
              <a:defRPr/>
            </a:pPr>
            <a:r>
              <a:rPr lang="en-US" sz="2400" dirty="0" smtClean="0"/>
              <a:t>Do </a:t>
            </a:r>
            <a:r>
              <a:rPr lang="en-US" sz="2400" dirty="0"/>
              <a:t>the families and </a:t>
            </a:r>
            <a:r>
              <a:rPr lang="en-US" sz="2400" dirty="0" err="1"/>
              <a:t>carers</a:t>
            </a:r>
            <a:r>
              <a:rPr lang="en-US" sz="2400" dirty="0"/>
              <a:t> of </a:t>
            </a:r>
            <a:r>
              <a:rPr lang="en-US" sz="2400" dirty="0" smtClean="0"/>
              <a:t>those taking part </a:t>
            </a:r>
            <a:r>
              <a:rPr lang="en-US" sz="2400" dirty="0"/>
              <a:t>need </a:t>
            </a:r>
            <a:r>
              <a:rPr lang="en-US" sz="2400" dirty="0" smtClean="0"/>
              <a:t>more </a:t>
            </a:r>
            <a:r>
              <a:rPr lang="en-US" sz="2400" dirty="0"/>
              <a:t>information and support? </a:t>
            </a:r>
            <a:endParaRPr lang="en-US" sz="2400" dirty="0" smtClean="0"/>
          </a:p>
          <a:p>
            <a:pPr>
              <a:defRPr/>
            </a:pPr>
            <a:r>
              <a:rPr lang="en-US" sz="2400" dirty="0" smtClean="0"/>
              <a:t>If those taking part </a:t>
            </a:r>
            <a:r>
              <a:rPr lang="en-US" sz="2400" dirty="0"/>
              <a:t>are asked to </a:t>
            </a:r>
            <a:r>
              <a:rPr lang="en-US" sz="2400" dirty="0" smtClean="0"/>
              <a:t>keep </a:t>
            </a:r>
            <a:r>
              <a:rPr lang="en-US" sz="2400" dirty="0"/>
              <a:t>diaries or </a:t>
            </a:r>
            <a:r>
              <a:rPr lang="en-US" sz="2400" dirty="0" smtClean="0"/>
              <a:t>fill in questionnaires, </a:t>
            </a:r>
            <a:r>
              <a:rPr lang="en-US" sz="2400" dirty="0"/>
              <a:t>could they do it online, by a voice recording or on a mobile phone? </a:t>
            </a:r>
            <a:endParaRPr lang="en-US" sz="2400" dirty="0" smtClean="0"/>
          </a:p>
          <a:p>
            <a:pPr>
              <a:defRPr/>
            </a:pPr>
            <a:r>
              <a:rPr lang="en-US" sz="2400" dirty="0" smtClean="0"/>
              <a:t>How </a:t>
            </a:r>
            <a:r>
              <a:rPr lang="en-US" sz="2400" dirty="0"/>
              <a:t>are they going to get to clinic appointments or interviews the researchers want them to attend? </a:t>
            </a:r>
            <a:endParaRPr lang="en-US" sz="2400" dirty="0" smtClean="0"/>
          </a:p>
        </p:txBody>
      </p:sp>
      <p:sp>
        <p:nvSpPr>
          <p:cNvPr id="83969" name="Title 1"/>
          <p:cNvSpPr>
            <a:spLocks noGrp="1"/>
          </p:cNvSpPr>
          <p:nvPr>
            <p:ph type="title"/>
          </p:nvPr>
        </p:nvSpPr>
        <p:spPr/>
        <p:txBody>
          <a:bodyPr/>
          <a:lstStyle/>
          <a:p>
            <a:r>
              <a:rPr lang="en-US" dirty="0" smtClean="0"/>
              <a:t>8. </a:t>
            </a:r>
            <a:r>
              <a:rPr lang="en-US" dirty="0"/>
              <a:t>Do arrangements for the people taking part in the study seem practical and fair? </a:t>
            </a:r>
            <a:endParaRPr lang="en-GB" dirty="0" smtClean="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title="Picture of counters separated by a wall"/>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9508" y="1403649"/>
            <a:ext cx="7233853" cy="4815497"/>
          </a:xfrm>
          <a:prstGeom prst="rect">
            <a:avLst/>
          </a:prstGeom>
        </p:spPr>
      </p:pic>
      <p:sp>
        <p:nvSpPr>
          <p:cNvPr id="15" name="Oval 14"/>
          <p:cNvSpPr/>
          <p:nvPr/>
        </p:nvSpPr>
        <p:spPr>
          <a:xfrm>
            <a:off x="6575240" y="1091382"/>
            <a:ext cx="1560911" cy="1039091"/>
          </a:xfrm>
          <a:prstGeom prst="ellipse">
            <a:avLst/>
          </a:prstGeom>
        </p:spPr>
        <p:style>
          <a:lnRef idx="1">
            <a:schemeClr val="accent2"/>
          </a:lnRef>
          <a:fillRef idx="2">
            <a:schemeClr val="accent2"/>
          </a:fillRef>
          <a:effectRef idx="1">
            <a:schemeClr val="accent2"/>
          </a:effectRef>
          <a:fontRef idx="minor">
            <a:schemeClr val="dk1"/>
          </a:fontRef>
        </p:style>
        <p:txBody>
          <a:bodyPr lIns="0" rIns="0" rtlCol="0" anchor="ctr"/>
          <a:lstStyle/>
          <a:p>
            <a:pPr algn="ctr"/>
            <a:r>
              <a:rPr lang="en-GB" sz="2000" dirty="0" smtClean="0"/>
              <a:t>People with disabilities</a:t>
            </a:r>
          </a:p>
        </p:txBody>
      </p:sp>
      <p:sp>
        <p:nvSpPr>
          <p:cNvPr id="14" name="Oval 13"/>
          <p:cNvSpPr/>
          <p:nvPr/>
        </p:nvSpPr>
        <p:spPr>
          <a:xfrm>
            <a:off x="8936202" y="1700849"/>
            <a:ext cx="1560911" cy="1039091"/>
          </a:xfrm>
          <a:prstGeom prst="ellipse">
            <a:avLst/>
          </a:prstGeom>
        </p:spPr>
        <p:style>
          <a:lnRef idx="1">
            <a:schemeClr val="accent2"/>
          </a:lnRef>
          <a:fillRef idx="2">
            <a:schemeClr val="accent2"/>
          </a:fillRef>
          <a:effectRef idx="1">
            <a:schemeClr val="accent2"/>
          </a:effectRef>
          <a:fontRef idx="minor">
            <a:schemeClr val="dk1"/>
          </a:fontRef>
        </p:style>
        <p:txBody>
          <a:bodyPr lIns="36000" rIns="36000" rtlCol="0" anchor="ctr"/>
          <a:lstStyle/>
          <a:p>
            <a:pPr algn="ctr"/>
            <a:r>
              <a:rPr lang="en-GB" sz="2000" dirty="0" smtClean="0"/>
              <a:t>Recently bereaved</a:t>
            </a:r>
          </a:p>
        </p:txBody>
      </p:sp>
      <p:sp>
        <p:nvSpPr>
          <p:cNvPr id="13" name="Oval 12"/>
          <p:cNvSpPr/>
          <p:nvPr/>
        </p:nvSpPr>
        <p:spPr>
          <a:xfrm>
            <a:off x="9374392" y="3268386"/>
            <a:ext cx="1560911" cy="1039091"/>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GB" sz="2000" dirty="0" smtClean="0"/>
              <a:t>Cultural</a:t>
            </a:r>
          </a:p>
        </p:txBody>
      </p:sp>
      <p:sp>
        <p:nvSpPr>
          <p:cNvPr id="12" name="Oval 11"/>
          <p:cNvSpPr/>
          <p:nvPr/>
        </p:nvSpPr>
        <p:spPr>
          <a:xfrm>
            <a:off x="8822836" y="4899788"/>
            <a:ext cx="1560911" cy="1039091"/>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GB" sz="2000" dirty="0" smtClean="0"/>
              <a:t>Children</a:t>
            </a:r>
          </a:p>
        </p:txBody>
      </p:sp>
      <p:sp>
        <p:nvSpPr>
          <p:cNvPr id="11" name="Oval 10"/>
          <p:cNvSpPr/>
          <p:nvPr/>
        </p:nvSpPr>
        <p:spPr>
          <a:xfrm>
            <a:off x="6517881" y="5478409"/>
            <a:ext cx="1560911" cy="1039091"/>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GB" sz="2000" dirty="0" smtClean="0"/>
              <a:t>Non-English speakers</a:t>
            </a:r>
          </a:p>
        </p:txBody>
      </p:sp>
      <p:sp>
        <p:nvSpPr>
          <p:cNvPr id="10" name="Oval 9"/>
          <p:cNvSpPr/>
          <p:nvPr/>
        </p:nvSpPr>
        <p:spPr>
          <a:xfrm>
            <a:off x="3531167" y="5492130"/>
            <a:ext cx="1560911" cy="1039091"/>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GB" sz="2000" dirty="0" smtClean="0"/>
              <a:t>Carers</a:t>
            </a:r>
          </a:p>
        </p:txBody>
      </p:sp>
      <p:sp>
        <p:nvSpPr>
          <p:cNvPr id="9" name="Oval 8"/>
          <p:cNvSpPr/>
          <p:nvPr/>
        </p:nvSpPr>
        <p:spPr>
          <a:xfrm>
            <a:off x="1259053" y="4934257"/>
            <a:ext cx="1560911" cy="1039091"/>
          </a:xfrm>
          <a:prstGeom prst="ellipse">
            <a:avLst/>
          </a:prstGeom>
        </p:spPr>
        <p:style>
          <a:lnRef idx="1">
            <a:schemeClr val="accent2"/>
          </a:lnRef>
          <a:fillRef idx="2">
            <a:schemeClr val="accent2"/>
          </a:fillRef>
          <a:effectRef idx="1">
            <a:schemeClr val="accent2"/>
          </a:effectRef>
          <a:fontRef idx="minor">
            <a:schemeClr val="dk1"/>
          </a:fontRef>
        </p:style>
        <p:txBody>
          <a:bodyPr lIns="36000" rIns="36000" rtlCol="0" anchor="ctr"/>
          <a:lstStyle/>
          <a:p>
            <a:pPr algn="ctr"/>
            <a:r>
              <a:rPr lang="en-GB" sz="2000" dirty="0" smtClean="0"/>
              <a:t>People who work</a:t>
            </a:r>
            <a:endParaRPr lang="en-GB" sz="2000" dirty="0"/>
          </a:p>
        </p:txBody>
      </p:sp>
      <p:sp>
        <p:nvSpPr>
          <p:cNvPr id="8" name="Oval 7"/>
          <p:cNvSpPr/>
          <p:nvPr/>
        </p:nvSpPr>
        <p:spPr>
          <a:xfrm>
            <a:off x="781954" y="3272065"/>
            <a:ext cx="1560911" cy="1039091"/>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GB" sz="2000" dirty="0" smtClean="0"/>
              <a:t>Older people</a:t>
            </a:r>
            <a:endParaRPr lang="en-GB" sz="2000" dirty="0"/>
          </a:p>
        </p:txBody>
      </p:sp>
      <p:sp>
        <p:nvSpPr>
          <p:cNvPr id="7" name="Oval 6"/>
          <p:cNvSpPr/>
          <p:nvPr/>
        </p:nvSpPr>
        <p:spPr>
          <a:xfrm>
            <a:off x="1227403" y="1636985"/>
            <a:ext cx="1560911" cy="1039091"/>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GB" sz="2000" dirty="0" smtClean="0"/>
              <a:t>Parents</a:t>
            </a:r>
            <a:endParaRPr lang="en-GB" sz="2000" dirty="0"/>
          </a:p>
        </p:txBody>
      </p:sp>
      <p:sp>
        <p:nvSpPr>
          <p:cNvPr id="5" name="Oval 4"/>
          <p:cNvSpPr/>
          <p:nvPr/>
        </p:nvSpPr>
        <p:spPr>
          <a:xfrm>
            <a:off x="3588365" y="1047624"/>
            <a:ext cx="1560911" cy="1039091"/>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GB" sz="2000" dirty="0" smtClean="0"/>
              <a:t>Access</a:t>
            </a:r>
            <a:endParaRPr lang="en-GB" sz="2000" dirty="0"/>
          </a:p>
        </p:txBody>
      </p:sp>
      <p:sp>
        <p:nvSpPr>
          <p:cNvPr id="4" name="Rectangle 3"/>
          <p:cNvSpPr/>
          <p:nvPr/>
        </p:nvSpPr>
        <p:spPr>
          <a:xfrm>
            <a:off x="370136" y="321370"/>
            <a:ext cx="10565168" cy="690638"/>
          </a:xfrm>
          <a:prstGeom prst="rect">
            <a:avLst/>
          </a:prstGeom>
        </p:spPr>
        <p:txBody>
          <a:bodyPr wrap="square">
            <a:spAutoFit/>
          </a:bodyPr>
          <a:lstStyle/>
          <a:p>
            <a:pPr marL="0" indent="0" eaLnBrk="1" hangingPunct="1">
              <a:lnSpc>
                <a:spcPct val="80000"/>
              </a:lnSpc>
              <a:buFont typeface="Arial" charset="0"/>
              <a:buNone/>
            </a:pPr>
            <a:r>
              <a:rPr lang="en-GB" sz="2400" dirty="0" smtClean="0">
                <a:latin typeface="+mn-lt"/>
              </a:rPr>
              <a:t>What might </a:t>
            </a:r>
            <a:r>
              <a:rPr lang="en-GB" sz="2400" dirty="0">
                <a:latin typeface="+mn-lt"/>
              </a:rPr>
              <a:t>be the common barriers for people who are invited to take part in a </a:t>
            </a:r>
            <a:r>
              <a:rPr lang="en-GB" sz="2400" dirty="0" smtClean="0">
                <a:latin typeface="+mn-lt"/>
              </a:rPr>
              <a:t>study?  Consider the </a:t>
            </a:r>
            <a:r>
              <a:rPr lang="en-GB" sz="2400" dirty="0">
                <a:latin typeface="+mn-lt"/>
              </a:rPr>
              <a:t>topics and groups </a:t>
            </a:r>
            <a:r>
              <a:rPr lang="en-GB" sz="2400" dirty="0" smtClean="0">
                <a:latin typeface="+mn-lt"/>
              </a:rPr>
              <a:t>below, then click </a:t>
            </a:r>
            <a:r>
              <a:rPr lang="en-GB" sz="2400" dirty="0">
                <a:latin typeface="+mn-lt"/>
              </a:rPr>
              <a:t>for some suggestions.</a:t>
            </a:r>
          </a:p>
        </p:txBody>
      </p:sp>
    </p:spTree>
    <p:extLst>
      <p:ext uri="{BB962C8B-B14F-4D97-AF65-F5344CB8AC3E}">
        <p14:creationId xmlns:p14="http://schemas.microsoft.com/office/powerpoint/2010/main" val="25542209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Content Placeholder 2"/>
          <p:cNvSpPr>
            <a:spLocks noGrp="1"/>
          </p:cNvSpPr>
          <p:nvPr>
            <p:ph idx="1"/>
          </p:nvPr>
        </p:nvSpPr>
        <p:spPr>
          <a:xfrm>
            <a:off x="340614" y="889699"/>
            <a:ext cx="11068050" cy="5181600"/>
          </a:xfrm>
        </p:spPr>
        <p:txBody>
          <a:bodyPr/>
          <a:lstStyle/>
          <a:p>
            <a:pPr eaLnBrk="1" hangingPunct="1">
              <a:lnSpc>
                <a:spcPct val="80000"/>
              </a:lnSpc>
            </a:pPr>
            <a:r>
              <a:rPr lang="en-US" sz="2400" b="1" dirty="0" smtClean="0"/>
              <a:t>Access – </a:t>
            </a:r>
            <a:r>
              <a:rPr lang="en-US" sz="2400" dirty="0" smtClean="0"/>
              <a:t>parking, travelling distance, method of transport and how often they need to attend.</a:t>
            </a:r>
            <a:endParaRPr lang="en-GB" sz="2400" dirty="0" smtClean="0"/>
          </a:p>
          <a:p>
            <a:pPr eaLnBrk="1" hangingPunct="1">
              <a:lnSpc>
                <a:spcPct val="80000"/>
              </a:lnSpc>
            </a:pPr>
            <a:r>
              <a:rPr lang="en-US" sz="2400" b="1" dirty="0" smtClean="0"/>
              <a:t>Parents</a:t>
            </a:r>
            <a:r>
              <a:rPr lang="en-US" sz="2400" dirty="0" smtClean="0"/>
              <a:t> </a:t>
            </a:r>
            <a:r>
              <a:rPr lang="en-US" sz="2400" b="1" dirty="0">
                <a:solidFill>
                  <a:prstClr val="black"/>
                </a:solidFill>
              </a:rPr>
              <a:t>–</a:t>
            </a:r>
            <a:r>
              <a:rPr lang="en-US" sz="2400" dirty="0" smtClean="0"/>
              <a:t> childcare, school holidays, travelling with small children or babies.</a:t>
            </a:r>
          </a:p>
          <a:p>
            <a:pPr eaLnBrk="1" hangingPunct="1">
              <a:lnSpc>
                <a:spcPct val="80000"/>
              </a:lnSpc>
            </a:pPr>
            <a:r>
              <a:rPr lang="en-US" sz="2400" b="1" dirty="0" smtClean="0"/>
              <a:t>Older people</a:t>
            </a:r>
            <a:r>
              <a:rPr lang="en-US" sz="2400" dirty="0" smtClean="0"/>
              <a:t> </a:t>
            </a:r>
            <a:r>
              <a:rPr lang="en-US" sz="2400" b="1" dirty="0">
                <a:solidFill>
                  <a:prstClr val="black"/>
                </a:solidFill>
              </a:rPr>
              <a:t>–</a:t>
            </a:r>
            <a:r>
              <a:rPr lang="en-US" sz="2400" dirty="0" smtClean="0"/>
              <a:t> travel, hearing, mobility, memory problems, winter or cold weather.</a:t>
            </a:r>
          </a:p>
          <a:p>
            <a:pPr eaLnBrk="1" hangingPunct="1">
              <a:lnSpc>
                <a:spcPct val="80000"/>
              </a:lnSpc>
            </a:pPr>
            <a:r>
              <a:rPr lang="en-US" sz="2400" b="1" dirty="0" smtClean="0"/>
              <a:t>People who work </a:t>
            </a:r>
            <a:r>
              <a:rPr lang="en-US" sz="2400" b="1" dirty="0">
                <a:solidFill>
                  <a:prstClr val="black"/>
                </a:solidFill>
              </a:rPr>
              <a:t>–</a:t>
            </a:r>
            <a:r>
              <a:rPr lang="en-US" sz="2400" dirty="0" smtClean="0"/>
              <a:t> time off work, number of appointments, time of day.</a:t>
            </a:r>
          </a:p>
          <a:p>
            <a:pPr eaLnBrk="1" hangingPunct="1">
              <a:lnSpc>
                <a:spcPct val="80000"/>
              </a:lnSpc>
            </a:pPr>
            <a:r>
              <a:rPr lang="en-US" sz="2400" b="1" dirty="0" err="1" smtClean="0"/>
              <a:t>Carers</a:t>
            </a:r>
            <a:r>
              <a:rPr lang="en-US" sz="2400" dirty="0" smtClean="0"/>
              <a:t> </a:t>
            </a:r>
            <a:r>
              <a:rPr lang="en-US" sz="2400" b="1" dirty="0">
                <a:solidFill>
                  <a:prstClr val="black"/>
                </a:solidFill>
              </a:rPr>
              <a:t>–</a:t>
            </a:r>
            <a:r>
              <a:rPr lang="en-US" sz="2400" dirty="0" smtClean="0"/>
              <a:t> caring responsibilities.</a:t>
            </a:r>
          </a:p>
          <a:p>
            <a:pPr eaLnBrk="1" hangingPunct="1">
              <a:lnSpc>
                <a:spcPct val="80000"/>
              </a:lnSpc>
            </a:pPr>
            <a:r>
              <a:rPr lang="en-US" sz="2400" b="1" dirty="0" smtClean="0"/>
              <a:t>Non-English speakers </a:t>
            </a:r>
            <a:r>
              <a:rPr lang="en-US" sz="2400" b="1" dirty="0">
                <a:solidFill>
                  <a:prstClr val="black"/>
                </a:solidFill>
              </a:rPr>
              <a:t>–</a:t>
            </a:r>
            <a:r>
              <a:rPr lang="en-US" sz="2400" dirty="0" smtClean="0"/>
              <a:t> language, reading. </a:t>
            </a:r>
          </a:p>
          <a:p>
            <a:pPr eaLnBrk="1" hangingPunct="1">
              <a:lnSpc>
                <a:spcPct val="80000"/>
              </a:lnSpc>
            </a:pPr>
            <a:r>
              <a:rPr lang="en-US" sz="2400" b="1" dirty="0" smtClean="0"/>
              <a:t>Children</a:t>
            </a:r>
            <a:r>
              <a:rPr lang="en-US" sz="2400" dirty="0" smtClean="0"/>
              <a:t> </a:t>
            </a:r>
            <a:r>
              <a:rPr lang="en-US" sz="2400" b="1" dirty="0">
                <a:solidFill>
                  <a:prstClr val="black"/>
                </a:solidFill>
              </a:rPr>
              <a:t>–</a:t>
            </a:r>
            <a:r>
              <a:rPr lang="en-US" sz="2400" dirty="0" smtClean="0"/>
              <a:t> </a:t>
            </a:r>
            <a:r>
              <a:rPr lang="en-US" sz="2400" dirty="0" err="1" smtClean="0"/>
              <a:t>carer</a:t>
            </a:r>
            <a:r>
              <a:rPr lang="en-US" sz="2400" dirty="0" smtClean="0"/>
              <a:t> support needed, school days, travel, level of language and understanding.</a:t>
            </a:r>
          </a:p>
          <a:p>
            <a:pPr eaLnBrk="1" hangingPunct="1">
              <a:lnSpc>
                <a:spcPct val="80000"/>
              </a:lnSpc>
            </a:pPr>
            <a:r>
              <a:rPr lang="en-US" sz="2400" b="1" dirty="0" smtClean="0"/>
              <a:t>Cultural </a:t>
            </a:r>
            <a:r>
              <a:rPr lang="en-US" sz="2400" dirty="0" smtClean="0"/>
              <a:t>– cultural beliefs, routines and restrictions, traditional or holistic medicines (such as Chinese medicine, homeopathy and complementary therapies) as opposed to current medicine (as provided by Western doctors).</a:t>
            </a:r>
          </a:p>
          <a:p>
            <a:pPr eaLnBrk="1" hangingPunct="1">
              <a:lnSpc>
                <a:spcPct val="80000"/>
              </a:lnSpc>
            </a:pPr>
            <a:r>
              <a:rPr lang="en-US" sz="2400" b="1" dirty="0" smtClean="0"/>
              <a:t>Recently bereaved people </a:t>
            </a:r>
            <a:r>
              <a:rPr lang="en-US" sz="2400" b="1" dirty="0" smtClean="0">
                <a:solidFill>
                  <a:prstClr val="black"/>
                </a:solidFill>
              </a:rPr>
              <a:t>–</a:t>
            </a:r>
            <a:r>
              <a:rPr lang="en-US" sz="2400" dirty="0" smtClean="0"/>
              <a:t> time since the bereavement and their level of coping.</a:t>
            </a:r>
          </a:p>
          <a:p>
            <a:pPr eaLnBrk="1" hangingPunct="1">
              <a:lnSpc>
                <a:spcPct val="80000"/>
              </a:lnSpc>
            </a:pPr>
            <a:r>
              <a:rPr lang="en-US" sz="2400" b="1" dirty="0" smtClean="0"/>
              <a:t>People with disabilities </a:t>
            </a:r>
            <a:r>
              <a:rPr lang="en-US" sz="2400" dirty="0" smtClean="0"/>
              <a:t>– access issues such as travel, parking, lifts, mobility, hearing, sight, learning difficulties.</a:t>
            </a:r>
            <a:endParaRPr lang="en-GB" sz="2400" dirty="0" smtClean="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GB" dirty="0" smtClean="0"/>
              <a:t>The methods for collecting information from those taking part in the  study are described in the plain English summary.</a:t>
            </a:r>
          </a:p>
          <a:p>
            <a:pPr marL="0" indent="0">
              <a:buNone/>
            </a:pPr>
            <a:r>
              <a:rPr lang="en-GB" dirty="0" smtClean="0"/>
              <a:t>Identify any areas of concern or questions you might have about these arrangements.</a:t>
            </a:r>
          </a:p>
          <a:p>
            <a:pPr marL="0" indent="0">
              <a:buNone/>
            </a:pPr>
            <a:endParaRPr lang="en-GB" dirty="0"/>
          </a:p>
        </p:txBody>
      </p:sp>
      <p:sp>
        <p:nvSpPr>
          <p:cNvPr id="2" name="Title 1"/>
          <p:cNvSpPr>
            <a:spLocks noGrp="1"/>
          </p:cNvSpPr>
          <p:nvPr>
            <p:ph type="title"/>
          </p:nvPr>
        </p:nvSpPr>
        <p:spPr/>
        <p:txBody>
          <a:bodyPr/>
          <a:lstStyle/>
          <a:p>
            <a:r>
              <a:rPr lang="en-GB" sz="4000" dirty="0" smtClean="0"/>
              <a:t>POP trial </a:t>
            </a:r>
            <a:r>
              <a:rPr lang="en-GB" sz="4000" dirty="0"/>
              <a:t>a</a:t>
            </a:r>
            <a:r>
              <a:rPr lang="en-GB" sz="4000" dirty="0" smtClean="0"/>
              <a:t>ctivity 8 </a:t>
            </a:r>
            <a:endParaRPr lang="en-GB" sz="4000" dirty="0"/>
          </a:p>
        </p:txBody>
      </p:sp>
    </p:spTree>
    <p:extLst>
      <p:ext uri="{BB962C8B-B14F-4D97-AF65-F5344CB8AC3E}">
        <p14:creationId xmlns:p14="http://schemas.microsoft.com/office/powerpoint/2010/main" val="62630597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429702"/>
          </a:xfrm>
        </p:spPr>
        <p:txBody>
          <a:bodyPr/>
          <a:lstStyle/>
          <a:p>
            <a:pPr marL="0" indent="0">
              <a:buNone/>
            </a:pPr>
            <a:r>
              <a:rPr lang="en-GB" dirty="0" smtClean="0"/>
              <a:t>Some areas other reviewers highlighted included the following.</a:t>
            </a:r>
          </a:p>
          <a:p>
            <a:pPr marL="0" indent="0">
              <a:buNone/>
            </a:pPr>
            <a:endParaRPr lang="en-GB" dirty="0"/>
          </a:p>
          <a:p>
            <a:r>
              <a:rPr lang="en-GB" dirty="0" smtClean="0"/>
              <a:t>Four questionnaires at the time of the injury and then at three, six and 12 months is a lot for people to manage.  Would three be enough?</a:t>
            </a:r>
          </a:p>
          <a:p>
            <a:r>
              <a:rPr lang="en-GB" dirty="0" smtClean="0"/>
              <a:t>How will the questionnaires be distributed? Online or by post?</a:t>
            </a:r>
          </a:p>
          <a:p>
            <a:r>
              <a:rPr lang="en-GB" dirty="0" smtClean="0"/>
              <a:t>Will parents or children fill in the questionnaires?  It is not clear.</a:t>
            </a:r>
          </a:p>
          <a:p>
            <a:r>
              <a:rPr lang="en-GB" dirty="0" smtClean="0"/>
              <a:t>Will questionnaires be available in other languages if needed?</a:t>
            </a:r>
          </a:p>
          <a:p>
            <a:pPr marL="0" indent="0">
              <a:buNone/>
            </a:pPr>
            <a:endParaRPr lang="en-GB" dirty="0"/>
          </a:p>
          <a:p>
            <a:pPr marL="0" indent="0">
              <a:buNone/>
            </a:pPr>
            <a:r>
              <a:rPr lang="en-GB" dirty="0" smtClean="0"/>
              <a:t>You may have thought of some others.</a:t>
            </a:r>
          </a:p>
          <a:p>
            <a:pPr marL="0" indent="0">
              <a:buNone/>
            </a:pPr>
            <a:endParaRPr lang="en-GB" dirty="0"/>
          </a:p>
        </p:txBody>
      </p:sp>
      <p:sp>
        <p:nvSpPr>
          <p:cNvPr id="2" name="Title 1"/>
          <p:cNvSpPr>
            <a:spLocks noGrp="1"/>
          </p:cNvSpPr>
          <p:nvPr>
            <p:ph type="title"/>
          </p:nvPr>
        </p:nvSpPr>
        <p:spPr/>
        <p:txBody>
          <a:bodyPr/>
          <a:lstStyle/>
          <a:p>
            <a:r>
              <a:rPr lang="en-GB" sz="4000" dirty="0" smtClean="0"/>
              <a:t>Suggested answer</a:t>
            </a:r>
            <a:endParaRPr lang="en-GB" sz="4000" dirty="0"/>
          </a:p>
        </p:txBody>
      </p:sp>
    </p:spTree>
    <p:extLst>
      <p:ext uri="{BB962C8B-B14F-4D97-AF65-F5344CB8AC3E}">
        <p14:creationId xmlns:p14="http://schemas.microsoft.com/office/powerpoint/2010/main" val="159188658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title="Boy with his arm in a sl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21629" y="1968719"/>
            <a:ext cx="6514771" cy="4343181"/>
          </a:xfrm>
          <a:prstGeom prst="rect">
            <a:avLst/>
          </a:prstGeom>
        </p:spPr>
      </p:pic>
      <p:sp>
        <p:nvSpPr>
          <p:cNvPr id="3" name="Content Placeholder 2"/>
          <p:cNvSpPr>
            <a:spLocks noGrp="1"/>
          </p:cNvSpPr>
          <p:nvPr>
            <p:ph idx="1"/>
          </p:nvPr>
        </p:nvSpPr>
        <p:spPr>
          <a:xfrm>
            <a:off x="692727" y="2041087"/>
            <a:ext cx="4483429" cy="2317864"/>
          </a:xfrm>
        </p:spPr>
        <p:txBody>
          <a:bodyPr/>
          <a:lstStyle/>
          <a:p>
            <a:pPr marL="0" indent="0">
              <a:buNone/>
            </a:pPr>
            <a:endParaRPr lang="en-GB" sz="2400" dirty="0" smtClean="0"/>
          </a:p>
          <a:p>
            <a:pPr marL="0" indent="0">
              <a:lnSpc>
                <a:spcPct val="100000"/>
              </a:lnSpc>
              <a:spcBef>
                <a:spcPts val="0"/>
              </a:spcBef>
              <a:buNone/>
            </a:pPr>
            <a:r>
              <a:rPr lang="en-GB" sz="2400" dirty="0" smtClean="0"/>
              <a:t>Overall, public reviewers felt that this was a very good PPI proposal.</a:t>
            </a:r>
          </a:p>
          <a:p>
            <a:pPr marL="0" indent="0">
              <a:lnSpc>
                <a:spcPct val="100000"/>
              </a:lnSpc>
              <a:spcBef>
                <a:spcPts val="0"/>
              </a:spcBef>
              <a:buNone/>
            </a:pPr>
            <a:endParaRPr lang="en-GB" sz="2400" dirty="0"/>
          </a:p>
          <a:p>
            <a:pPr marL="0" indent="0">
              <a:lnSpc>
                <a:spcPct val="100000"/>
              </a:lnSpc>
              <a:spcBef>
                <a:spcPts val="0"/>
              </a:spcBef>
              <a:buNone/>
            </a:pPr>
            <a:r>
              <a:rPr lang="en-GB" sz="2400" dirty="0" smtClean="0"/>
              <a:t>It included imaginative use of PPI focused on the patient and their parents.</a:t>
            </a:r>
          </a:p>
          <a:p>
            <a:pPr marL="0" indent="0">
              <a:lnSpc>
                <a:spcPct val="100000"/>
              </a:lnSpc>
              <a:spcBef>
                <a:spcPts val="0"/>
              </a:spcBef>
              <a:buNone/>
            </a:pPr>
            <a:endParaRPr lang="en-GB" sz="2400" dirty="0"/>
          </a:p>
          <a:p>
            <a:pPr marL="0" indent="0">
              <a:lnSpc>
                <a:spcPct val="100000"/>
              </a:lnSpc>
              <a:spcBef>
                <a:spcPts val="0"/>
              </a:spcBef>
              <a:buNone/>
            </a:pPr>
            <a:r>
              <a:rPr lang="en-GB" sz="2400" dirty="0" smtClean="0"/>
              <a:t>PPI was firmly incorporated throughout the research process.</a:t>
            </a:r>
          </a:p>
          <a:p>
            <a:pPr marL="0" indent="0">
              <a:lnSpc>
                <a:spcPct val="100000"/>
              </a:lnSpc>
              <a:spcBef>
                <a:spcPts val="0"/>
              </a:spcBef>
              <a:buNone/>
            </a:pPr>
            <a:endParaRPr lang="en-GB" sz="2400" dirty="0"/>
          </a:p>
          <a:p>
            <a:pPr marL="0" indent="0">
              <a:lnSpc>
                <a:spcPct val="100000"/>
              </a:lnSpc>
              <a:spcBef>
                <a:spcPts val="0"/>
              </a:spcBef>
              <a:buNone/>
            </a:pPr>
            <a:r>
              <a:rPr lang="en-GB" sz="2400" dirty="0" smtClean="0"/>
              <a:t>Download the comments in full </a:t>
            </a:r>
            <a:r>
              <a:rPr lang="en-GB" sz="2400" u="sng" dirty="0" smtClean="0"/>
              <a:t>here</a:t>
            </a:r>
            <a:r>
              <a:rPr lang="en-GB" sz="2400" dirty="0" smtClean="0"/>
              <a:t>.</a:t>
            </a:r>
            <a:endParaRPr lang="en-GB" sz="2400" dirty="0"/>
          </a:p>
        </p:txBody>
      </p:sp>
      <p:grpSp>
        <p:nvGrpSpPr>
          <p:cNvPr id="11" name="Group 10" title="Image of 5 star outlines"/>
          <p:cNvGrpSpPr/>
          <p:nvPr/>
        </p:nvGrpSpPr>
        <p:grpSpPr>
          <a:xfrm>
            <a:off x="1212272" y="1689241"/>
            <a:ext cx="3027221" cy="450274"/>
            <a:chOff x="720439" y="1955206"/>
            <a:chExt cx="3027221" cy="450274"/>
          </a:xfrm>
        </p:grpSpPr>
        <p:grpSp>
          <p:nvGrpSpPr>
            <p:cNvPr id="6" name="Group 5"/>
            <p:cNvGrpSpPr/>
            <p:nvPr/>
          </p:nvGrpSpPr>
          <p:grpSpPr>
            <a:xfrm>
              <a:off x="720439" y="1955206"/>
              <a:ext cx="2382984" cy="450274"/>
              <a:chOff x="720439" y="1955206"/>
              <a:chExt cx="2382984" cy="450274"/>
            </a:xfrm>
          </p:grpSpPr>
          <p:sp>
            <p:nvSpPr>
              <p:cNvPr id="5" name="5-Point Star 4"/>
              <p:cNvSpPr/>
              <p:nvPr/>
            </p:nvSpPr>
            <p:spPr>
              <a:xfrm>
                <a:off x="720439" y="1955206"/>
                <a:ext cx="450273" cy="450273"/>
              </a:xfrm>
              <a:prstGeom prst="star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5-Point Star 6"/>
              <p:cNvSpPr/>
              <p:nvPr/>
            </p:nvSpPr>
            <p:spPr>
              <a:xfrm>
                <a:off x="1364676" y="1955207"/>
                <a:ext cx="450273" cy="450273"/>
              </a:xfrm>
              <a:prstGeom prst="star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5-Point Star 7"/>
              <p:cNvSpPr/>
              <p:nvPr/>
            </p:nvSpPr>
            <p:spPr>
              <a:xfrm>
                <a:off x="2008913" y="1955207"/>
                <a:ext cx="450273" cy="450273"/>
              </a:xfrm>
              <a:prstGeom prst="star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5-Point Star 8"/>
              <p:cNvSpPr/>
              <p:nvPr/>
            </p:nvSpPr>
            <p:spPr>
              <a:xfrm>
                <a:off x="2653150" y="1955207"/>
                <a:ext cx="450273" cy="450273"/>
              </a:xfrm>
              <a:prstGeom prst="star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5-Point Star 9"/>
            <p:cNvSpPr/>
            <p:nvPr/>
          </p:nvSpPr>
          <p:spPr>
            <a:xfrm>
              <a:off x="3297387" y="1955206"/>
              <a:ext cx="450273" cy="450273"/>
            </a:xfrm>
            <a:prstGeom prst="star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p:cNvSpPr>
            <a:spLocks noGrp="1"/>
          </p:cNvSpPr>
          <p:nvPr>
            <p:ph type="title"/>
          </p:nvPr>
        </p:nvSpPr>
        <p:spPr>
          <a:xfrm>
            <a:off x="692727" y="281997"/>
            <a:ext cx="10799618" cy="1325563"/>
          </a:xfrm>
        </p:spPr>
        <p:txBody>
          <a:bodyPr/>
          <a:lstStyle/>
          <a:p>
            <a:r>
              <a:rPr lang="en-GB" dirty="0" smtClean="0"/>
              <a:t>How would you rate the PPI in the POP trial?</a:t>
            </a:r>
            <a:endParaRPr lang="en-GB" dirty="0"/>
          </a:p>
        </p:txBody>
      </p:sp>
    </p:spTree>
    <p:extLst>
      <p:ext uri="{BB962C8B-B14F-4D97-AF65-F5344CB8AC3E}">
        <p14:creationId xmlns:p14="http://schemas.microsoft.com/office/powerpoint/2010/main" val="4918329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609601" y="1962320"/>
            <a:ext cx="7592291" cy="4209880"/>
          </a:xfrm>
        </p:spPr>
        <p:txBody>
          <a:bodyPr/>
          <a:lstStyle/>
          <a:p>
            <a:pPr marL="0" indent="0" eaLnBrk="1" hangingPunct="1">
              <a:lnSpc>
                <a:spcPct val="70000"/>
              </a:lnSpc>
              <a:buFont typeface="Arial" charset="0"/>
              <a:buNone/>
              <a:defRPr/>
            </a:pPr>
            <a:endParaRPr lang="en-GB" sz="2400" dirty="0" smtClean="0"/>
          </a:p>
          <a:p>
            <a:pPr eaLnBrk="1" hangingPunct="1">
              <a:lnSpc>
                <a:spcPct val="70000"/>
              </a:lnSpc>
              <a:defRPr/>
            </a:pPr>
            <a:r>
              <a:rPr lang="en-GB" sz="2400" dirty="0" smtClean="0"/>
              <a:t>As </a:t>
            </a:r>
            <a:r>
              <a:rPr lang="en-GB" sz="2400" dirty="0"/>
              <a:t>you work through the research document you are reviewing, you may find it helpful to bear in mind some or all of the </a:t>
            </a:r>
            <a:r>
              <a:rPr lang="en-GB" sz="2400" dirty="0" smtClean="0"/>
              <a:t>questions posed </a:t>
            </a:r>
            <a:r>
              <a:rPr lang="en-GB" sz="2400" dirty="0"/>
              <a:t>in the next </a:t>
            </a:r>
            <a:r>
              <a:rPr lang="en-GB" sz="2400" dirty="0" smtClean="0"/>
              <a:t>section.  </a:t>
            </a:r>
          </a:p>
          <a:p>
            <a:pPr eaLnBrk="1" hangingPunct="1">
              <a:lnSpc>
                <a:spcPct val="70000"/>
              </a:lnSpc>
              <a:defRPr/>
            </a:pPr>
            <a:endParaRPr lang="en-GB" sz="2400" dirty="0"/>
          </a:p>
          <a:p>
            <a:pPr eaLnBrk="1" hangingPunct="1">
              <a:lnSpc>
                <a:spcPct val="70000"/>
              </a:lnSpc>
              <a:defRPr/>
            </a:pPr>
            <a:r>
              <a:rPr lang="en-GB" sz="2400" dirty="0" smtClean="0"/>
              <a:t>Whether these questions are relevant </a:t>
            </a:r>
            <a:r>
              <a:rPr lang="en-GB" sz="2400" dirty="0"/>
              <a:t>will depend on the type of research document </a:t>
            </a:r>
            <a:r>
              <a:rPr lang="en-GB" sz="2400" dirty="0" smtClean="0"/>
              <a:t>you are reviewing </a:t>
            </a:r>
            <a:r>
              <a:rPr lang="en-GB" sz="2400" dirty="0"/>
              <a:t>and the type of research study.</a:t>
            </a:r>
            <a:endParaRPr lang="en-GB" sz="2400" dirty="0" smtClean="0"/>
          </a:p>
          <a:p>
            <a:pPr marL="0" indent="0" eaLnBrk="1" hangingPunct="1">
              <a:lnSpc>
                <a:spcPct val="70000"/>
              </a:lnSpc>
              <a:buFont typeface="Arial" charset="0"/>
              <a:buNone/>
              <a:defRPr/>
            </a:pPr>
            <a:endParaRPr lang="en-GB" sz="2400" dirty="0"/>
          </a:p>
          <a:p>
            <a:pPr eaLnBrk="1" hangingPunct="1">
              <a:lnSpc>
                <a:spcPct val="70000"/>
              </a:lnSpc>
              <a:defRPr/>
            </a:pPr>
            <a:r>
              <a:rPr lang="en-GB" sz="2400" dirty="0" smtClean="0"/>
              <a:t>A website link, where you will find guidance from our research programme funding centres, is listed in ‘Further resources’.</a:t>
            </a:r>
          </a:p>
        </p:txBody>
      </p:sp>
      <p:pic>
        <p:nvPicPr>
          <p:cNvPr id="2" name="Picture 1" title="Silhouette of woman in conversati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01893" y="754767"/>
            <a:ext cx="3990108" cy="6103233"/>
          </a:xfrm>
          <a:prstGeom prst="rect">
            <a:avLst/>
          </a:prstGeom>
        </p:spPr>
      </p:pic>
      <p:sp>
        <p:nvSpPr>
          <p:cNvPr id="28673" name="Title 1"/>
          <p:cNvSpPr>
            <a:spLocks noGrp="1"/>
          </p:cNvSpPr>
          <p:nvPr>
            <p:ph type="title"/>
          </p:nvPr>
        </p:nvSpPr>
        <p:spPr>
          <a:xfrm>
            <a:off x="796637" y="344342"/>
            <a:ext cx="10515600" cy="1048039"/>
          </a:xfrm>
        </p:spPr>
        <p:txBody>
          <a:bodyPr/>
          <a:lstStyle/>
          <a:p>
            <a:pPr eaLnBrk="1" hangingPunct="1"/>
            <a:r>
              <a:rPr lang="en-US" dirty="0" smtClean="0"/>
              <a:t>What to look for when reviewing</a:t>
            </a:r>
            <a:endParaRPr lang="en-GB" dirty="0" smtClean="0"/>
          </a:p>
        </p:txBody>
      </p:sp>
    </p:spTree>
    <p:extLst>
      <p:ext uri="{BB962C8B-B14F-4D97-AF65-F5344CB8AC3E}">
        <p14:creationId xmlns:p14="http://schemas.microsoft.com/office/powerpoint/2010/main" val="406761792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GB" dirty="0" smtClean="0"/>
              <a:t>To finish, you might like to watch the videos below, in which public reviewers share their experiences.</a:t>
            </a:r>
          </a:p>
          <a:p>
            <a:r>
              <a:rPr lang="en-GB" dirty="0" smtClean="0"/>
              <a:t>Key things we look for when </a:t>
            </a:r>
            <a:r>
              <a:rPr lang="en-GB" dirty="0"/>
              <a:t>reviewing: </a:t>
            </a:r>
            <a:r>
              <a:rPr lang="en-GB" dirty="0">
                <a:hlinkClick r:id="rId3"/>
              </a:rPr>
              <a:t>https://</a:t>
            </a:r>
            <a:r>
              <a:rPr lang="en-GB" dirty="0" smtClean="0">
                <a:hlinkClick r:id="rId3"/>
              </a:rPr>
              <a:t>youtu.be/24IxWZHuBHY</a:t>
            </a:r>
            <a:r>
              <a:rPr lang="en-GB" dirty="0" smtClean="0"/>
              <a:t> </a:t>
            </a:r>
          </a:p>
          <a:p>
            <a:r>
              <a:rPr lang="en-GB" dirty="0" smtClean="0"/>
              <a:t>Why are you involved in reviewing? </a:t>
            </a:r>
            <a:r>
              <a:rPr lang="en-GB" dirty="0">
                <a:hlinkClick r:id="rId4"/>
              </a:rPr>
              <a:t>https://</a:t>
            </a:r>
            <a:r>
              <a:rPr lang="en-GB" dirty="0" smtClean="0">
                <a:hlinkClick r:id="rId4"/>
              </a:rPr>
              <a:t>youtu.be/4iDaTjdEtCc</a:t>
            </a:r>
            <a:r>
              <a:rPr lang="en-GB" dirty="0" smtClean="0"/>
              <a:t> </a:t>
            </a:r>
          </a:p>
          <a:p>
            <a:r>
              <a:rPr lang="en-GB" dirty="0" smtClean="0"/>
              <a:t>What this course </a:t>
            </a:r>
            <a:r>
              <a:rPr lang="en-GB" dirty="0"/>
              <a:t>provides: </a:t>
            </a:r>
            <a:r>
              <a:rPr lang="en-GB" dirty="0">
                <a:hlinkClick r:id="rId5"/>
              </a:rPr>
              <a:t>https://</a:t>
            </a:r>
            <a:r>
              <a:rPr lang="en-GB" dirty="0" smtClean="0">
                <a:hlinkClick r:id="rId5"/>
              </a:rPr>
              <a:t>youtu.be/F-XGwG14cl4</a:t>
            </a:r>
            <a:r>
              <a:rPr lang="en-GB" dirty="0" smtClean="0"/>
              <a:t> </a:t>
            </a:r>
            <a:endParaRPr lang="en-GB" dirty="0"/>
          </a:p>
        </p:txBody>
      </p:sp>
      <p:sp>
        <p:nvSpPr>
          <p:cNvPr id="2" name="Title 1"/>
          <p:cNvSpPr>
            <a:spLocks noGrp="1"/>
          </p:cNvSpPr>
          <p:nvPr>
            <p:ph type="title"/>
          </p:nvPr>
        </p:nvSpPr>
        <p:spPr/>
        <p:txBody>
          <a:bodyPr/>
          <a:lstStyle/>
          <a:p>
            <a:r>
              <a:rPr lang="en-GB" dirty="0" smtClean="0"/>
              <a:t>Hear from our public reviewers</a:t>
            </a:r>
            <a:endParaRPr lang="en-GB" dirty="0"/>
          </a:p>
        </p:txBody>
      </p:sp>
    </p:spTree>
    <p:extLst>
      <p:ext uri="{BB962C8B-B14F-4D97-AF65-F5344CB8AC3E}">
        <p14:creationId xmlns:p14="http://schemas.microsoft.com/office/powerpoint/2010/main" val="111713758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Content Placeholder 2"/>
          <p:cNvSpPr>
            <a:spLocks noGrp="1"/>
          </p:cNvSpPr>
          <p:nvPr>
            <p:ph idx="1"/>
          </p:nvPr>
        </p:nvSpPr>
        <p:spPr/>
        <p:txBody>
          <a:bodyPr/>
          <a:lstStyle/>
          <a:p>
            <a:r>
              <a:rPr lang="en-GB" dirty="0" smtClean="0"/>
              <a:t>You have completed the module.</a:t>
            </a:r>
          </a:p>
          <a:p>
            <a:r>
              <a:rPr lang="en-GB" dirty="0" smtClean="0"/>
              <a:t>Hopefully, you now feel familiar with some of the questions to ask when reviewing research documents from a patient and public point of view.</a:t>
            </a:r>
          </a:p>
          <a:p>
            <a:r>
              <a:rPr lang="en-GB" dirty="0" smtClean="0"/>
              <a:t>Remember, you can always come back and dip in and out of the course as your learning needs change and develop.</a:t>
            </a:r>
          </a:p>
        </p:txBody>
      </p:sp>
      <p:sp>
        <p:nvSpPr>
          <p:cNvPr id="89089" name="Title 1"/>
          <p:cNvSpPr>
            <a:spLocks noGrp="1"/>
          </p:cNvSpPr>
          <p:nvPr>
            <p:ph type="title"/>
          </p:nvPr>
        </p:nvSpPr>
        <p:spPr/>
        <p:txBody>
          <a:bodyPr/>
          <a:lstStyle/>
          <a:p>
            <a:r>
              <a:rPr lang="en-GB" smtClean="0"/>
              <a:t>Congratulations!</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57325"/>
            <a:ext cx="10515600" cy="4719638"/>
          </a:xfrm>
        </p:spPr>
        <p:txBody>
          <a:bodyPr rtlCol="0">
            <a:normAutofit fontScale="77500" lnSpcReduction="20000"/>
          </a:bodyPr>
          <a:lstStyle/>
          <a:p>
            <a:pPr marL="0" indent="0" eaLnBrk="1" fontAlgn="auto" hangingPunct="1">
              <a:spcAft>
                <a:spcPts val="0"/>
              </a:spcAft>
              <a:buFont typeface="Arial" panose="020B0604020202020204" pitchFamily="34" charset="0"/>
              <a:buNone/>
              <a:defRPr/>
            </a:pPr>
            <a:r>
              <a:rPr lang="en-US" sz="3000" b="1" dirty="0" smtClean="0"/>
              <a:t>Reviewing research documents</a:t>
            </a:r>
          </a:p>
          <a:p>
            <a:pPr eaLnBrk="1" fontAlgn="auto" hangingPunct="1">
              <a:spcAft>
                <a:spcPts val="0"/>
              </a:spcAft>
              <a:defRPr/>
            </a:pPr>
            <a:r>
              <a:rPr lang="en-US" sz="2600" dirty="0" smtClean="0"/>
              <a:t>How to review a research application, East Midlands Academic Health Science Network. </a:t>
            </a:r>
            <a:r>
              <a:rPr lang="en-US" sz="2600" dirty="0" smtClean="0">
                <a:hlinkClick r:id="rId3"/>
              </a:rPr>
              <a:t>http://emahsn.org.uk/images/resource-hub/PPI%20documents/How%20to%20guidance/How_to_review_a_health_research_application.pdf</a:t>
            </a:r>
            <a:endParaRPr lang="en-US" sz="2600" dirty="0" smtClean="0"/>
          </a:p>
          <a:p>
            <a:pPr eaLnBrk="1" fontAlgn="auto" hangingPunct="1">
              <a:spcAft>
                <a:spcPts val="0"/>
              </a:spcAft>
              <a:defRPr/>
            </a:pPr>
            <a:r>
              <a:rPr lang="en-US" sz="2600" dirty="0" smtClean="0"/>
              <a:t>Simon Denegri’s Lay Review. Part II of “How to be a lay reviewer of health research:” Being on a scientific review panel. Simon Denegri, NIHR National Director for Patients and Public in Research.</a:t>
            </a:r>
          </a:p>
          <a:p>
            <a:pPr eaLnBrk="1" fontAlgn="auto" hangingPunct="1">
              <a:spcAft>
                <a:spcPts val="0"/>
              </a:spcAft>
              <a:defRPr/>
            </a:pPr>
            <a:r>
              <a:rPr lang="en-US" sz="2600" dirty="0"/>
              <a:t>Simon </a:t>
            </a:r>
            <a:r>
              <a:rPr lang="en-US" sz="2600" dirty="0" smtClean="0"/>
              <a:t>Denegri, The </a:t>
            </a:r>
            <a:r>
              <a:rPr lang="en-US" sz="2600" dirty="0"/>
              <a:t>art of lay reviewing in health research: some </a:t>
            </a:r>
            <a:r>
              <a:rPr lang="en-US" sz="2600" dirty="0" smtClean="0"/>
              <a:t>pointers. </a:t>
            </a:r>
            <a:r>
              <a:rPr lang="en-US" sz="2600" dirty="0" smtClean="0">
                <a:hlinkClick r:id="rId4"/>
              </a:rPr>
              <a:t>https</a:t>
            </a:r>
            <a:r>
              <a:rPr lang="en-US" sz="2600" dirty="0">
                <a:hlinkClick r:id="rId4"/>
              </a:rPr>
              <a:t>://simondenegri.com/2014/10/03/the-art-of-lay-reviewing-in-health-research-some-pointers</a:t>
            </a:r>
            <a:r>
              <a:rPr lang="en-US" sz="2600" dirty="0" smtClean="0">
                <a:hlinkClick r:id="rId4"/>
              </a:rPr>
              <a:t>/</a:t>
            </a:r>
            <a:endParaRPr lang="en-US" sz="2600" dirty="0" smtClean="0"/>
          </a:p>
          <a:p>
            <a:pPr eaLnBrk="1" fontAlgn="auto" hangingPunct="1">
              <a:spcAft>
                <a:spcPts val="0"/>
              </a:spcAft>
              <a:defRPr/>
            </a:pPr>
            <a:r>
              <a:rPr lang="en-US" sz="2600" dirty="0"/>
              <a:t>Wright et al., 2010 Critical appraisal guidelines for assessing the quality and impact of user involvement in </a:t>
            </a:r>
            <a:r>
              <a:rPr lang="en-US" sz="2600" dirty="0" smtClean="0"/>
              <a:t>research. </a:t>
            </a:r>
            <a:r>
              <a:rPr lang="en-US" sz="2600" dirty="0">
                <a:hlinkClick r:id="rId5"/>
              </a:rPr>
              <a:t>https://www.ncbi.nlm.nih.gov/pmc/articles/PMC5060547</a:t>
            </a:r>
            <a:r>
              <a:rPr lang="en-US" sz="2600" dirty="0" smtClean="0">
                <a:hlinkClick r:id="rId5"/>
              </a:rPr>
              <a:t>/</a:t>
            </a:r>
            <a:endParaRPr lang="en-US" sz="2600" dirty="0" smtClean="0"/>
          </a:p>
          <a:p>
            <a:pPr eaLnBrk="1" fontAlgn="auto" hangingPunct="1">
              <a:spcAft>
                <a:spcPts val="0"/>
              </a:spcAft>
              <a:defRPr/>
            </a:pPr>
            <a:r>
              <a:rPr lang="en-US" sz="2600" dirty="0" smtClean="0"/>
              <a:t>NIHR guidance for reviewing research applications. </a:t>
            </a:r>
            <a:r>
              <a:rPr lang="en-US" sz="2600" dirty="0">
                <a:hlinkClick r:id="rId6"/>
              </a:rPr>
              <a:t>https://</a:t>
            </a:r>
            <a:r>
              <a:rPr lang="en-US" sz="2600" dirty="0" smtClean="0">
                <a:hlinkClick r:id="rId6"/>
              </a:rPr>
              <a:t>www.nihr.ac.uk/patients-and-public/how-to-join-in/become-a-reviewer/public-reviewing-whats-involved.htm</a:t>
            </a:r>
            <a:endParaRPr lang="en-US" sz="2600" dirty="0" smtClean="0"/>
          </a:p>
          <a:p>
            <a:pPr eaLnBrk="1" fontAlgn="auto" hangingPunct="1">
              <a:spcAft>
                <a:spcPts val="0"/>
              </a:spcAft>
              <a:defRPr/>
            </a:pPr>
            <a:r>
              <a:rPr lang="en-US" sz="2600" dirty="0" smtClean="0"/>
              <a:t>Top tips for reviewing research </a:t>
            </a:r>
            <a:r>
              <a:rPr lang="en-US" sz="2600" dirty="0"/>
              <a:t>applications. </a:t>
            </a:r>
            <a:r>
              <a:rPr lang="en-US" sz="2600" dirty="0">
                <a:hlinkClick r:id="rId7"/>
              </a:rPr>
              <a:t>http://</a:t>
            </a:r>
            <a:r>
              <a:rPr lang="en-US" sz="2600" dirty="0" smtClean="0">
                <a:hlinkClick r:id="rId7"/>
              </a:rPr>
              <a:t>www.invo.org.uk/wp-content/uploads/2018/01/Top-Tips-2-Reviewing-Research-Applications-v1.pdf</a:t>
            </a:r>
            <a:endParaRPr lang="en-US" sz="2600" dirty="0" smtClean="0"/>
          </a:p>
          <a:p>
            <a:pPr marL="0" indent="0" eaLnBrk="1" fontAlgn="auto" hangingPunct="1">
              <a:spcAft>
                <a:spcPts val="0"/>
              </a:spcAft>
              <a:buFont typeface="Arial" panose="020B0604020202020204" pitchFamily="34" charset="0"/>
              <a:buNone/>
              <a:defRPr/>
            </a:pPr>
            <a:endParaRPr lang="en-US" dirty="0"/>
          </a:p>
          <a:p>
            <a:pPr marL="0" indent="0" eaLnBrk="1" fontAlgn="auto" hangingPunct="1">
              <a:spcAft>
                <a:spcPts val="0"/>
              </a:spcAft>
              <a:buFont typeface="Arial" panose="020B0604020202020204" pitchFamily="34" charset="0"/>
              <a:buNone/>
              <a:defRPr/>
            </a:pPr>
            <a:endParaRPr lang="en-US" dirty="0" smtClean="0"/>
          </a:p>
          <a:p>
            <a:pPr marL="0" indent="0" eaLnBrk="1" fontAlgn="auto" hangingPunct="1">
              <a:spcAft>
                <a:spcPts val="0"/>
              </a:spcAft>
              <a:buFont typeface="Arial" panose="020B0604020202020204" pitchFamily="34" charset="0"/>
              <a:buNone/>
              <a:defRPr/>
            </a:pPr>
            <a:endParaRPr lang="en-US" dirty="0" smtClean="0"/>
          </a:p>
          <a:p>
            <a:pPr marL="0" indent="0" eaLnBrk="1" fontAlgn="auto" hangingPunct="1">
              <a:spcAft>
                <a:spcPts val="0"/>
              </a:spcAft>
              <a:buFont typeface="Arial" panose="020B0604020202020204" pitchFamily="34" charset="0"/>
              <a:buNone/>
              <a:defRPr/>
            </a:pPr>
            <a:endParaRPr lang="en-US" dirty="0" smtClean="0"/>
          </a:p>
          <a:p>
            <a:pPr marL="0" indent="0" eaLnBrk="1" fontAlgn="auto" hangingPunct="1">
              <a:spcAft>
                <a:spcPts val="0"/>
              </a:spcAft>
              <a:buFont typeface="Arial" panose="020B0604020202020204" pitchFamily="34" charset="0"/>
              <a:buNone/>
              <a:defRPr/>
            </a:pPr>
            <a:endParaRPr lang="en-US" dirty="0" smtClean="0"/>
          </a:p>
          <a:p>
            <a:pPr eaLnBrk="1" fontAlgn="auto" hangingPunct="1">
              <a:spcAft>
                <a:spcPts val="0"/>
              </a:spcAft>
              <a:buFont typeface="Arial" panose="020B0604020202020204" pitchFamily="34" charset="0"/>
              <a:buChar char="•"/>
              <a:defRPr/>
            </a:pPr>
            <a:endParaRPr lang="en-GB" dirty="0"/>
          </a:p>
        </p:txBody>
      </p:sp>
      <p:sp>
        <p:nvSpPr>
          <p:cNvPr id="90113" name="Title 1"/>
          <p:cNvSpPr>
            <a:spLocks noGrp="1"/>
          </p:cNvSpPr>
          <p:nvPr>
            <p:ph type="title"/>
          </p:nvPr>
        </p:nvSpPr>
        <p:spPr/>
        <p:txBody>
          <a:bodyPr/>
          <a:lstStyle/>
          <a:p>
            <a:pPr eaLnBrk="1" hangingPunct="1"/>
            <a:r>
              <a:rPr lang="en-GB" smtClean="0"/>
              <a:t>Further resources</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66850"/>
            <a:ext cx="10515600" cy="4710113"/>
          </a:xfrm>
        </p:spPr>
        <p:txBody>
          <a:bodyPr/>
          <a:lstStyle/>
          <a:p>
            <a:pPr marL="0" indent="0">
              <a:buFont typeface="Arial" charset="0"/>
              <a:buNone/>
              <a:defRPr/>
            </a:pPr>
            <a:r>
              <a:rPr lang="en-US" b="1" dirty="0"/>
              <a:t>What </a:t>
            </a:r>
            <a:r>
              <a:rPr lang="en-US" b="1" dirty="0" smtClean="0"/>
              <a:t>is good practice in PPI?</a:t>
            </a:r>
            <a:endParaRPr lang="en-US" b="1" dirty="0"/>
          </a:p>
          <a:p>
            <a:pPr>
              <a:defRPr/>
            </a:pPr>
            <a:r>
              <a:rPr lang="en-US" sz="2000" dirty="0" smtClean="0"/>
              <a:t>National Standards for Public Involvement in Research. </a:t>
            </a:r>
            <a:r>
              <a:rPr lang="en-US" sz="2000" dirty="0">
                <a:hlinkClick r:id="rId2"/>
              </a:rPr>
              <a:t>https://sites.google.com/nihr.ac.uk/pi-standards/home</a:t>
            </a:r>
            <a:endParaRPr lang="en-US" sz="2000" dirty="0"/>
          </a:p>
          <a:p>
            <a:pPr>
              <a:defRPr/>
            </a:pPr>
            <a:r>
              <a:rPr lang="en-US" sz="2000" dirty="0" smtClean="0"/>
              <a:t>Briefing </a:t>
            </a:r>
            <a:r>
              <a:rPr lang="en-US" sz="2000" dirty="0"/>
              <a:t>Notes for Researchers which provide guidance on methods and good practice on involving the public in research. </a:t>
            </a:r>
            <a:r>
              <a:rPr lang="en-US" sz="2000" dirty="0">
                <a:hlinkClick r:id="rId3"/>
              </a:rPr>
              <a:t>http://www.invo.org.uk/resource-centre/resource-for-researchers</a:t>
            </a:r>
            <a:r>
              <a:rPr lang="en-US" sz="2000" dirty="0" smtClean="0">
                <a:hlinkClick r:id="rId3"/>
              </a:rPr>
              <a:t>/</a:t>
            </a:r>
            <a:endParaRPr lang="en-US" sz="2000" dirty="0"/>
          </a:p>
          <a:p>
            <a:pPr>
              <a:defRPr/>
            </a:pPr>
            <a:r>
              <a:rPr lang="en-US" sz="2000" dirty="0"/>
              <a:t>Videos where people describe their PPI </a:t>
            </a:r>
            <a:r>
              <a:rPr lang="en-US" sz="2000" dirty="0" smtClean="0"/>
              <a:t>activities. </a:t>
            </a:r>
            <a:r>
              <a:rPr lang="en-US" sz="2000" dirty="0">
                <a:hlinkClick r:id="rId4"/>
              </a:rPr>
              <a:t>http://</a:t>
            </a:r>
            <a:r>
              <a:rPr lang="en-US" sz="2000" dirty="0" smtClean="0">
                <a:hlinkClick r:id="rId4"/>
              </a:rPr>
              <a:t>www.healthtalk.org/peoples-experiences/medical-research/patient-and-public-involvement-research/what-activities-and-tasks-are-involved</a:t>
            </a:r>
            <a:endParaRPr lang="en-US" sz="2000" dirty="0"/>
          </a:p>
          <a:p>
            <a:pPr>
              <a:defRPr/>
            </a:pPr>
            <a:r>
              <a:rPr lang="en-US" sz="2000" dirty="0"/>
              <a:t>What makes good public involvement in research? </a:t>
            </a:r>
            <a:r>
              <a:rPr lang="en-US" sz="2000" dirty="0">
                <a:hlinkClick r:id="rId5"/>
              </a:rPr>
              <a:t>http://</a:t>
            </a:r>
            <a:r>
              <a:rPr lang="en-US" sz="2000" dirty="0" smtClean="0">
                <a:hlinkClick r:id="rId5"/>
              </a:rPr>
              <a:t>www.invo.org.uk/wp-content/uploads/2018/01/Top-Tips-1-What-makes-good-public-involvement-v1.pdf</a:t>
            </a:r>
            <a:endParaRPr lang="en-US" sz="2000" dirty="0"/>
          </a:p>
          <a:p>
            <a:pPr>
              <a:defRPr/>
            </a:pPr>
            <a:r>
              <a:rPr lang="en-US" sz="2000" dirty="0"/>
              <a:t>How can public involvement strengthen research? </a:t>
            </a:r>
            <a:r>
              <a:rPr lang="en-US" sz="2000" dirty="0">
                <a:hlinkClick r:id="rId6"/>
              </a:rPr>
              <a:t>http://</a:t>
            </a:r>
            <a:r>
              <a:rPr lang="en-US" sz="2000" dirty="0" smtClean="0">
                <a:hlinkClick r:id="rId6"/>
              </a:rPr>
              <a:t>www.invo.org.uk/wp-content/uploads/2018/01/Top-Tips-4-PPI-improving-research-v1.pdf</a:t>
            </a:r>
            <a:endParaRPr lang="en-US" sz="2000" dirty="0"/>
          </a:p>
          <a:p>
            <a:pPr>
              <a:defRPr/>
            </a:pPr>
            <a:r>
              <a:rPr lang="en-US" sz="2000" dirty="0"/>
              <a:t>How to engage seldom heard groups. </a:t>
            </a:r>
            <a:r>
              <a:rPr lang="en-US" sz="2000" dirty="0">
                <a:hlinkClick r:id="rId7"/>
              </a:rPr>
              <a:t>http://</a:t>
            </a:r>
            <a:r>
              <a:rPr lang="en-US" sz="2000" dirty="0" smtClean="0">
                <a:hlinkClick r:id="rId7"/>
              </a:rPr>
              <a:t>emahsn.org.uk/images/resource-hub/PPI%20documents/How%20to%20guidance/How_to_engage_seldom_heard_groups.pdf</a:t>
            </a:r>
            <a:endParaRPr lang="en-US" sz="2000" dirty="0" smtClean="0"/>
          </a:p>
          <a:p>
            <a:pPr marL="0" indent="0">
              <a:buFont typeface="Arial" charset="0"/>
              <a:buNone/>
              <a:defRPr/>
            </a:pPr>
            <a:endParaRPr lang="en-US" sz="2000" dirty="0"/>
          </a:p>
          <a:p>
            <a:pPr>
              <a:defRPr/>
            </a:pPr>
            <a:endParaRPr lang="en-GB" dirty="0"/>
          </a:p>
        </p:txBody>
      </p:sp>
      <p:sp>
        <p:nvSpPr>
          <p:cNvPr id="92161" name="Title 1"/>
          <p:cNvSpPr>
            <a:spLocks noGrp="1"/>
          </p:cNvSpPr>
          <p:nvPr>
            <p:ph type="title"/>
          </p:nvPr>
        </p:nvSpPr>
        <p:spPr/>
        <p:txBody>
          <a:bodyPr/>
          <a:lstStyle/>
          <a:p>
            <a:r>
              <a:rPr lang="en-GB" smtClean="0"/>
              <a:t>Further resources continued</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Content Placeholder 2"/>
          <p:cNvSpPr>
            <a:spLocks noGrp="1"/>
          </p:cNvSpPr>
          <p:nvPr>
            <p:ph idx="1"/>
          </p:nvPr>
        </p:nvSpPr>
        <p:spPr>
          <a:xfrm>
            <a:off x="838200" y="1108548"/>
            <a:ext cx="10515600" cy="4994275"/>
          </a:xfrm>
        </p:spPr>
        <p:txBody>
          <a:bodyPr/>
          <a:lstStyle/>
          <a:p>
            <a:pPr marL="0" indent="0" eaLnBrk="1" hangingPunct="1">
              <a:buFont typeface="Arial" charset="0"/>
              <a:buNone/>
              <a:defRPr/>
            </a:pPr>
            <a:r>
              <a:rPr lang="en-US" b="1" dirty="0"/>
              <a:t>Plain English </a:t>
            </a:r>
            <a:r>
              <a:rPr lang="en-US" b="1" dirty="0" smtClean="0"/>
              <a:t>summaries</a:t>
            </a:r>
            <a:endParaRPr lang="en-US" b="1" dirty="0"/>
          </a:p>
          <a:p>
            <a:pPr eaLnBrk="1" hangingPunct="1">
              <a:defRPr/>
            </a:pPr>
            <a:r>
              <a:rPr lang="en-US" sz="2000" dirty="0"/>
              <a:t>INVOLVE Make it Clear. </a:t>
            </a:r>
            <a:r>
              <a:rPr lang="en-US" sz="2000" dirty="0">
                <a:hlinkClick r:id="rId3"/>
              </a:rPr>
              <a:t>http://</a:t>
            </a:r>
            <a:r>
              <a:rPr lang="en-US" sz="2000" dirty="0" smtClean="0">
                <a:hlinkClick r:id="rId3"/>
              </a:rPr>
              <a:t>www.invo.org.uk/makeitclear</a:t>
            </a:r>
            <a:endParaRPr lang="en-US" sz="2000" dirty="0"/>
          </a:p>
          <a:p>
            <a:pPr eaLnBrk="1" hangingPunct="1">
              <a:defRPr/>
            </a:pPr>
            <a:r>
              <a:rPr lang="en-US" sz="2000" dirty="0"/>
              <a:t>Peninsula Cerebra Research Unit for Childhood Disability Research (PenCRU) write their </a:t>
            </a:r>
            <a:r>
              <a:rPr lang="en-US" sz="2000" dirty="0" smtClean="0"/>
              <a:t>Plain </a:t>
            </a:r>
            <a:r>
              <a:rPr lang="en-US" sz="2000" dirty="0"/>
              <a:t>language summaries with parents of disabled children from their Family Faculty. </a:t>
            </a:r>
            <a:r>
              <a:rPr lang="en-US" sz="2000" dirty="0">
                <a:hlinkClick r:id="rId4"/>
              </a:rPr>
              <a:t>www.pencru.org/projectsmeetings/plain_language_summaries</a:t>
            </a:r>
            <a:r>
              <a:rPr lang="en-US" sz="2000" dirty="0" smtClean="0">
                <a:hlinkClick r:id="rId4"/>
              </a:rPr>
              <a:t>/</a:t>
            </a:r>
            <a:endParaRPr lang="en-US" sz="2000" dirty="0"/>
          </a:p>
          <a:p>
            <a:pPr eaLnBrk="1" hangingPunct="1">
              <a:defRPr/>
            </a:pPr>
            <a:r>
              <a:rPr lang="en-US" sz="2000" dirty="0"/>
              <a:t>Plain English </a:t>
            </a:r>
            <a:r>
              <a:rPr lang="en-US" sz="2000" dirty="0" smtClean="0"/>
              <a:t>Campaign. </a:t>
            </a:r>
            <a:r>
              <a:rPr lang="en-US" sz="2000" dirty="0">
                <a:hlinkClick r:id="rId5"/>
              </a:rPr>
              <a:t>http://</a:t>
            </a:r>
            <a:r>
              <a:rPr lang="en-US" sz="2000" dirty="0" smtClean="0">
                <a:hlinkClick r:id="rId5"/>
              </a:rPr>
              <a:t>www.plainenglish.co.uk/free-guides.html</a:t>
            </a:r>
            <a:endParaRPr lang="en-US" sz="2000" dirty="0" smtClean="0"/>
          </a:p>
          <a:p>
            <a:pPr eaLnBrk="1" hangingPunct="1">
              <a:defRPr/>
            </a:pPr>
            <a:endParaRPr lang="en-US" sz="2000" dirty="0"/>
          </a:p>
          <a:p>
            <a:pPr marL="0" indent="0" eaLnBrk="1" hangingPunct="1">
              <a:buNone/>
              <a:defRPr/>
            </a:pPr>
            <a:r>
              <a:rPr lang="en-US" b="1" dirty="0" smtClean="0"/>
              <a:t>Core Outcome Sets</a:t>
            </a:r>
          </a:p>
          <a:p>
            <a:r>
              <a:rPr lang="en-GB" sz="2000" dirty="0"/>
              <a:t>COMET core outcome set Plain Language summary: </a:t>
            </a:r>
            <a:r>
              <a:rPr lang="en-GB" sz="2000" u="sng" dirty="0">
                <a:hlinkClick r:id="rId6"/>
              </a:rPr>
              <a:t>http://www.comet-initiative.org/assets/downloads/COMET%20Plain%20Language%20Summary%20v4.pdf</a:t>
            </a:r>
            <a:r>
              <a:rPr lang="en-GB" sz="2000" dirty="0"/>
              <a:t> </a:t>
            </a:r>
          </a:p>
          <a:p>
            <a:r>
              <a:rPr lang="en-GB" sz="2000" dirty="0"/>
              <a:t>COMET core outcome set animation: </a:t>
            </a:r>
            <a:r>
              <a:rPr lang="en-GB" sz="2000" u="sng" dirty="0">
                <a:hlinkClick r:id="rId7"/>
              </a:rPr>
              <a:t>http://www.comet-initiative.org/resources/PlainLanguageSummary</a:t>
            </a:r>
            <a:endParaRPr lang="en-GB" sz="2000" dirty="0"/>
          </a:p>
          <a:p>
            <a:r>
              <a:rPr lang="en-GB" sz="2000" dirty="0"/>
              <a:t>COMET webinar “No Choice of Outcomes About Us Without Us”: </a:t>
            </a:r>
            <a:r>
              <a:rPr lang="en-GB" sz="2000" u="sng" dirty="0">
                <a:hlinkClick r:id="rId8"/>
              </a:rPr>
              <a:t>http://www.comet-initiative.org/assets/downloads/COMET%20Webinar.mp4</a:t>
            </a:r>
            <a:endParaRPr lang="en-GB" sz="2000" dirty="0"/>
          </a:p>
          <a:p>
            <a:r>
              <a:rPr lang="en-GB" sz="2000" dirty="0"/>
              <a:t>COMET </a:t>
            </a:r>
            <a:r>
              <a:rPr lang="en-GB" sz="2000" dirty="0" err="1"/>
              <a:t>PoPPIE</a:t>
            </a:r>
            <a:r>
              <a:rPr lang="en-GB" sz="2000" dirty="0"/>
              <a:t> Resources: </a:t>
            </a:r>
            <a:r>
              <a:rPr lang="en-GB" sz="2000" u="sng" dirty="0">
                <a:hlinkClick r:id="rId9"/>
              </a:rPr>
              <a:t>http://www.comet-initiative.org/ppi/researchers</a:t>
            </a:r>
            <a:r>
              <a:rPr lang="en-GB" sz="2000" dirty="0"/>
              <a:t> </a:t>
            </a:r>
            <a:endParaRPr lang="en-US" sz="2000" dirty="0"/>
          </a:p>
          <a:p>
            <a:pPr marL="0" indent="0" eaLnBrk="1" hangingPunct="1">
              <a:buFont typeface="Arial" charset="0"/>
              <a:buNone/>
              <a:defRPr/>
            </a:pPr>
            <a:endParaRPr lang="en-US" sz="2000" dirty="0" smtClean="0"/>
          </a:p>
          <a:p>
            <a:pPr eaLnBrk="1" hangingPunct="1">
              <a:defRPr/>
            </a:pPr>
            <a:endParaRPr lang="en-GB" sz="2000" dirty="0" smtClean="0"/>
          </a:p>
        </p:txBody>
      </p:sp>
      <p:sp>
        <p:nvSpPr>
          <p:cNvPr id="93185" name="Title 1"/>
          <p:cNvSpPr>
            <a:spLocks noGrp="1"/>
          </p:cNvSpPr>
          <p:nvPr>
            <p:ph type="title"/>
          </p:nvPr>
        </p:nvSpPr>
        <p:spPr>
          <a:xfrm>
            <a:off x="838200" y="0"/>
            <a:ext cx="10515600" cy="1325563"/>
          </a:xfrm>
        </p:spPr>
        <p:txBody>
          <a:bodyPr/>
          <a:lstStyle/>
          <a:p>
            <a:pPr eaLnBrk="1" hangingPunct="1"/>
            <a:r>
              <a:rPr lang="en-GB" dirty="0" smtClean="0"/>
              <a:t>Further resources continued</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05496"/>
            <a:ext cx="11024286" cy="4351338"/>
          </a:xfrm>
        </p:spPr>
        <p:txBody>
          <a:bodyPr/>
          <a:lstStyle/>
          <a:p>
            <a:pPr marL="0" indent="0" eaLnBrk="1" hangingPunct="1">
              <a:buNone/>
              <a:defRPr/>
            </a:pPr>
            <a:r>
              <a:rPr lang="en-US" b="1" dirty="0"/>
              <a:t>Tools for reporting and evaluating PPI</a:t>
            </a:r>
          </a:p>
          <a:p>
            <a:pPr eaLnBrk="1" hangingPunct="1">
              <a:defRPr/>
            </a:pPr>
            <a:r>
              <a:rPr lang="en-US" sz="2000" dirty="0" err="1"/>
              <a:t>PiiAF</a:t>
            </a:r>
            <a:r>
              <a:rPr lang="en-US" sz="2000" dirty="0"/>
              <a:t> (Public Involvement Impact Assessment Framework). </a:t>
            </a:r>
            <a:r>
              <a:rPr lang="en-US" sz="2000" dirty="0">
                <a:hlinkClick r:id="rId2"/>
              </a:rPr>
              <a:t>http://piiaf.org.uk/</a:t>
            </a:r>
            <a:endParaRPr lang="en-US" sz="2000" dirty="0"/>
          </a:p>
          <a:p>
            <a:pPr eaLnBrk="1" hangingPunct="1">
              <a:defRPr/>
            </a:pPr>
            <a:r>
              <a:rPr lang="en-US" sz="2000" dirty="0"/>
              <a:t>GRIPP2 (Guidance for Reporting Involvement of Patients and the Public). </a:t>
            </a:r>
            <a:r>
              <a:rPr lang="en-US" sz="2000" dirty="0">
                <a:hlinkClick r:id="rId3"/>
              </a:rPr>
              <a:t>http://www.equator-network.org/reporting-guidelines/gripp2-reporting-checklists-tools-to-improve-reporting-of-patient-and-public-involvement-in-research/</a:t>
            </a:r>
            <a:r>
              <a:rPr lang="en-US" sz="2000" dirty="0"/>
              <a:t>. </a:t>
            </a:r>
          </a:p>
          <a:p>
            <a:pPr marL="0" indent="0">
              <a:buNone/>
            </a:pPr>
            <a:endParaRPr lang="en-US" sz="2000" b="1" dirty="0" smtClean="0"/>
          </a:p>
          <a:p>
            <a:pPr marL="0" indent="0">
              <a:buNone/>
            </a:pPr>
            <a:r>
              <a:rPr lang="en-US" b="1" dirty="0" smtClean="0"/>
              <a:t>PPI </a:t>
            </a:r>
            <a:r>
              <a:rPr lang="en-US" b="1" dirty="0"/>
              <a:t>reviewing tools</a:t>
            </a:r>
          </a:p>
          <a:p>
            <a:pPr marL="0" indent="0">
              <a:buNone/>
            </a:pPr>
            <a:r>
              <a:rPr lang="en-US" sz="2000" dirty="0"/>
              <a:t>Developed by the course team to </a:t>
            </a:r>
            <a:r>
              <a:rPr lang="en-US" sz="2000" dirty="0" smtClean="0"/>
              <a:t>help you review </a:t>
            </a:r>
            <a:r>
              <a:rPr lang="en-US" sz="2000" dirty="0"/>
              <a:t>research documents.</a:t>
            </a:r>
          </a:p>
          <a:p>
            <a:r>
              <a:rPr lang="en-US" sz="2000" dirty="0"/>
              <a:t>Checklist for reviewing research documents </a:t>
            </a:r>
          </a:p>
          <a:p>
            <a:r>
              <a:rPr lang="en-US" sz="2000" dirty="0"/>
              <a:t>Plain English </a:t>
            </a:r>
            <a:r>
              <a:rPr lang="en-US" sz="2000" dirty="0" smtClean="0"/>
              <a:t>summary </a:t>
            </a:r>
            <a:r>
              <a:rPr lang="en-US" sz="2000" dirty="0"/>
              <a:t>checklist</a:t>
            </a:r>
          </a:p>
          <a:p>
            <a:r>
              <a:rPr lang="en-US" sz="2000" dirty="0"/>
              <a:t>PPI activity planner</a:t>
            </a:r>
          </a:p>
          <a:p>
            <a:endParaRPr lang="en-GB" dirty="0"/>
          </a:p>
        </p:txBody>
      </p:sp>
      <p:sp>
        <p:nvSpPr>
          <p:cNvPr id="2" name="Title 1"/>
          <p:cNvSpPr>
            <a:spLocks noGrp="1"/>
          </p:cNvSpPr>
          <p:nvPr>
            <p:ph type="title"/>
          </p:nvPr>
        </p:nvSpPr>
        <p:spPr/>
        <p:txBody>
          <a:bodyPr/>
          <a:lstStyle/>
          <a:p>
            <a:r>
              <a:rPr lang="en-GB" dirty="0"/>
              <a:t>Further resources continued</a:t>
            </a:r>
          </a:p>
        </p:txBody>
      </p:sp>
    </p:spTree>
    <p:extLst>
      <p:ext uri="{BB962C8B-B14F-4D97-AF65-F5344CB8AC3E}">
        <p14:creationId xmlns:p14="http://schemas.microsoft.com/office/powerpoint/2010/main" val="40427373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Boy with his arm in plaste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21629" y="1968719"/>
            <a:ext cx="6514771" cy="4343181"/>
          </a:xfrm>
          <a:prstGeom prst="rect">
            <a:avLst/>
          </a:prstGeom>
        </p:spPr>
      </p:pic>
      <p:sp>
        <p:nvSpPr>
          <p:cNvPr id="3" name="Content Placeholder 2"/>
          <p:cNvSpPr>
            <a:spLocks noGrp="1"/>
          </p:cNvSpPr>
          <p:nvPr>
            <p:ph idx="1"/>
          </p:nvPr>
        </p:nvSpPr>
        <p:spPr>
          <a:xfrm>
            <a:off x="838200" y="1825625"/>
            <a:ext cx="4483429" cy="4351338"/>
          </a:xfrm>
        </p:spPr>
        <p:txBody>
          <a:bodyPr/>
          <a:lstStyle/>
          <a:p>
            <a:pPr marL="0" indent="0">
              <a:buNone/>
            </a:pPr>
            <a:r>
              <a:rPr lang="en-GB" sz="2400" dirty="0" smtClean="0"/>
              <a:t>We have included a fictional research application, the ‘</a:t>
            </a:r>
            <a:r>
              <a:rPr lang="en-GB" sz="2400" b="1" dirty="0" smtClean="0"/>
              <a:t>P</a:t>
            </a:r>
            <a:r>
              <a:rPr lang="en-GB" sz="2400" dirty="0" smtClean="0"/>
              <a:t>ins </a:t>
            </a:r>
            <a:r>
              <a:rPr lang="en-GB" sz="2400" b="1" dirty="0" smtClean="0"/>
              <a:t>o</a:t>
            </a:r>
            <a:r>
              <a:rPr lang="en-GB" sz="2400" dirty="0" smtClean="0"/>
              <a:t>r </a:t>
            </a:r>
            <a:r>
              <a:rPr lang="en-GB" sz="2400" b="1" dirty="0" smtClean="0"/>
              <a:t>P</a:t>
            </a:r>
            <a:r>
              <a:rPr lang="en-GB" sz="2400" dirty="0" smtClean="0"/>
              <a:t>laster’ (POP) trial, under the Resources tab.</a:t>
            </a:r>
          </a:p>
          <a:p>
            <a:pPr marL="0" indent="0">
              <a:buNone/>
            </a:pPr>
            <a:endParaRPr lang="en-GB" sz="2400" dirty="0"/>
          </a:p>
          <a:p>
            <a:pPr marL="0" indent="0">
              <a:buNone/>
            </a:pPr>
            <a:r>
              <a:rPr lang="en-GB" sz="2400" dirty="0" smtClean="0"/>
              <a:t>You will be asked to review different aspects of this trial as you work through the questions.</a:t>
            </a:r>
          </a:p>
          <a:p>
            <a:pPr marL="0" indent="0">
              <a:buNone/>
            </a:pPr>
            <a:endParaRPr lang="en-GB" sz="2400" dirty="0" smtClean="0"/>
          </a:p>
          <a:p>
            <a:pPr marL="0" indent="0">
              <a:buNone/>
            </a:pPr>
            <a:r>
              <a:rPr lang="en-GB" sz="2400" dirty="0" smtClean="0"/>
              <a:t>You might find it helpful to read through the application before starting the next section.</a:t>
            </a:r>
            <a:endParaRPr lang="en-GB" sz="2400" dirty="0"/>
          </a:p>
        </p:txBody>
      </p:sp>
      <p:sp>
        <p:nvSpPr>
          <p:cNvPr id="2" name="Title 1"/>
          <p:cNvSpPr>
            <a:spLocks noGrp="1"/>
          </p:cNvSpPr>
          <p:nvPr>
            <p:ph type="title"/>
          </p:nvPr>
        </p:nvSpPr>
        <p:spPr/>
        <p:txBody>
          <a:bodyPr/>
          <a:lstStyle/>
          <a:p>
            <a:r>
              <a:rPr lang="en-GB" dirty="0" smtClean="0"/>
              <a:t>Introducing ‘Pins or Plaster’: a research trial case study</a:t>
            </a:r>
            <a:endParaRPr lang="en-GB" dirty="0"/>
          </a:p>
        </p:txBody>
      </p:sp>
    </p:spTree>
    <p:extLst>
      <p:ext uri="{BB962C8B-B14F-4D97-AF65-F5344CB8AC3E}">
        <p14:creationId xmlns:p14="http://schemas.microsoft.com/office/powerpoint/2010/main" val="386890040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RESGUID" val="1fc58918-089d-4e53-924c-361ec6e27d9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11451</TotalTime>
  <Words>6679</Words>
  <Application>Microsoft Office PowerPoint</Application>
  <PresentationFormat>Widescreen</PresentationFormat>
  <Paragraphs>703</Paragraphs>
  <Slides>85</Slides>
  <Notes>77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85</vt:i4>
      </vt:variant>
    </vt:vector>
  </HeadingPairs>
  <TitlesOfParts>
    <vt:vector size="90" baseType="lpstr">
      <vt:lpstr>Arial</vt:lpstr>
      <vt:lpstr>Calibri</vt:lpstr>
      <vt:lpstr>Calibri Light</vt:lpstr>
      <vt:lpstr>Times New Roman</vt:lpstr>
      <vt:lpstr>Office Theme</vt:lpstr>
      <vt:lpstr>Module 3: How to review research documents from a patient and public point of view</vt:lpstr>
      <vt:lpstr>Learning outcomes </vt:lpstr>
      <vt:lpstr>Using this module</vt:lpstr>
      <vt:lpstr>Part A: Introduction</vt:lpstr>
      <vt:lpstr>Questions</vt:lpstr>
      <vt:lpstr>Questions</vt:lpstr>
      <vt:lpstr>What to look for when reviewing</vt:lpstr>
      <vt:lpstr>What to look for when reviewing</vt:lpstr>
      <vt:lpstr>Introducing ‘Pins or Plaster’: a research trial case study</vt:lpstr>
      <vt:lpstr>Part B: The questions to consider when reviewing</vt:lpstr>
      <vt:lpstr>1. Is the proposed research relevant and important to patients and the public?</vt:lpstr>
      <vt:lpstr>Researchers, healthcare professionals, service providers, patients, carers and the public all have their own viewpoints and priorities.</vt:lpstr>
      <vt:lpstr>Researchers, healthcare professionals, service providers, patients, carers and the public all have their own viewpoints and priorities.</vt:lpstr>
      <vt:lpstr>Researchers, healthcare professionals, service providers, patients, carers and the public all have their own viewpoints and priorities.</vt:lpstr>
      <vt:lpstr>Researchers, healthcare professionals, service providers, patients, carers and the public all have their own viewpoints and priorities.</vt:lpstr>
      <vt:lpstr>1. Is the proposed research relevant and important to patients and the public?</vt:lpstr>
      <vt:lpstr>1. Is the proposed research relevant and important to patients and the public?</vt:lpstr>
      <vt:lpstr>1. Is the proposed research relevant and important to patients and the public?</vt:lpstr>
      <vt:lpstr>1. Is the proposed research relevant and important to patients and the public?</vt:lpstr>
      <vt:lpstr>POP trial activity 1: Match the answer from the POP trial to the question.  Then select the corresponding concern raised by the public reviewers. </vt:lpstr>
      <vt:lpstr>2. Is there a separate, easy-to-read plain English summary?</vt:lpstr>
      <vt:lpstr>Definition of a plain English summary (PES):</vt:lpstr>
      <vt:lpstr>2. Is there a separate, easy-to-read plain English summary?</vt:lpstr>
      <vt:lpstr>2. Is there a separate, easy-to-read plain English summary?</vt:lpstr>
      <vt:lpstr>2. Is there a separate, easy-to-read plain English summary?</vt:lpstr>
      <vt:lpstr>2. Is there a separate, easy-to-read plain English summary?</vt:lpstr>
      <vt:lpstr>POP trial activity 2</vt:lpstr>
      <vt:lpstr>Suggested answers</vt:lpstr>
      <vt:lpstr>3. Is patient and public involvement (PPI) planned at appropriate points in the research project life cycle? </vt:lpstr>
      <vt:lpstr>3. Is patient and public involvement (PPI) planned at appropriate points in the research project life cycle? </vt:lpstr>
      <vt:lpstr>Is patient and public involvement (PPI) planned at appropriate points in the research project life cycle? </vt:lpstr>
      <vt:lpstr>3. Is PPI planned at appropriate points in the research project life cycle? </vt:lpstr>
      <vt:lpstr>3. Is PPI planned at appropriate points in the research project life cycle? </vt:lpstr>
      <vt:lpstr>3. Is PPI planned at appropriate points in the research project life cycle? </vt:lpstr>
      <vt:lpstr>3. Is PPI planned at appropriate points in the research project life cycle? </vt:lpstr>
      <vt:lpstr>3. Is PPI planned at appropriate points in the research project life cycle? </vt:lpstr>
      <vt:lpstr>3. Is PPI planned at appropriate points in the research project life cycle? </vt:lpstr>
      <vt:lpstr>3. Is PPI planned at appropriate points in the research project life cycle? </vt:lpstr>
      <vt:lpstr>3. Is PPI planned at appropriate points in the research project life cycle? </vt:lpstr>
      <vt:lpstr>POP trial activity 3</vt:lpstr>
      <vt:lpstr>POP trial activity 3</vt:lpstr>
      <vt:lpstr>POP trial activity 3</vt:lpstr>
      <vt:lpstr>POP trial activity 3</vt:lpstr>
      <vt:lpstr>POP trial activity 3</vt:lpstr>
      <vt:lpstr>POP trial activity 3</vt:lpstr>
      <vt:lpstr>POP trial activity 3</vt:lpstr>
      <vt:lpstr>POP trial activity 3</vt:lpstr>
      <vt:lpstr>4. Are members of the public involved in a useful way and are they the right people?  </vt:lpstr>
      <vt:lpstr>Different experiences</vt:lpstr>
      <vt:lpstr>4. Are members of the public involved in a useful way and are they the most appropriate people? </vt:lpstr>
      <vt:lpstr>4. Are members of the public involved in a useful way and are they the most appropriate people? </vt:lpstr>
      <vt:lpstr>4. Are members of the public involved in a useful way and are they the most appropriate people? </vt:lpstr>
      <vt:lpstr>4. Are members of the public involved in a useful way and are they the most appropriate people? </vt:lpstr>
      <vt:lpstr>4. Are members of the public involved in a useful way and are they the most appropriate people? </vt:lpstr>
      <vt:lpstr>Ways of being involved</vt:lpstr>
      <vt:lpstr>POP trial activity 4</vt:lpstr>
      <vt:lpstr>POP trial activity 4</vt:lpstr>
      <vt:lpstr>5. Does the research team have the right people? </vt:lpstr>
      <vt:lpstr>5. Does the research team have the right people? </vt:lpstr>
      <vt:lpstr>POP trial activity 5</vt:lpstr>
      <vt:lpstr>Suggested answers</vt:lpstr>
      <vt:lpstr>6. Is the planned PPI being managed well?</vt:lpstr>
      <vt:lpstr>6. Is the planned PPI being managed well?</vt:lpstr>
      <vt:lpstr>6. Is the planned PPI being managed well?</vt:lpstr>
      <vt:lpstr>6. Is the planned PPI being managed well?</vt:lpstr>
      <vt:lpstr>POP trial activity 6</vt:lpstr>
      <vt:lpstr>Suggested answer</vt:lpstr>
      <vt:lpstr>7. Is the budget for the proposed PPI adequate?</vt:lpstr>
      <vt:lpstr>7. Is the budget for the proposed PPI adequate?</vt:lpstr>
      <vt:lpstr>7. Is the budget for the proposed PPI adequate?</vt:lpstr>
      <vt:lpstr>POP trial activity 7</vt:lpstr>
      <vt:lpstr> 8. Do arrangements for the people taking part in the study seem practical and fair?  </vt:lpstr>
      <vt:lpstr> 8. Do arrangements for the people taking part in the study seem practical and fair?  </vt:lpstr>
      <vt:lpstr>8. Do arrangements for the people taking part in the study seem practical and fair? </vt:lpstr>
      <vt:lpstr>PowerPoint Presentation</vt:lpstr>
      <vt:lpstr>PowerPoint Presentation</vt:lpstr>
      <vt:lpstr>POP trial activity 8 </vt:lpstr>
      <vt:lpstr>Suggested answer</vt:lpstr>
      <vt:lpstr>How would you rate the PPI in the POP trial?</vt:lpstr>
      <vt:lpstr>Hear from our public reviewers</vt:lpstr>
      <vt:lpstr>Congratulations!</vt:lpstr>
      <vt:lpstr>Further resources</vt:lpstr>
      <vt:lpstr>Further resources continued</vt:lpstr>
      <vt:lpstr>Further resources continued</vt:lpstr>
      <vt:lpstr>Further resources continued</vt:lpstr>
    </vt:vector>
  </TitlesOfParts>
  <Company>none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NIHR Public Contributor Online Course</dc:title>
  <dc:creator>Surridge H.R.</dc:creator>
  <cp:lastModifiedBy>Anna Ruff</cp:lastModifiedBy>
  <cp:revision>559</cp:revision>
  <cp:lastPrinted>2018-03-01T09:15:27Z</cp:lastPrinted>
  <dcterms:created xsi:type="dcterms:W3CDTF">2018-02-19T12:05:21Z</dcterms:created>
  <dcterms:modified xsi:type="dcterms:W3CDTF">2019-12-03T15:56:49Z</dcterms:modified>
</cp:coreProperties>
</file>